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7"/>
  </p:notesMasterIdLst>
  <p:sldIdLst>
    <p:sldId id="272" r:id="rId3"/>
    <p:sldId id="273" r:id="rId4"/>
    <p:sldId id="274" r:id="rId5"/>
    <p:sldId id="287" r:id="rId6"/>
    <p:sldId id="288" r:id="rId7"/>
    <p:sldId id="275" r:id="rId8"/>
    <p:sldId id="276" r:id="rId9"/>
    <p:sldId id="286" r:id="rId10"/>
    <p:sldId id="292" r:id="rId11"/>
    <p:sldId id="291" r:id="rId12"/>
    <p:sldId id="307" r:id="rId13"/>
    <p:sldId id="293" r:id="rId14"/>
    <p:sldId id="295" r:id="rId15"/>
    <p:sldId id="296" r:id="rId16"/>
    <p:sldId id="297" r:id="rId17"/>
    <p:sldId id="298" r:id="rId18"/>
    <p:sldId id="299" r:id="rId19"/>
    <p:sldId id="300" r:id="rId20"/>
    <p:sldId id="302" r:id="rId21"/>
    <p:sldId id="303" r:id="rId22"/>
    <p:sldId id="304" r:id="rId23"/>
    <p:sldId id="278" r:id="rId24"/>
    <p:sldId id="277"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6" d="100"/>
          <a:sy n="76" d="100"/>
        </p:scale>
        <p:origin x="653" y="59"/>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baseline="0" dirty="0"/>
              <a:t> GRAPH SLIDE</a:t>
            </a:r>
            <a:endParaRPr lang="en-US" dirty="0"/>
          </a:p>
        </p:txBody>
      </p:sp>
      <p:sp>
        <p:nvSpPr>
          <p:cNvPr id="4" name="Slide Number Placeholder 3"/>
          <p:cNvSpPr>
            <a:spLocks noGrp="1"/>
          </p:cNvSpPr>
          <p:nvPr>
            <p:ph type="sldNum" sz="quarter" idx="10"/>
          </p:nvPr>
        </p:nvSpPr>
        <p:spPr/>
        <p:txBody>
          <a:bodyPr/>
          <a:lstStyle/>
          <a:p>
            <a:fld id="{28BAD495-4791-2C4A-BE16-3CC143646CAE}" type="slidenum">
              <a:rPr lang="en-US" smtClean="0"/>
              <a:t>21</a:t>
            </a:fld>
            <a:endParaRPr lang="en-US"/>
          </a:p>
        </p:txBody>
      </p:sp>
    </p:spTree>
    <p:extLst>
      <p:ext uri="{BB962C8B-B14F-4D97-AF65-F5344CB8AC3E}">
        <p14:creationId xmlns:p14="http://schemas.microsoft.com/office/powerpoint/2010/main" val="325569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baseline="0" dirty="0"/>
              <a:t> GRAPH SLIDE</a:t>
            </a:r>
            <a:endParaRPr lang="en-US" dirty="0"/>
          </a:p>
        </p:txBody>
      </p:sp>
      <p:sp>
        <p:nvSpPr>
          <p:cNvPr id="4" name="Slide Number Placeholder 3"/>
          <p:cNvSpPr>
            <a:spLocks noGrp="1"/>
          </p:cNvSpPr>
          <p:nvPr>
            <p:ph type="sldNum" sz="quarter" idx="10"/>
          </p:nvPr>
        </p:nvSpPr>
        <p:spPr/>
        <p:txBody>
          <a:bodyPr/>
          <a:lstStyle/>
          <a:p>
            <a:fld id="{28BAD495-4791-2C4A-BE16-3CC143646CAE}" type="slidenum">
              <a:rPr lang="en-US" smtClean="0"/>
              <a:t>13</a:t>
            </a:fld>
            <a:endParaRPr lang="en-US"/>
          </a:p>
        </p:txBody>
      </p:sp>
    </p:spTree>
    <p:extLst>
      <p:ext uri="{BB962C8B-B14F-4D97-AF65-F5344CB8AC3E}">
        <p14:creationId xmlns:p14="http://schemas.microsoft.com/office/powerpoint/2010/main" val="261663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baseline="0" dirty="0"/>
              <a:t> GRAPH SLIDE</a:t>
            </a:r>
            <a:endParaRPr lang="en-US" dirty="0"/>
          </a:p>
        </p:txBody>
      </p:sp>
      <p:sp>
        <p:nvSpPr>
          <p:cNvPr id="4" name="Slide Number Placeholder 3"/>
          <p:cNvSpPr>
            <a:spLocks noGrp="1"/>
          </p:cNvSpPr>
          <p:nvPr>
            <p:ph type="sldNum" sz="quarter" idx="10"/>
          </p:nvPr>
        </p:nvSpPr>
        <p:spPr/>
        <p:txBody>
          <a:bodyPr/>
          <a:lstStyle/>
          <a:p>
            <a:fld id="{28BAD495-4791-2C4A-BE16-3CC143646CAE}" type="slidenum">
              <a:rPr lang="en-US" smtClean="0"/>
              <a:t>14</a:t>
            </a:fld>
            <a:endParaRPr lang="en-US"/>
          </a:p>
        </p:txBody>
      </p:sp>
    </p:spTree>
    <p:extLst>
      <p:ext uri="{BB962C8B-B14F-4D97-AF65-F5344CB8AC3E}">
        <p14:creationId xmlns:p14="http://schemas.microsoft.com/office/powerpoint/2010/main" val="396164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baseline="0" dirty="0"/>
              <a:t> GRAPH SLIDE</a:t>
            </a:r>
            <a:endParaRPr lang="en-US" dirty="0"/>
          </a:p>
        </p:txBody>
      </p:sp>
      <p:sp>
        <p:nvSpPr>
          <p:cNvPr id="4" name="Slide Number Placeholder 3"/>
          <p:cNvSpPr>
            <a:spLocks noGrp="1"/>
          </p:cNvSpPr>
          <p:nvPr>
            <p:ph type="sldNum" sz="quarter" idx="10"/>
          </p:nvPr>
        </p:nvSpPr>
        <p:spPr/>
        <p:txBody>
          <a:bodyPr/>
          <a:lstStyle/>
          <a:p>
            <a:fld id="{28BAD495-4791-2C4A-BE16-3CC143646CAE}" type="slidenum">
              <a:rPr lang="en-US" smtClean="0"/>
              <a:t>15</a:t>
            </a:fld>
            <a:endParaRPr lang="en-US"/>
          </a:p>
        </p:txBody>
      </p:sp>
    </p:spTree>
    <p:extLst>
      <p:ext uri="{BB962C8B-B14F-4D97-AF65-F5344CB8AC3E}">
        <p14:creationId xmlns:p14="http://schemas.microsoft.com/office/powerpoint/2010/main" val="1105043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baseline="0" dirty="0"/>
              <a:t> GRAPH SLIDE</a:t>
            </a:r>
            <a:endParaRPr lang="en-US" dirty="0"/>
          </a:p>
        </p:txBody>
      </p:sp>
      <p:sp>
        <p:nvSpPr>
          <p:cNvPr id="4" name="Slide Number Placeholder 3"/>
          <p:cNvSpPr>
            <a:spLocks noGrp="1"/>
          </p:cNvSpPr>
          <p:nvPr>
            <p:ph type="sldNum" sz="quarter" idx="10"/>
          </p:nvPr>
        </p:nvSpPr>
        <p:spPr/>
        <p:txBody>
          <a:bodyPr/>
          <a:lstStyle/>
          <a:p>
            <a:fld id="{28BAD495-4791-2C4A-BE16-3CC143646CAE}" type="slidenum">
              <a:rPr lang="en-US" smtClean="0"/>
              <a:t>16</a:t>
            </a:fld>
            <a:endParaRPr lang="en-US"/>
          </a:p>
        </p:txBody>
      </p:sp>
    </p:spTree>
    <p:extLst>
      <p:ext uri="{BB962C8B-B14F-4D97-AF65-F5344CB8AC3E}">
        <p14:creationId xmlns:p14="http://schemas.microsoft.com/office/powerpoint/2010/main" val="243138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baseline="0" dirty="0"/>
              <a:t> GRAPH SLIDE</a:t>
            </a:r>
            <a:endParaRPr lang="en-US" dirty="0"/>
          </a:p>
        </p:txBody>
      </p:sp>
      <p:sp>
        <p:nvSpPr>
          <p:cNvPr id="4" name="Slide Number Placeholder 3"/>
          <p:cNvSpPr>
            <a:spLocks noGrp="1"/>
          </p:cNvSpPr>
          <p:nvPr>
            <p:ph type="sldNum" sz="quarter" idx="10"/>
          </p:nvPr>
        </p:nvSpPr>
        <p:spPr/>
        <p:txBody>
          <a:bodyPr/>
          <a:lstStyle/>
          <a:p>
            <a:fld id="{28BAD495-4791-2C4A-BE16-3CC143646CAE}" type="slidenum">
              <a:rPr lang="en-US" smtClean="0"/>
              <a:t>17</a:t>
            </a:fld>
            <a:endParaRPr lang="en-US"/>
          </a:p>
        </p:txBody>
      </p:sp>
    </p:spTree>
    <p:extLst>
      <p:ext uri="{BB962C8B-B14F-4D97-AF65-F5344CB8AC3E}">
        <p14:creationId xmlns:p14="http://schemas.microsoft.com/office/powerpoint/2010/main" val="42569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POINT SLIDE: The text </a:t>
            </a:r>
            <a:r>
              <a:rPr lang="en-US" dirty="0" err="1"/>
              <a:t>colour</a:t>
            </a:r>
            <a:r>
              <a:rPr lang="en-US" dirty="0"/>
              <a:t> of this slide can be</a:t>
            </a:r>
            <a:r>
              <a:rPr lang="en-US" baseline="0" dirty="0"/>
              <a:t> changed to the same </a:t>
            </a:r>
            <a:r>
              <a:rPr lang="en-US" baseline="0" dirty="0" err="1"/>
              <a:t>colour</a:t>
            </a:r>
            <a:r>
              <a:rPr lang="en-US" baseline="0" dirty="0"/>
              <a:t> as the title slide background. </a:t>
            </a:r>
            <a:endParaRPr lang="en-US" dirty="0"/>
          </a:p>
        </p:txBody>
      </p:sp>
      <p:sp>
        <p:nvSpPr>
          <p:cNvPr id="4" name="Slide Number Placeholder 3"/>
          <p:cNvSpPr>
            <a:spLocks noGrp="1"/>
          </p:cNvSpPr>
          <p:nvPr>
            <p:ph type="sldNum" sz="quarter" idx="10"/>
          </p:nvPr>
        </p:nvSpPr>
        <p:spPr/>
        <p:txBody>
          <a:bodyPr/>
          <a:lstStyle/>
          <a:p>
            <a:fld id="{28BAD495-4791-2C4A-BE16-3CC143646CAE}" type="slidenum">
              <a:rPr lang="en-US" smtClean="0"/>
              <a:t>18</a:t>
            </a:fld>
            <a:endParaRPr lang="en-US"/>
          </a:p>
        </p:txBody>
      </p:sp>
    </p:spTree>
    <p:extLst>
      <p:ext uri="{BB962C8B-B14F-4D97-AF65-F5344CB8AC3E}">
        <p14:creationId xmlns:p14="http://schemas.microsoft.com/office/powerpoint/2010/main" val="2673893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baseline="0" dirty="0"/>
              <a:t> GRAPH SLIDE</a:t>
            </a:r>
            <a:endParaRPr lang="en-US" dirty="0"/>
          </a:p>
        </p:txBody>
      </p:sp>
      <p:sp>
        <p:nvSpPr>
          <p:cNvPr id="4" name="Slide Number Placeholder 3"/>
          <p:cNvSpPr>
            <a:spLocks noGrp="1"/>
          </p:cNvSpPr>
          <p:nvPr>
            <p:ph type="sldNum" sz="quarter" idx="10"/>
          </p:nvPr>
        </p:nvSpPr>
        <p:spPr/>
        <p:txBody>
          <a:bodyPr/>
          <a:lstStyle/>
          <a:p>
            <a:fld id="{28BAD495-4791-2C4A-BE16-3CC143646CAE}" type="slidenum">
              <a:rPr lang="en-US" smtClean="0"/>
              <a:t>19</a:t>
            </a:fld>
            <a:endParaRPr lang="en-US"/>
          </a:p>
        </p:txBody>
      </p:sp>
    </p:spTree>
    <p:extLst>
      <p:ext uri="{BB962C8B-B14F-4D97-AF65-F5344CB8AC3E}">
        <p14:creationId xmlns:p14="http://schemas.microsoft.com/office/powerpoint/2010/main" val="2725493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baseline="0" dirty="0"/>
              <a:t> GRAPH SLIDE</a:t>
            </a:r>
            <a:endParaRPr lang="en-US" dirty="0"/>
          </a:p>
        </p:txBody>
      </p:sp>
      <p:sp>
        <p:nvSpPr>
          <p:cNvPr id="4" name="Slide Number Placeholder 3"/>
          <p:cNvSpPr>
            <a:spLocks noGrp="1"/>
          </p:cNvSpPr>
          <p:nvPr>
            <p:ph type="sldNum" sz="quarter" idx="10"/>
          </p:nvPr>
        </p:nvSpPr>
        <p:spPr/>
        <p:txBody>
          <a:bodyPr/>
          <a:lstStyle/>
          <a:p>
            <a:fld id="{28BAD495-4791-2C4A-BE16-3CC143646CAE}" type="slidenum">
              <a:rPr lang="en-US" smtClean="0"/>
              <a:t>20</a:t>
            </a:fld>
            <a:endParaRPr lang="en-US"/>
          </a:p>
        </p:txBody>
      </p:sp>
    </p:spTree>
    <p:extLst>
      <p:ext uri="{BB962C8B-B14F-4D97-AF65-F5344CB8AC3E}">
        <p14:creationId xmlns:p14="http://schemas.microsoft.com/office/powerpoint/2010/main" val="67327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fld id="{021A1D30-C0A0-4124-A783-34D9F15FA0FE}" type="datetime1">
              <a:rPr lang="en-US" smtClean="0"/>
              <a:t>1/4/2017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cxnSp>
        <p:nvCxnSpPr>
          <p:cNvPr id="5" name="Straight Connector 4"/>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2D5871-AB0F-4B3D-8861-97E78CB7B47E}"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418406-4C3F-4F3E-80BD-A22568EA37EB}"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8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F28077-7188-48C5-8679-2287FAC952E9}"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DCB740-6776-4EE9-99FD-96D592FA5A23}" type="datetime1">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F6BD99-6FFD-46C5-B5E2-43A34BDA2566}" type="datetime1">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022678E-214C-4CF8-97C7-95015FB02960}" type="datetime1">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5660E0-FA77-4473-A859-74127B089143}" type="datetime1">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197C5C-1CD1-417D-A89C-14747F5222C7}" type="datetime1">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5" name="Date Placeholder 4"/>
          <p:cNvSpPr>
            <a:spLocks noGrp="1"/>
          </p:cNvSpPr>
          <p:nvPr>
            <p:ph type="dt" sz="half" idx="10"/>
          </p:nvPr>
        </p:nvSpPr>
        <p:spPr/>
        <p:txBody>
          <a:bodyPr/>
          <a:lstStyle/>
          <a:p>
            <a:fld id="{1359EFBB-CFA1-4AA8-9123-F0B52DBD84FE}" type="datetime1">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1"/>
                </a:solidFill>
              </a:defRPr>
            </a:lvl1pPr>
          </a:lstStyle>
          <a:p>
            <a:fld id="{61146459-E3C3-4969-9224-5ED50B492D17}" type="datetime1">
              <a:rPr lang="en-US" smtClean="0"/>
              <a:t>1/4/2017</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1"/>
                </a:solidFill>
              </a:defRPr>
            </a:lvl1pPr>
          </a:lstStyle>
          <a:p>
            <a:fld id="{401CF334-2D5C-4859-84A6-CA7E6E43FAEB}" type="slidenum">
              <a:rPr lang="en-US" smtClean="0"/>
              <a:pPr/>
              <a:t>‹#›</a:t>
            </a:fld>
            <a:endParaRPr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karunan2016@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sir.org/issue/fall_2012" TargetMode="External"/><Relationship Id="rId2" Type="http://schemas.openxmlformats.org/officeDocument/2006/relationships/hyperlink" Target="https://ssir.org/articles/entry/innovation_is_not_the_holy_grail#bio-foot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estgraz.org/wp-content/uploads/2015/09/Field-Guide-to-Human-Centered-Design_IDEOorg.pdf" TargetMode="External"/><Relationship Id="rId2" Type="http://schemas.openxmlformats.org/officeDocument/2006/relationships/hyperlink" Target="http://www.fastcoexist.com/3045768/why-design-for-development-is-failing-on-its-promise" TargetMode="External"/><Relationship Id="rId1" Type="http://schemas.openxmlformats.org/officeDocument/2006/relationships/slideLayout" Target="../slideLayouts/slideLayout2.xml"/><Relationship Id="rId4" Type="http://schemas.openxmlformats.org/officeDocument/2006/relationships/hyperlink" Target="http://www.unicefstories.org/about/reportsandbrochur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11200" y="3837398"/>
            <a:ext cx="10472928" cy="1143738"/>
          </a:xfrm>
        </p:spPr>
        <p:txBody>
          <a:bodyPr>
            <a:normAutofit fontScale="85000" lnSpcReduction="20000"/>
          </a:bodyPr>
          <a:lstStyle/>
          <a:p>
            <a:pPr algn="ctr"/>
            <a:r>
              <a:rPr lang="en-US" sz="1600" i="1" dirty="0"/>
              <a:t>Victor P. Karunan, Ph.D.</a:t>
            </a:r>
          </a:p>
          <a:p>
            <a:pPr algn="ctr"/>
            <a:r>
              <a:rPr lang="en-US" sz="1600" i="1" dirty="0"/>
              <a:t>Visiting Lecturer</a:t>
            </a:r>
          </a:p>
          <a:p>
            <a:pPr algn="ctr"/>
            <a:r>
              <a:rPr lang="en-US" sz="1600" i="1" dirty="0"/>
              <a:t>MAIDS – </a:t>
            </a:r>
            <a:r>
              <a:rPr lang="en-US" sz="1600" i="1" dirty="0" err="1"/>
              <a:t>Chulalongkorn</a:t>
            </a:r>
            <a:r>
              <a:rPr lang="en-US" sz="1600" i="1" dirty="0"/>
              <a:t> University, Bangkok</a:t>
            </a:r>
          </a:p>
          <a:p>
            <a:pPr algn="ctr"/>
            <a:r>
              <a:rPr lang="en-US" sz="1600" i="1" dirty="0">
                <a:hlinkClick r:id="rId3"/>
              </a:rPr>
              <a:t>vkarunan2016@gmail.com</a:t>
            </a:r>
            <a:endParaRPr lang="en-US" sz="1600" i="1" dirty="0"/>
          </a:p>
          <a:p>
            <a:pPr algn="ctr"/>
            <a:r>
              <a:rPr lang="en-US" sz="1600" i="1" dirty="0"/>
              <a:t>Thu 5 January 2017</a:t>
            </a:r>
          </a:p>
        </p:txBody>
      </p:sp>
      <p:sp>
        <p:nvSpPr>
          <p:cNvPr id="4" name="Title 3"/>
          <p:cNvSpPr>
            <a:spLocks noGrp="1"/>
          </p:cNvSpPr>
          <p:nvPr>
            <p:ph type="ctrTitle"/>
          </p:nvPr>
        </p:nvSpPr>
        <p:spPr/>
        <p:txBody>
          <a:bodyPr>
            <a:normAutofit/>
          </a:bodyPr>
          <a:lstStyle/>
          <a:p>
            <a:pPr algn="ctr"/>
            <a:r>
              <a:rPr lang="en-GB" sz="2800" dirty="0"/>
              <a:t>Principles, Tools and Practices for Innovation for Inclusive Development (IID) in Southeast Asia </a:t>
            </a:r>
            <a:br>
              <a:rPr lang="en-GB" sz="2800" dirty="0"/>
            </a:br>
            <a:r>
              <a:rPr lang="en-GB" sz="2800" dirty="0"/>
              <a:t>CASE STUDY - MALAYSIA </a:t>
            </a:r>
            <a:br>
              <a:rPr lang="en-GB" sz="2800" dirty="0"/>
            </a:br>
            <a:r>
              <a:rPr lang="en-GB" sz="1800" dirty="0"/>
              <a:t>MA in International Development Studies, Faculty of Political Sciences, </a:t>
            </a:r>
            <a:r>
              <a:rPr lang="en-GB" sz="1800" dirty="0" err="1"/>
              <a:t>Chulalongkorn</a:t>
            </a:r>
            <a:r>
              <a:rPr lang="en-GB" sz="1800" dirty="0"/>
              <a:t> University, Bangkok, Semester 2, 2016-2017 </a:t>
            </a:r>
            <a:endParaRPr lang="en-US" sz="1800"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dirty="0"/>
              <a:t>View Presentation</a:t>
            </a:r>
          </a:p>
          <a:p>
            <a:pPr marL="0" indent="0" algn="ctr">
              <a:buNone/>
            </a:pPr>
            <a:r>
              <a:rPr lang="en-GB" b="1" dirty="0"/>
              <a:t>Social Innovation Lab - Malaysia</a:t>
            </a:r>
          </a:p>
        </p:txBody>
      </p:sp>
      <p:sp>
        <p:nvSpPr>
          <p:cNvPr id="3" name="Title 2"/>
          <p:cNvSpPr>
            <a:spLocks noGrp="1"/>
          </p:cNvSpPr>
          <p:nvPr>
            <p:ph type="title"/>
          </p:nvPr>
        </p:nvSpPr>
        <p:spPr/>
        <p:txBody>
          <a:bodyPr/>
          <a:lstStyle/>
          <a:p>
            <a:r>
              <a:rPr lang="en-GB" b="1" dirty="0"/>
              <a:t>The Process/Method</a:t>
            </a:r>
          </a:p>
        </p:txBody>
      </p:sp>
    </p:spTree>
    <p:extLst>
      <p:ext uri="{BB962C8B-B14F-4D97-AF65-F5344CB8AC3E}">
        <p14:creationId xmlns:p14="http://schemas.microsoft.com/office/powerpoint/2010/main" val="217494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3484756" y="942278"/>
            <a:ext cx="5742878" cy="523220"/>
          </a:xfrm>
          <a:prstGeom prst="rect">
            <a:avLst/>
          </a:prstGeom>
          <a:noFill/>
          <a:ln>
            <a:solidFill>
              <a:schemeClr val="bg2"/>
            </a:solidFill>
          </a:ln>
        </p:spPr>
        <p:txBody>
          <a:bodyPr wrap="square" rtlCol="0">
            <a:spAutoFit/>
          </a:bodyPr>
          <a:lstStyle/>
          <a:p>
            <a:pPr algn="ctr"/>
            <a:r>
              <a:rPr lang="en-GB" sz="2800" b="1" dirty="0"/>
              <a:t>Some Useful Innovation Tools</a:t>
            </a:r>
          </a:p>
        </p:txBody>
      </p:sp>
    </p:spTree>
    <p:extLst>
      <p:ext uri="{BB962C8B-B14F-4D97-AF65-F5344CB8AC3E}">
        <p14:creationId xmlns:p14="http://schemas.microsoft.com/office/powerpoint/2010/main" val="305956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150577" y="3344333"/>
            <a:ext cx="550164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150577" y="3554143"/>
            <a:ext cx="5669280" cy="1384995"/>
          </a:xfrm>
          <a:prstGeom prst="rect">
            <a:avLst/>
          </a:prstGeom>
          <a:noFill/>
        </p:spPr>
        <p:txBody>
          <a:bodyPr wrap="square" rtlCol="0">
            <a:spAutoFit/>
          </a:bodyPr>
          <a:lstStyle/>
          <a:p>
            <a:pPr algn="ctr"/>
            <a:r>
              <a:rPr lang="en-GB" sz="2800" dirty="0">
                <a:solidFill>
                  <a:schemeClr val="bg1"/>
                </a:solidFill>
                <a:latin typeface="Calibri"/>
                <a:cs typeface="Calibri"/>
              </a:rPr>
              <a:t>How might we collect and use data to better serve children and communities?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563" y="1744393"/>
            <a:ext cx="3671668" cy="1277589"/>
          </a:xfrm>
          <a:prstGeom prst="rect">
            <a:avLst/>
          </a:prstGeom>
        </p:spPr>
      </p:pic>
    </p:spTree>
    <p:extLst>
      <p:ext uri="{BB962C8B-B14F-4D97-AF65-F5344CB8AC3E}">
        <p14:creationId xmlns:p14="http://schemas.microsoft.com/office/powerpoint/2010/main" val="371493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49696" y="1584960"/>
            <a:ext cx="8103954" cy="479552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499360" y="2455000"/>
            <a:ext cx="3596640" cy="3139321"/>
          </a:xfrm>
          <a:prstGeom prst="rect">
            <a:avLst/>
          </a:prstGeom>
          <a:noFill/>
        </p:spPr>
        <p:txBody>
          <a:bodyPr wrap="square" rtlCol="0">
            <a:spAutoFit/>
          </a:bodyPr>
          <a:lstStyle/>
          <a:p>
            <a:r>
              <a:rPr lang="en-US" dirty="0">
                <a:solidFill>
                  <a:srgbClr val="FFFFFF"/>
                </a:solidFill>
              </a:rPr>
              <a:t>Image / graph template</a:t>
            </a:r>
            <a:br>
              <a:rPr lang="en-US" dirty="0">
                <a:solidFill>
                  <a:srgbClr val="FFFFFF"/>
                </a:solidFill>
              </a:rPr>
            </a:br>
            <a:endParaRPr lang="en-US" dirty="0">
              <a:solidFill>
                <a:srgbClr val="FFFFFF"/>
              </a:solidFill>
            </a:endParaRPr>
          </a:p>
          <a:p>
            <a:pPr marL="285750" indent="-285750">
              <a:buFont typeface="Arial"/>
              <a:buChar char="•"/>
            </a:pPr>
            <a:r>
              <a:rPr lang="en-US" i="1" dirty="0">
                <a:solidFill>
                  <a:srgbClr val="FFFFFF"/>
                </a:solidFill>
              </a:rPr>
              <a:t>Maximum size of image / graph should stay within the grey box.</a:t>
            </a:r>
          </a:p>
          <a:p>
            <a:pPr marL="285750" indent="-285750">
              <a:buFont typeface="Arial"/>
              <a:buChar char="•"/>
            </a:pPr>
            <a:r>
              <a:rPr lang="en-US" i="1" dirty="0">
                <a:solidFill>
                  <a:srgbClr val="FFFFFF"/>
                </a:solidFill>
              </a:rPr>
              <a:t>Delete grey box and this text box once your content is in place.</a:t>
            </a:r>
          </a:p>
          <a:p>
            <a:pPr marL="285750" indent="-285750">
              <a:buFont typeface="Arial"/>
              <a:buChar char="•"/>
            </a:pPr>
            <a:r>
              <a:rPr lang="en-US" i="1" dirty="0">
                <a:solidFill>
                  <a:srgbClr val="FFFFFF"/>
                </a:solidFill>
              </a:rPr>
              <a:t>The image / graph should be in the center of the grey box vertically &amp; horizontally. </a:t>
            </a:r>
          </a:p>
          <a:p>
            <a:pPr marL="285750" indent="-285750">
              <a:buFont typeface="Arial"/>
              <a:buChar char="•"/>
            </a:pPr>
            <a:r>
              <a:rPr lang="en-US" i="1" dirty="0">
                <a:solidFill>
                  <a:srgbClr val="FFFFFF"/>
                </a:solidFill>
              </a:rPr>
              <a:t>Do NOT stretch the image / graph to make it fit.</a:t>
            </a:r>
          </a:p>
        </p:txBody>
      </p:sp>
      <p:sp>
        <p:nvSpPr>
          <p:cNvPr id="8" name="TextBox 7"/>
          <p:cNvSpPr txBox="1"/>
          <p:nvPr/>
        </p:nvSpPr>
        <p:spPr>
          <a:xfrm>
            <a:off x="2047874" y="491372"/>
            <a:ext cx="4991184" cy="461665"/>
          </a:xfrm>
          <a:prstGeom prst="rect">
            <a:avLst/>
          </a:prstGeom>
          <a:noFill/>
        </p:spPr>
        <p:txBody>
          <a:bodyPr wrap="square" rtlCol="0">
            <a:spAutoFit/>
          </a:bodyPr>
          <a:lstStyle/>
          <a:p>
            <a:r>
              <a:rPr lang="en-US" sz="2400" i="1" dirty="0">
                <a:solidFill>
                  <a:schemeClr val="tx1">
                    <a:lumMod val="65000"/>
                    <a:lumOff val="35000"/>
                  </a:schemeClr>
                </a:solidFill>
                <a:latin typeface="Calibri"/>
                <a:cs typeface="Calibri"/>
              </a:rPr>
              <a:t>Building &amp; Testing a Flow</a:t>
            </a:r>
          </a:p>
        </p:txBody>
      </p:sp>
      <p:cxnSp>
        <p:nvCxnSpPr>
          <p:cNvPr id="10" name="Straight Connector 9"/>
          <p:cNvCxnSpPr/>
          <p:nvPr/>
        </p:nvCxnSpPr>
        <p:spPr>
          <a:xfrm>
            <a:off x="2047875" y="1153582"/>
            <a:ext cx="80962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294883" y="3892548"/>
            <a:ext cx="3494700" cy="338554"/>
          </a:xfrm>
          <a:prstGeom prst="rect">
            <a:avLst/>
          </a:prstGeom>
          <a:noFill/>
        </p:spPr>
        <p:txBody>
          <a:bodyPr wrap="square" rtlCol="0">
            <a:spAutoFit/>
          </a:bodyPr>
          <a:lstStyle/>
          <a:p>
            <a:pPr algn="ctr"/>
            <a:r>
              <a:rPr lang="en-US" sz="1600" dirty="0">
                <a:solidFill>
                  <a:srgbClr val="333333"/>
                </a:solidFill>
                <a:latin typeface="Calibri"/>
                <a:cs typeface="Calibri"/>
              </a:rPr>
              <a:t>Use this text box for image / graph titles</a:t>
            </a:r>
          </a:p>
        </p:txBody>
      </p:sp>
      <p:sp>
        <p:nvSpPr>
          <p:cNvPr id="13" name="TextBox 12"/>
          <p:cNvSpPr txBox="1"/>
          <p:nvPr/>
        </p:nvSpPr>
        <p:spPr>
          <a:xfrm>
            <a:off x="-1787736" y="2744169"/>
            <a:ext cx="1491404" cy="1200329"/>
          </a:xfrm>
          <a:prstGeom prst="rect">
            <a:avLst/>
          </a:prstGeom>
          <a:noFill/>
        </p:spPr>
        <p:txBody>
          <a:bodyPr wrap="square" rtlCol="0">
            <a:spAutoFit/>
          </a:bodyPr>
          <a:lstStyle/>
          <a:p>
            <a:pPr algn="r"/>
            <a:r>
              <a:rPr lang="en-US" dirty="0">
                <a:latin typeface="Calibri"/>
                <a:cs typeface="Calibri"/>
              </a:rPr>
              <a:t>Please stay within the ruler guides of each slide</a:t>
            </a:r>
            <a:endParaRPr lang="en-GB" dirty="0">
              <a:latin typeface="Calibri"/>
              <a:cs typeface="Calibri"/>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607" y="250724"/>
            <a:ext cx="1963994" cy="60040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874" y="1584960"/>
            <a:ext cx="4245589" cy="479552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3463" y="1584961"/>
            <a:ext cx="3996670" cy="4900246"/>
          </a:xfrm>
          <a:prstGeom prst="rect">
            <a:avLst/>
          </a:prstGeom>
        </p:spPr>
      </p:pic>
    </p:spTree>
    <p:extLst>
      <p:ext uri="{BB962C8B-B14F-4D97-AF65-F5344CB8AC3E}">
        <p14:creationId xmlns:p14="http://schemas.microsoft.com/office/powerpoint/2010/main" val="3715423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49696" y="1584960"/>
            <a:ext cx="8103954" cy="479552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499360" y="2455000"/>
            <a:ext cx="3596640" cy="3139321"/>
          </a:xfrm>
          <a:prstGeom prst="rect">
            <a:avLst/>
          </a:prstGeom>
          <a:noFill/>
        </p:spPr>
        <p:txBody>
          <a:bodyPr wrap="square" rtlCol="0">
            <a:spAutoFit/>
          </a:bodyPr>
          <a:lstStyle/>
          <a:p>
            <a:r>
              <a:rPr lang="en-US" dirty="0">
                <a:solidFill>
                  <a:srgbClr val="FFFFFF"/>
                </a:solidFill>
              </a:rPr>
              <a:t>Image / graph template</a:t>
            </a:r>
            <a:br>
              <a:rPr lang="en-US" dirty="0">
                <a:solidFill>
                  <a:srgbClr val="FFFFFF"/>
                </a:solidFill>
              </a:rPr>
            </a:br>
            <a:endParaRPr lang="en-US" dirty="0">
              <a:solidFill>
                <a:srgbClr val="FFFFFF"/>
              </a:solidFill>
            </a:endParaRPr>
          </a:p>
          <a:p>
            <a:pPr marL="285750" indent="-285750">
              <a:buFont typeface="Arial"/>
              <a:buChar char="•"/>
            </a:pPr>
            <a:r>
              <a:rPr lang="en-US" i="1" dirty="0">
                <a:solidFill>
                  <a:srgbClr val="FFFFFF"/>
                </a:solidFill>
              </a:rPr>
              <a:t>Maximum size of image / graph should stay within the grey box.</a:t>
            </a:r>
          </a:p>
          <a:p>
            <a:pPr marL="285750" indent="-285750">
              <a:buFont typeface="Arial"/>
              <a:buChar char="•"/>
            </a:pPr>
            <a:r>
              <a:rPr lang="en-US" i="1" dirty="0">
                <a:solidFill>
                  <a:srgbClr val="FFFFFF"/>
                </a:solidFill>
              </a:rPr>
              <a:t>Delete grey box and this text box once your content is in place.</a:t>
            </a:r>
          </a:p>
          <a:p>
            <a:pPr marL="285750" indent="-285750">
              <a:buFont typeface="Arial"/>
              <a:buChar char="•"/>
            </a:pPr>
            <a:r>
              <a:rPr lang="en-US" i="1" dirty="0">
                <a:solidFill>
                  <a:srgbClr val="FFFFFF"/>
                </a:solidFill>
              </a:rPr>
              <a:t>The image / graph should be in the center of the grey box vertically &amp; horizontally. </a:t>
            </a:r>
          </a:p>
          <a:p>
            <a:pPr marL="285750" indent="-285750">
              <a:buFont typeface="Arial"/>
              <a:buChar char="•"/>
            </a:pPr>
            <a:r>
              <a:rPr lang="en-US" i="1" dirty="0">
                <a:solidFill>
                  <a:srgbClr val="FFFFFF"/>
                </a:solidFill>
              </a:rPr>
              <a:t>Do NOT stretch the image / graph to make it fit.</a:t>
            </a:r>
          </a:p>
        </p:txBody>
      </p:sp>
      <p:sp>
        <p:nvSpPr>
          <p:cNvPr id="8" name="TextBox 7"/>
          <p:cNvSpPr txBox="1"/>
          <p:nvPr/>
        </p:nvSpPr>
        <p:spPr>
          <a:xfrm>
            <a:off x="2019216" y="389465"/>
            <a:ext cx="4991184" cy="461665"/>
          </a:xfrm>
          <a:prstGeom prst="rect">
            <a:avLst/>
          </a:prstGeom>
          <a:noFill/>
        </p:spPr>
        <p:txBody>
          <a:bodyPr wrap="square" rtlCol="0">
            <a:spAutoFit/>
          </a:bodyPr>
          <a:lstStyle/>
          <a:p>
            <a:r>
              <a:rPr lang="en-US" sz="2400" i="1" dirty="0">
                <a:solidFill>
                  <a:schemeClr val="tx1">
                    <a:lumMod val="65000"/>
                    <a:lumOff val="35000"/>
                  </a:schemeClr>
                </a:solidFill>
                <a:latin typeface="Calibri"/>
                <a:cs typeface="Calibri"/>
              </a:rPr>
              <a:t>Real time information (polls + users)</a:t>
            </a:r>
          </a:p>
        </p:txBody>
      </p:sp>
      <p:cxnSp>
        <p:nvCxnSpPr>
          <p:cNvPr id="10" name="Straight Connector 9"/>
          <p:cNvCxnSpPr/>
          <p:nvPr/>
        </p:nvCxnSpPr>
        <p:spPr>
          <a:xfrm>
            <a:off x="2047875" y="1153582"/>
            <a:ext cx="80962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294883" y="3892548"/>
            <a:ext cx="3494700" cy="338554"/>
          </a:xfrm>
          <a:prstGeom prst="rect">
            <a:avLst/>
          </a:prstGeom>
          <a:noFill/>
        </p:spPr>
        <p:txBody>
          <a:bodyPr wrap="square" rtlCol="0">
            <a:spAutoFit/>
          </a:bodyPr>
          <a:lstStyle/>
          <a:p>
            <a:pPr algn="ctr"/>
            <a:r>
              <a:rPr lang="en-US" sz="1600" dirty="0">
                <a:solidFill>
                  <a:srgbClr val="333333"/>
                </a:solidFill>
                <a:latin typeface="Calibri"/>
                <a:cs typeface="Calibri"/>
              </a:rPr>
              <a:t>Use this text box for image / graph titles</a:t>
            </a:r>
          </a:p>
        </p:txBody>
      </p:sp>
      <p:sp>
        <p:nvSpPr>
          <p:cNvPr id="13" name="TextBox 12"/>
          <p:cNvSpPr txBox="1"/>
          <p:nvPr/>
        </p:nvSpPr>
        <p:spPr>
          <a:xfrm>
            <a:off x="-1787736" y="2744169"/>
            <a:ext cx="1491404" cy="1200329"/>
          </a:xfrm>
          <a:prstGeom prst="rect">
            <a:avLst/>
          </a:prstGeom>
          <a:noFill/>
        </p:spPr>
        <p:txBody>
          <a:bodyPr wrap="square" rtlCol="0">
            <a:spAutoFit/>
          </a:bodyPr>
          <a:lstStyle/>
          <a:p>
            <a:pPr algn="r"/>
            <a:r>
              <a:rPr lang="en-US" dirty="0">
                <a:latin typeface="Calibri"/>
                <a:cs typeface="Calibri"/>
              </a:rPr>
              <a:t>Please stay within the ruler guides of each slide</a:t>
            </a:r>
            <a:endParaRPr lang="en-GB" dirty="0">
              <a:latin typeface="Calibri"/>
              <a:cs typeface="Calibri"/>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607" y="250724"/>
            <a:ext cx="1963994" cy="60040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875" y="1573419"/>
            <a:ext cx="8105775" cy="237107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875" y="3892547"/>
            <a:ext cx="8105775" cy="2713919"/>
          </a:xfrm>
          <a:prstGeom prst="rect">
            <a:avLst/>
          </a:prstGeom>
        </p:spPr>
      </p:pic>
    </p:spTree>
    <p:extLst>
      <p:ext uri="{BB962C8B-B14F-4D97-AF65-F5344CB8AC3E}">
        <p14:creationId xmlns:p14="http://schemas.microsoft.com/office/powerpoint/2010/main" val="4064486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49696" y="1584960"/>
            <a:ext cx="8103954" cy="479552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499360" y="2455000"/>
            <a:ext cx="3596640" cy="3139321"/>
          </a:xfrm>
          <a:prstGeom prst="rect">
            <a:avLst/>
          </a:prstGeom>
          <a:noFill/>
        </p:spPr>
        <p:txBody>
          <a:bodyPr wrap="square" rtlCol="0">
            <a:spAutoFit/>
          </a:bodyPr>
          <a:lstStyle/>
          <a:p>
            <a:r>
              <a:rPr lang="en-US" dirty="0">
                <a:solidFill>
                  <a:srgbClr val="FFFFFF"/>
                </a:solidFill>
              </a:rPr>
              <a:t>Image / graph template</a:t>
            </a:r>
            <a:br>
              <a:rPr lang="en-US" dirty="0">
                <a:solidFill>
                  <a:srgbClr val="FFFFFF"/>
                </a:solidFill>
              </a:rPr>
            </a:br>
            <a:endParaRPr lang="en-US" dirty="0">
              <a:solidFill>
                <a:srgbClr val="FFFFFF"/>
              </a:solidFill>
            </a:endParaRPr>
          </a:p>
          <a:p>
            <a:pPr marL="285750" indent="-285750">
              <a:buFont typeface="Arial"/>
              <a:buChar char="•"/>
            </a:pPr>
            <a:r>
              <a:rPr lang="en-US" i="1" dirty="0">
                <a:solidFill>
                  <a:srgbClr val="FFFFFF"/>
                </a:solidFill>
              </a:rPr>
              <a:t>Maximum size of image / graph should stay within the grey box.</a:t>
            </a:r>
          </a:p>
          <a:p>
            <a:pPr marL="285750" indent="-285750">
              <a:buFont typeface="Arial"/>
              <a:buChar char="•"/>
            </a:pPr>
            <a:r>
              <a:rPr lang="en-US" i="1" dirty="0">
                <a:solidFill>
                  <a:srgbClr val="FFFFFF"/>
                </a:solidFill>
              </a:rPr>
              <a:t>Delete grey box and this text box once your content is in place.</a:t>
            </a:r>
          </a:p>
          <a:p>
            <a:pPr marL="285750" indent="-285750">
              <a:buFont typeface="Arial"/>
              <a:buChar char="•"/>
            </a:pPr>
            <a:r>
              <a:rPr lang="en-US" i="1" dirty="0">
                <a:solidFill>
                  <a:srgbClr val="FFFFFF"/>
                </a:solidFill>
              </a:rPr>
              <a:t>The image / graph should be in the center of the grey box vertically &amp; horizontally. </a:t>
            </a:r>
          </a:p>
          <a:p>
            <a:pPr marL="285750" indent="-285750">
              <a:buFont typeface="Arial"/>
              <a:buChar char="•"/>
            </a:pPr>
            <a:r>
              <a:rPr lang="en-US" i="1" dirty="0">
                <a:solidFill>
                  <a:srgbClr val="FFFFFF"/>
                </a:solidFill>
              </a:rPr>
              <a:t>Do NOT stretch the image / graph to make it fit.</a:t>
            </a:r>
          </a:p>
        </p:txBody>
      </p:sp>
      <p:sp>
        <p:nvSpPr>
          <p:cNvPr id="8" name="TextBox 7"/>
          <p:cNvSpPr txBox="1"/>
          <p:nvPr/>
        </p:nvSpPr>
        <p:spPr>
          <a:xfrm>
            <a:off x="2019216" y="389465"/>
            <a:ext cx="5531958" cy="461665"/>
          </a:xfrm>
          <a:prstGeom prst="rect">
            <a:avLst/>
          </a:prstGeom>
          <a:noFill/>
        </p:spPr>
        <p:txBody>
          <a:bodyPr wrap="square" rtlCol="0">
            <a:spAutoFit/>
          </a:bodyPr>
          <a:lstStyle/>
          <a:p>
            <a:r>
              <a:rPr lang="en-US" sz="2400" i="1" dirty="0">
                <a:solidFill>
                  <a:schemeClr val="tx1">
                    <a:lumMod val="65000"/>
                    <a:lumOff val="35000"/>
                  </a:schemeClr>
                </a:solidFill>
                <a:latin typeface="Calibri"/>
                <a:cs typeface="Calibri"/>
              </a:rPr>
              <a:t>Real time mapping (advocacy + response)</a:t>
            </a:r>
          </a:p>
        </p:txBody>
      </p:sp>
      <p:cxnSp>
        <p:nvCxnSpPr>
          <p:cNvPr id="10" name="Straight Connector 9"/>
          <p:cNvCxnSpPr/>
          <p:nvPr/>
        </p:nvCxnSpPr>
        <p:spPr>
          <a:xfrm>
            <a:off x="2047875" y="1153582"/>
            <a:ext cx="80962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294883" y="3892548"/>
            <a:ext cx="3494700" cy="338554"/>
          </a:xfrm>
          <a:prstGeom prst="rect">
            <a:avLst/>
          </a:prstGeom>
          <a:noFill/>
        </p:spPr>
        <p:txBody>
          <a:bodyPr wrap="square" rtlCol="0">
            <a:spAutoFit/>
          </a:bodyPr>
          <a:lstStyle/>
          <a:p>
            <a:pPr algn="ctr"/>
            <a:r>
              <a:rPr lang="en-US" sz="1600" dirty="0">
                <a:solidFill>
                  <a:srgbClr val="333333"/>
                </a:solidFill>
                <a:latin typeface="Calibri"/>
                <a:cs typeface="Calibri"/>
              </a:rPr>
              <a:t>Use this text box for image / graph titles</a:t>
            </a:r>
          </a:p>
        </p:txBody>
      </p:sp>
      <p:sp>
        <p:nvSpPr>
          <p:cNvPr id="13" name="TextBox 12"/>
          <p:cNvSpPr txBox="1"/>
          <p:nvPr/>
        </p:nvSpPr>
        <p:spPr>
          <a:xfrm>
            <a:off x="-1787736" y="2744169"/>
            <a:ext cx="1491404" cy="1200329"/>
          </a:xfrm>
          <a:prstGeom prst="rect">
            <a:avLst/>
          </a:prstGeom>
          <a:noFill/>
        </p:spPr>
        <p:txBody>
          <a:bodyPr wrap="square" rtlCol="0">
            <a:spAutoFit/>
          </a:bodyPr>
          <a:lstStyle/>
          <a:p>
            <a:pPr algn="r"/>
            <a:r>
              <a:rPr lang="en-US" dirty="0">
                <a:latin typeface="Calibri"/>
                <a:cs typeface="Calibri"/>
              </a:rPr>
              <a:t>Please stay within the ruler guides of each slide</a:t>
            </a:r>
            <a:endParaRPr lang="en-GB" dirty="0">
              <a:latin typeface="Calibri"/>
              <a:cs typeface="Calibri"/>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607" y="250724"/>
            <a:ext cx="1963994" cy="60040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875" y="1576978"/>
            <a:ext cx="8128000" cy="4803501"/>
          </a:xfrm>
          <a:prstGeom prst="rect">
            <a:avLst/>
          </a:prstGeom>
        </p:spPr>
      </p:pic>
    </p:spTree>
    <p:extLst>
      <p:ext uri="{BB962C8B-B14F-4D97-AF65-F5344CB8AC3E}">
        <p14:creationId xmlns:p14="http://schemas.microsoft.com/office/powerpoint/2010/main" val="58934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49696" y="1584960"/>
            <a:ext cx="8103954" cy="479552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499360" y="2455000"/>
            <a:ext cx="3596640" cy="3139321"/>
          </a:xfrm>
          <a:prstGeom prst="rect">
            <a:avLst/>
          </a:prstGeom>
          <a:noFill/>
        </p:spPr>
        <p:txBody>
          <a:bodyPr wrap="square" rtlCol="0">
            <a:spAutoFit/>
          </a:bodyPr>
          <a:lstStyle/>
          <a:p>
            <a:r>
              <a:rPr lang="en-US" dirty="0">
                <a:solidFill>
                  <a:srgbClr val="FFFFFF"/>
                </a:solidFill>
              </a:rPr>
              <a:t>Image / graph template</a:t>
            </a:r>
            <a:br>
              <a:rPr lang="en-US" dirty="0">
                <a:solidFill>
                  <a:srgbClr val="FFFFFF"/>
                </a:solidFill>
              </a:rPr>
            </a:br>
            <a:endParaRPr lang="en-US" dirty="0">
              <a:solidFill>
                <a:srgbClr val="FFFFFF"/>
              </a:solidFill>
            </a:endParaRPr>
          </a:p>
          <a:p>
            <a:pPr marL="285750" indent="-285750">
              <a:buFont typeface="Arial"/>
              <a:buChar char="•"/>
            </a:pPr>
            <a:r>
              <a:rPr lang="en-US" i="1" dirty="0">
                <a:solidFill>
                  <a:srgbClr val="FFFFFF"/>
                </a:solidFill>
              </a:rPr>
              <a:t>Maximum size of image / graph should stay within the grey box.</a:t>
            </a:r>
          </a:p>
          <a:p>
            <a:pPr marL="285750" indent="-285750">
              <a:buFont typeface="Arial"/>
              <a:buChar char="•"/>
            </a:pPr>
            <a:r>
              <a:rPr lang="en-US" i="1" dirty="0">
                <a:solidFill>
                  <a:srgbClr val="FFFFFF"/>
                </a:solidFill>
              </a:rPr>
              <a:t>Delete grey box and this text box once your content is in place.</a:t>
            </a:r>
          </a:p>
          <a:p>
            <a:pPr marL="285750" indent="-285750">
              <a:buFont typeface="Arial"/>
              <a:buChar char="•"/>
            </a:pPr>
            <a:r>
              <a:rPr lang="en-US" i="1" dirty="0">
                <a:solidFill>
                  <a:srgbClr val="FFFFFF"/>
                </a:solidFill>
              </a:rPr>
              <a:t>The image / graph should be in the center of the grey box vertically &amp; horizontally. </a:t>
            </a:r>
          </a:p>
          <a:p>
            <a:pPr marL="285750" indent="-285750">
              <a:buFont typeface="Arial"/>
              <a:buChar char="•"/>
            </a:pPr>
            <a:r>
              <a:rPr lang="en-US" i="1" dirty="0">
                <a:solidFill>
                  <a:srgbClr val="FFFFFF"/>
                </a:solidFill>
              </a:rPr>
              <a:t>Do NOT stretch the image / graph to make it fit.</a:t>
            </a:r>
          </a:p>
        </p:txBody>
      </p:sp>
      <p:sp>
        <p:nvSpPr>
          <p:cNvPr id="8" name="TextBox 7"/>
          <p:cNvSpPr txBox="1"/>
          <p:nvPr/>
        </p:nvSpPr>
        <p:spPr>
          <a:xfrm>
            <a:off x="2019216" y="389465"/>
            <a:ext cx="5531958" cy="461665"/>
          </a:xfrm>
          <a:prstGeom prst="rect">
            <a:avLst/>
          </a:prstGeom>
          <a:noFill/>
        </p:spPr>
        <p:txBody>
          <a:bodyPr wrap="square" rtlCol="0">
            <a:spAutoFit/>
          </a:bodyPr>
          <a:lstStyle/>
          <a:p>
            <a:r>
              <a:rPr lang="en-US" sz="2400" i="1" dirty="0">
                <a:solidFill>
                  <a:schemeClr val="tx1">
                    <a:lumMod val="65000"/>
                    <a:lumOff val="35000"/>
                  </a:schemeClr>
                </a:solidFill>
                <a:latin typeface="Calibri"/>
                <a:cs typeface="Calibri"/>
              </a:rPr>
              <a:t>Anonymized dashboard </a:t>
            </a:r>
          </a:p>
        </p:txBody>
      </p:sp>
      <p:cxnSp>
        <p:nvCxnSpPr>
          <p:cNvPr id="10" name="Straight Connector 9"/>
          <p:cNvCxnSpPr/>
          <p:nvPr/>
        </p:nvCxnSpPr>
        <p:spPr>
          <a:xfrm>
            <a:off x="2047875" y="1153582"/>
            <a:ext cx="80962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294883" y="3892548"/>
            <a:ext cx="3494700" cy="338554"/>
          </a:xfrm>
          <a:prstGeom prst="rect">
            <a:avLst/>
          </a:prstGeom>
          <a:noFill/>
        </p:spPr>
        <p:txBody>
          <a:bodyPr wrap="square" rtlCol="0">
            <a:spAutoFit/>
          </a:bodyPr>
          <a:lstStyle/>
          <a:p>
            <a:pPr algn="ctr"/>
            <a:r>
              <a:rPr lang="en-US" sz="1600" dirty="0">
                <a:solidFill>
                  <a:srgbClr val="333333"/>
                </a:solidFill>
                <a:latin typeface="Calibri"/>
                <a:cs typeface="Calibri"/>
              </a:rPr>
              <a:t>Use this text box for image / graph titles</a:t>
            </a:r>
          </a:p>
        </p:txBody>
      </p:sp>
      <p:sp>
        <p:nvSpPr>
          <p:cNvPr id="13" name="TextBox 12"/>
          <p:cNvSpPr txBox="1"/>
          <p:nvPr/>
        </p:nvSpPr>
        <p:spPr>
          <a:xfrm>
            <a:off x="-1787736" y="2744169"/>
            <a:ext cx="1491404" cy="1200329"/>
          </a:xfrm>
          <a:prstGeom prst="rect">
            <a:avLst/>
          </a:prstGeom>
          <a:noFill/>
        </p:spPr>
        <p:txBody>
          <a:bodyPr wrap="square" rtlCol="0">
            <a:spAutoFit/>
          </a:bodyPr>
          <a:lstStyle/>
          <a:p>
            <a:pPr algn="r"/>
            <a:r>
              <a:rPr lang="en-US" dirty="0">
                <a:latin typeface="Calibri"/>
                <a:cs typeface="Calibri"/>
              </a:rPr>
              <a:t>Please stay within the ruler guides of each slide</a:t>
            </a:r>
            <a:endParaRPr lang="en-GB" dirty="0">
              <a:latin typeface="Calibri"/>
              <a:cs typeface="Calibri"/>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607" y="250724"/>
            <a:ext cx="1963994" cy="60040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216" y="1546738"/>
            <a:ext cx="8124910" cy="4833742"/>
          </a:xfrm>
          <a:prstGeom prst="rect">
            <a:avLst/>
          </a:prstGeom>
        </p:spPr>
      </p:pic>
    </p:spTree>
    <p:extLst>
      <p:ext uri="{BB962C8B-B14F-4D97-AF65-F5344CB8AC3E}">
        <p14:creationId xmlns:p14="http://schemas.microsoft.com/office/powerpoint/2010/main" val="2688093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49696" y="1584960"/>
            <a:ext cx="8103954" cy="479552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499360" y="2455000"/>
            <a:ext cx="3596640" cy="3139321"/>
          </a:xfrm>
          <a:prstGeom prst="rect">
            <a:avLst/>
          </a:prstGeom>
          <a:noFill/>
        </p:spPr>
        <p:txBody>
          <a:bodyPr wrap="square" rtlCol="0">
            <a:spAutoFit/>
          </a:bodyPr>
          <a:lstStyle/>
          <a:p>
            <a:r>
              <a:rPr lang="en-US" dirty="0">
                <a:solidFill>
                  <a:srgbClr val="FFFFFF"/>
                </a:solidFill>
              </a:rPr>
              <a:t>Image / graph template</a:t>
            </a:r>
            <a:br>
              <a:rPr lang="en-US" dirty="0">
                <a:solidFill>
                  <a:srgbClr val="FFFFFF"/>
                </a:solidFill>
              </a:rPr>
            </a:br>
            <a:endParaRPr lang="en-US" dirty="0">
              <a:solidFill>
                <a:srgbClr val="FFFFFF"/>
              </a:solidFill>
            </a:endParaRPr>
          </a:p>
          <a:p>
            <a:pPr marL="285750" indent="-285750">
              <a:buFont typeface="Arial"/>
              <a:buChar char="•"/>
            </a:pPr>
            <a:r>
              <a:rPr lang="en-US" i="1" dirty="0">
                <a:solidFill>
                  <a:srgbClr val="FFFFFF"/>
                </a:solidFill>
              </a:rPr>
              <a:t>Maximum size of image / graph should stay within the grey box.</a:t>
            </a:r>
          </a:p>
          <a:p>
            <a:pPr marL="285750" indent="-285750">
              <a:buFont typeface="Arial"/>
              <a:buChar char="•"/>
            </a:pPr>
            <a:r>
              <a:rPr lang="en-US" i="1" dirty="0">
                <a:solidFill>
                  <a:srgbClr val="FFFFFF"/>
                </a:solidFill>
              </a:rPr>
              <a:t>Delete grey box and this text box once your content is in place.</a:t>
            </a:r>
          </a:p>
          <a:p>
            <a:pPr marL="285750" indent="-285750">
              <a:buFont typeface="Arial"/>
              <a:buChar char="•"/>
            </a:pPr>
            <a:r>
              <a:rPr lang="en-US" i="1" dirty="0">
                <a:solidFill>
                  <a:srgbClr val="FFFFFF"/>
                </a:solidFill>
              </a:rPr>
              <a:t>The image / graph should be in the center of the grey box vertically &amp; horizontally. </a:t>
            </a:r>
          </a:p>
          <a:p>
            <a:pPr marL="285750" indent="-285750">
              <a:buFont typeface="Arial"/>
              <a:buChar char="•"/>
            </a:pPr>
            <a:r>
              <a:rPr lang="en-US" i="1" dirty="0">
                <a:solidFill>
                  <a:srgbClr val="FFFFFF"/>
                </a:solidFill>
              </a:rPr>
              <a:t>Do NOT stretch the image / graph to make it fit.</a:t>
            </a:r>
          </a:p>
        </p:txBody>
      </p:sp>
      <p:sp>
        <p:nvSpPr>
          <p:cNvPr id="8" name="TextBox 7"/>
          <p:cNvSpPr txBox="1"/>
          <p:nvPr/>
        </p:nvSpPr>
        <p:spPr>
          <a:xfrm>
            <a:off x="2019216" y="389465"/>
            <a:ext cx="5531958" cy="461665"/>
          </a:xfrm>
          <a:prstGeom prst="rect">
            <a:avLst/>
          </a:prstGeom>
          <a:noFill/>
        </p:spPr>
        <p:txBody>
          <a:bodyPr wrap="square" rtlCol="0">
            <a:spAutoFit/>
          </a:bodyPr>
          <a:lstStyle/>
          <a:p>
            <a:r>
              <a:rPr lang="en-US" sz="2400" i="1" dirty="0">
                <a:solidFill>
                  <a:schemeClr val="tx1">
                    <a:lumMod val="65000"/>
                    <a:lumOff val="35000"/>
                  </a:schemeClr>
                </a:solidFill>
                <a:latin typeface="Calibri"/>
                <a:cs typeface="Calibri"/>
              </a:rPr>
              <a:t>Real-time response (groups + individuals)</a:t>
            </a:r>
          </a:p>
        </p:txBody>
      </p:sp>
      <p:cxnSp>
        <p:nvCxnSpPr>
          <p:cNvPr id="10" name="Straight Connector 9"/>
          <p:cNvCxnSpPr/>
          <p:nvPr/>
        </p:nvCxnSpPr>
        <p:spPr>
          <a:xfrm>
            <a:off x="2047875" y="1153582"/>
            <a:ext cx="80962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294883" y="3892548"/>
            <a:ext cx="3494700" cy="338554"/>
          </a:xfrm>
          <a:prstGeom prst="rect">
            <a:avLst/>
          </a:prstGeom>
          <a:noFill/>
        </p:spPr>
        <p:txBody>
          <a:bodyPr wrap="square" rtlCol="0">
            <a:spAutoFit/>
          </a:bodyPr>
          <a:lstStyle/>
          <a:p>
            <a:pPr algn="ctr"/>
            <a:r>
              <a:rPr lang="en-US" sz="1600" dirty="0">
                <a:solidFill>
                  <a:srgbClr val="333333"/>
                </a:solidFill>
                <a:latin typeface="Calibri"/>
                <a:cs typeface="Calibri"/>
              </a:rPr>
              <a:t>Use this text box for image / graph titles</a:t>
            </a:r>
          </a:p>
        </p:txBody>
      </p:sp>
      <p:sp>
        <p:nvSpPr>
          <p:cNvPr id="13" name="TextBox 12"/>
          <p:cNvSpPr txBox="1"/>
          <p:nvPr/>
        </p:nvSpPr>
        <p:spPr>
          <a:xfrm>
            <a:off x="-1787736" y="2744169"/>
            <a:ext cx="1491404" cy="1200329"/>
          </a:xfrm>
          <a:prstGeom prst="rect">
            <a:avLst/>
          </a:prstGeom>
          <a:noFill/>
        </p:spPr>
        <p:txBody>
          <a:bodyPr wrap="square" rtlCol="0">
            <a:spAutoFit/>
          </a:bodyPr>
          <a:lstStyle/>
          <a:p>
            <a:pPr algn="r"/>
            <a:r>
              <a:rPr lang="en-US" dirty="0">
                <a:latin typeface="Calibri"/>
                <a:cs typeface="Calibri"/>
              </a:rPr>
              <a:t>Please stay within the ruler guides of each slide</a:t>
            </a:r>
            <a:endParaRPr lang="en-GB" dirty="0">
              <a:latin typeface="Calibri"/>
              <a:cs typeface="Calibri"/>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607" y="250724"/>
            <a:ext cx="1963994" cy="60040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874" y="1546738"/>
            <a:ext cx="8086727" cy="4795520"/>
          </a:xfrm>
          <a:prstGeom prst="rect">
            <a:avLst/>
          </a:prstGeom>
        </p:spPr>
      </p:pic>
    </p:spTree>
    <p:extLst>
      <p:ext uri="{BB962C8B-B14F-4D97-AF65-F5344CB8AC3E}">
        <p14:creationId xmlns:p14="http://schemas.microsoft.com/office/powerpoint/2010/main" val="848046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38350" y="1391920"/>
            <a:ext cx="8096250" cy="4775200"/>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chemeClr val="tx1">
                    <a:lumMod val="65000"/>
                    <a:lumOff val="35000"/>
                  </a:schemeClr>
                </a:solidFill>
              </a:rPr>
              <a:t>HIV/AIDS counselling</a:t>
            </a:r>
          </a:p>
          <a:p>
            <a:r>
              <a:rPr lang="en-US" sz="2800" dirty="0">
                <a:solidFill>
                  <a:schemeClr val="tx1">
                    <a:lumMod val="65000"/>
                    <a:lumOff val="35000"/>
                  </a:schemeClr>
                </a:solidFill>
              </a:rPr>
              <a:t>Teacher monitoring</a:t>
            </a:r>
          </a:p>
          <a:p>
            <a:r>
              <a:rPr lang="en-US" sz="2800" dirty="0">
                <a:solidFill>
                  <a:schemeClr val="tx1">
                    <a:lumMod val="65000"/>
                    <a:lumOff val="35000"/>
                  </a:schemeClr>
                </a:solidFill>
              </a:rPr>
              <a:t>Stock monitoring</a:t>
            </a:r>
          </a:p>
          <a:p>
            <a:r>
              <a:rPr lang="en-US" sz="2800" dirty="0">
                <a:solidFill>
                  <a:schemeClr val="tx1">
                    <a:lumMod val="65000"/>
                    <a:lumOff val="35000"/>
                  </a:schemeClr>
                </a:solidFill>
              </a:rPr>
              <a:t>DDR: Crisis-alert, mapping &amp; coordination, resilience</a:t>
            </a:r>
          </a:p>
          <a:p>
            <a:r>
              <a:rPr lang="en-US" sz="2800" dirty="0">
                <a:solidFill>
                  <a:schemeClr val="tx1">
                    <a:lumMod val="65000"/>
                    <a:lumOff val="35000"/>
                  </a:schemeClr>
                </a:solidFill>
              </a:rPr>
              <a:t>Monitoring tool for CSO and government partners </a:t>
            </a:r>
          </a:p>
          <a:p>
            <a:r>
              <a:rPr lang="en-US" sz="2800" dirty="0">
                <a:solidFill>
                  <a:schemeClr val="tx1">
                    <a:lumMod val="65000"/>
                    <a:lumOff val="35000"/>
                  </a:schemeClr>
                </a:solidFill>
              </a:rPr>
              <a:t>Single surveys</a:t>
            </a:r>
          </a:p>
          <a:p>
            <a:r>
              <a:rPr lang="en-US" sz="2800" dirty="0">
                <a:solidFill>
                  <a:schemeClr val="tx1">
                    <a:lumMod val="65000"/>
                    <a:lumOff val="35000"/>
                  </a:schemeClr>
                </a:solidFill>
              </a:rPr>
              <a:t>Real-time information campaigns </a:t>
            </a:r>
          </a:p>
          <a:p>
            <a:r>
              <a:rPr lang="en-US" sz="2800" dirty="0">
                <a:solidFill>
                  <a:schemeClr val="tx1">
                    <a:lumMod val="65000"/>
                    <a:lumOff val="35000"/>
                  </a:schemeClr>
                </a:solidFill>
              </a:rPr>
              <a:t>Communication for Development (C4D) tool</a:t>
            </a:r>
          </a:p>
          <a:p>
            <a:pPr>
              <a:lnSpc>
                <a:spcPct val="70000"/>
              </a:lnSpc>
              <a:spcBef>
                <a:spcPts val="1800"/>
              </a:spcBef>
              <a:buSzPct val="60000"/>
              <a:defRPr/>
            </a:pPr>
            <a:endParaRPr lang="en-US" sz="2800" dirty="0">
              <a:solidFill>
                <a:srgbClr val="FF8200"/>
              </a:solidFill>
              <a:latin typeface="Calibri"/>
              <a:ea typeface="Segoe UI" pitchFamily="34" charset="0"/>
              <a:cs typeface="Calibri"/>
            </a:endParaRPr>
          </a:p>
        </p:txBody>
      </p:sp>
      <p:cxnSp>
        <p:nvCxnSpPr>
          <p:cNvPr id="15" name="Straight Connector 14"/>
          <p:cNvCxnSpPr/>
          <p:nvPr/>
        </p:nvCxnSpPr>
        <p:spPr>
          <a:xfrm>
            <a:off x="2047875" y="1153582"/>
            <a:ext cx="80962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019216" y="389465"/>
            <a:ext cx="4991184" cy="461665"/>
          </a:xfrm>
          <a:prstGeom prst="rect">
            <a:avLst/>
          </a:prstGeom>
          <a:noFill/>
        </p:spPr>
        <p:txBody>
          <a:bodyPr wrap="square" rtlCol="0">
            <a:spAutoFit/>
          </a:bodyPr>
          <a:lstStyle/>
          <a:p>
            <a:r>
              <a:rPr lang="en-US" sz="2400" i="1">
                <a:solidFill>
                  <a:schemeClr val="tx1">
                    <a:lumMod val="65000"/>
                    <a:lumOff val="35000"/>
                  </a:schemeClr>
                </a:solidFill>
                <a:latin typeface="Calibri"/>
                <a:cs typeface="Calibri"/>
              </a:rPr>
              <a:t>Applications</a:t>
            </a:r>
            <a:endParaRPr lang="en-US" sz="2400" i="1" dirty="0">
              <a:solidFill>
                <a:schemeClr val="tx1">
                  <a:lumMod val="65000"/>
                  <a:lumOff val="35000"/>
                </a:schemeClr>
              </a:solidFill>
              <a:latin typeface="Calibri"/>
              <a:cs typeface="Calibri"/>
            </a:endParaRPr>
          </a:p>
        </p:txBody>
      </p:sp>
      <p:sp>
        <p:nvSpPr>
          <p:cNvPr id="18" name="TextBox 17"/>
          <p:cNvSpPr txBox="1"/>
          <p:nvPr/>
        </p:nvSpPr>
        <p:spPr>
          <a:xfrm>
            <a:off x="-1787736" y="2744169"/>
            <a:ext cx="1491404" cy="1200329"/>
          </a:xfrm>
          <a:prstGeom prst="rect">
            <a:avLst/>
          </a:prstGeom>
          <a:noFill/>
        </p:spPr>
        <p:txBody>
          <a:bodyPr wrap="square" rtlCol="0">
            <a:spAutoFit/>
          </a:bodyPr>
          <a:lstStyle/>
          <a:p>
            <a:pPr algn="r"/>
            <a:r>
              <a:rPr lang="en-US" dirty="0">
                <a:latin typeface="Calibri"/>
                <a:cs typeface="Calibri"/>
              </a:rPr>
              <a:t>Please stay within the ruler guides of each slide</a:t>
            </a:r>
            <a:endParaRPr lang="en-GB" dirty="0">
              <a:latin typeface="Calibri"/>
              <a:cs typeface="Calibri"/>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0607" y="250724"/>
            <a:ext cx="1963994" cy="600406"/>
          </a:xfrm>
          <a:prstGeom prst="rect">
            <a:avLst/>
          </a:prstGeom>
        </p:spPr>
      </p:pic>
    </p:spTree>
    <p:extLst>
      <p:ext uri="{BB962C8B-B14F-4D97-AF65-F5344CB8AC3E}">
        <p14:creationId xmlns:p14="http://schemas.microsoft.com/office/powerpoint/2010/main" val="592433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49696" y="1584960"/>
            <a:ext cx="8103954" cy="479552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499360" y="2455000"/>
            <a:ext cx="3596640" cy="3139321"/>
          </a:xfrm>
          <a:prstGeom prst="rect">
            <a:avLst/>
          </a:prstGeom>
          <a:noFill/>
        </p:spPr>
        <p:txBody>
          <a:bodyPr wrap="square" rtlCol="0">
            <a:spAutoFit/>
          </a:bodyPr>
          <a:lstStyle/>
          <a:p>
            <a:r>
              <a:rPr lang="en-US" dirty="0">
                <a:solidFill>
                  <a:srgbClr val="FFFFFF"/>
                </a:solidFill>
              </a:rPr>
              <a:t>Image / graph template</a:t>
            </a:r>
            <a:br>
              <a:rPr lang="en-US" dirty="0">
                <a:solidFill>
                  <a:srgbClr val="FFFFFF"/>
                </a:solidFill>
              </a:rPr>
            </a:br>
            <a:endParaRPr lang="en-US" dirty="0">
              <a:solidFill>
                <a:srgbClr val="FFFFFF"/>
              </a:solidFill>
            </a:endParaRPr>
          </a:p>
          <a:p>
            <a:pPr marL="285750" indent="-285750">
              <a:buFont typeface="Arial"/>
              <a:buChar char="•"/>
            </a:pPr>
            <a:r>
              <a:rPr lang="en-US" i="1" dirty="0">
                <a:solidFill>
                  <a:srgbClr val="FFFFFF"/>
                </a:solidFill>
              </a:rPr>
              <a:t>Maximum size of image / graph should stay within the grey box.</a:t>
            </a:r>
          </a:p>
          <a:p>
            <a:pPr marL="285750" indent="-285750">
              <a:buFont typeface="Arial"/>
              <a:buChar char="•"/>
            </a:pPr>
            <a:r>
              <a:rPr lang="en-US" i="1" dirty="0">
                <a:solidFill>
                  <a:srgbClr val="FFFFFF"/>
                </a:solidFill>
              </a:rPr>
              <a:t>Delete grey box and this text box once your content is in place.</a:t>
            </a:r>
          </a:p>
          <a:p>
            <a:pPr marL="285750" indent="-285750">
              <a:buFont typeface="Arial"/>
              <a:buChar char="•"/>
            </a:pPr>
            <a:r>
              <a:rPr lang="en-US" i="1" dirty="0">
                <a:solidFill>
                  <a:srgbClr val="FFFFFF"/>
                </a:solidFill>
              </a:rPr>
              <a:t>The image / graph should be in the center of the grey box vertically &amp; horizontally. </a:t>
            </a:r>
          </a:p>
          <a:p>
            <a:pPr marL="285750" indent="-285750">
              <a:buFont typeface="Arial"/>
              <a:buChar char="•"/>
            </a:pPr>
            <a:r>
              <a:rPr lang="en-US" i="1" dirty="0">
                <a:solidFill>
                  <a:srgbClr val="FFFFFF"/>
                </a:solidFill>
              </a:rPr>
              <a:t>Do NOT stretch the image / graph to make it fit.</a:t>
            </a:r>
          </a:p>
        </p:txBody>
      </p:sp>
      <p:sp>
        <p:nvSpPr>
          <p:cNvPr id="8" name="TextBox 7"/>
          <p:cNvSpPr txBox="1"/>
          <p:nvPr/>
        </p:nvSpPr>
        <p:spPr>
          <a:xfrm>
            <a:off x="2047875" y="521673"/>
            <a:ext cx="4991184" cy="461665"/>
          </a:xfrm>
          <a:prstGeom prst="rect">
            <a:avLst/>
          </a:prstGeom>
          <a:noFill/>
        </p:spPr>
        <p:txBody>
          <a:bodyPr wrap="square" rtlCol="0">
            <a:spAutoFit/>
          </a:bodyPr>
          <a:lstStyle/>
          <a:p>
            <a:r>
              <a:rPr lang="en-US" sz="2400" i="1" dirty="0">
                <a:solidFill>
                  <a:schemeClr val="tx1">
                    <a:lumMod val="65000"/>
                    <a:lumOff val="35000"/>
                  </a:schemeClr>
                </a:solidFill>
                <a:latin typeface="Calibri"/>
                <a:cs typeface="Calibri"/>
              </a:rPr>
              <a:t>Weekly polls</a:t>
            </a:r>
          </a:p>
        </p:txBody>
      </p:sp>
      <p:pic>
        <p:nvPicPr>
          <p:cNvPr id="9" name="Picture 8" descr="Logo_Global_Mas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334" y="238913"/>
            <a:ext cx="1837267" cy="744425"/>
          </a:xfrm>
          <a:prstGeom prst="rect">
            <a:avLst/>
          </a:prstGeom>
        </p:spPr>
      </p:pic>
      <p:cxnSp>
        <p:nvCxnSpPr>
          <p:cNvPr id="10" name="Straight Connector 9"/>
          <p:cNvCxnSpPr/>
          <p:nvPr/>
        </p:nvCxnSpPr>
        <p:spPr>
          <a:xfrm>
            <a:off x="2047875" y="1153582"/>
            <a:ext cx="80962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294883" y="3892548"/>
            <a:ext cx="3494700" cy="338554"/>
          </a:xfrm>
          <a:prstGeom prst="rect">
            <a:avLst/>
          </a:prstGeom>
          <a:noFill/>
        </p:spPr>
        <p:txBody>
          <a:bodyPr wrap="square" rtlCol="0">
            <a:spAutoFit/>
          </a:bodyPr>
          <a:lstStyle/>
          <a:p>
            <a:pPr algn="ctr"/>
            <a:r>
              <a:rPr lang="en-US" sz="1600" dirty="0">
                <a:solidFill>
                  <a:srgbClr val="333333"/>
                </a:solidFill>
                <a:latin typeface="Calibri"/>
                <a:cs typeface="Calibri"/>
              </a:rPr>
              <a:t>Use this text box for image / graph titles</a:t>
            </a:r>
          </a:p>
        </p:txBody>
      </p:sp>
      <p:sp>
        <p:nvSpPr>
          <p:cNvPr id="13" name="TextBox 12"/>
          <p:cNvSpPr txBox="1"/>
          <p:nvPr/>
        </p:nvSpPr>
        <p:spPr>
          <a:xfrm>
            <a:off x="-1787736" y="2744169"/>
            <a:ext cx="1491404" cy="1200329"/>
          </a:xfrm>
          <a:prstGeom prst="rect">
            <a:avLst/>
          </a:prstGeom>
          <a:noFill/>
        </p:spPr>
        <p:txBody>
          <a:bodyPr wrap="square" rtlCol="0">
            <a:spAutoFit/>
          </a:bodyPr>
          <a:lstStyle/>
          <a:p>
            <a:pPr algn="r"/>
            <a:r>
              <a:rPr lang="en-US" dirty="0">
                <a:latin typeface="Calibri"/>
                <a:cs typeface="Calibri"/>
              </a:rPr>
              <a:t>Please stay within the ruler guides of each slide</a:t>
            </a:r>
            <a:endParaRPr lang="en-GB" dirty="0">
              <a:latin typeface="Calibri"/>
              <a:cs typeface="Calibri"/>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875" y="1584960"/>
            <a:ext cx="8086726" cy="4795520"/>
          </a:xfrm>
          <a:prstGeom prst="rect">
            <a:avLst/>
          </a:prstGeom>
        </p:spPr>
      </p:pic>
    </p:spTree>
    <p:extLst>
      <p:ext uri="{BB962C8B-B14F-4D97-AF65-F5344CB8AC3E}">
        <p14:creationId xmlns:p14="http://schemas.microsoft.com/office/powerpoint/2010/main" val="322954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Defining “Innovation”</a:t>
            </a:r>
          </a:p>
          <a:p>
            <a:r>
              <a:rPr lang="en-US" dirty="0"/>
              <a:t>Innovation and Inclusive Development</a:t>
            </a:r>
          </a:p>
          <a:p>
            <a:r>
              <a:rPr lang="en-US" dirty="0"/>
              <a:t> Case Study: Social Innovation Lab – Malaysia (UNICEF)</a:t>
            </a:r>
          </a:p>
          <a:p>
            <a:r>
              <a:rPr lang="en-US" dirty="0"/>
              <a:t> Some useful Innovation Tools: </a:t>
            </a:r>
            <a:r>
              <a:rPr lang="en-US" dirty="0" err="1"/>
              <a:t>RapidPro</a:t>
            </a:r>
            <a:r>
              <a:rPr lang="en-US" dirty="0"/>
              <a:t> &amp; U-Report</a:t>
            </a:r>
          </a:p>
          <a:p>
            <a:r>
              <a:rPr lang="en-US" dirty="0"/>
              <a:t> Lessons Learnt</a:t>
            </a:r>
          </a:p>
          <a:p>
            <a:r>
              <a:rPr lang="en-US" dirty="0"/>
              <a:t> Ways Forward</a:t>
            </a:r>
          </a:p>
          <a:p>
            <a:r>
              <a:rPr lang="en-US" dirty="0"/>
              <a:t> Reading List</a:t>
            </a:r>
          </a:p>
        </p:txBody>
      </p:sp>
      <p:sp>
        <p:nvSpPr>
          <p:cNvPr id="3" name="Title 2"/>
          <p:cNvSpPr>
            <a:spLocks noGrp="1"/>
          </p:cNvSpPr>
          <p:nvPr>
            <p:ph type="title"/>
          </p:nvPr>
        </p:nvSpPr>
        <p:spPr/>
        <p:txBody>
          <a:bodyPr/>
          <a:lstStyle/>
          <a:p>
            <a:r>
              <a:rPr lang="en-US" b="1" dirty="0"/>
              <a:t>Outline of Lecture</a:t>
            </a:r>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49696" y="1584960"/>
            <a:ext cx="8103954" cy="479552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499360" y="2455000"/>
            <a:ext cx="3596640" cy="3139321"/>
          </a:xfrm>
          <a:prstGeom prst="rect">
            <a:avLst/>
          </a:prstGeom>
          <a:noFill/>
        </p:spPr>
        <p:txBody>
          <a:bodyPr wrap="square" rtlCol="0">
            <a:spAutoFit/>
          </a:bodyPr>
          <a:lstStyle/>
          <a:p>
            <a:r>
              <a:rPr lang="en-US" dirty="0">
                <a:solidFill>
                  <a:srgbClr val="FFFFFF"/>
                </a:solidFill>
              </a:rPr>
              <a:t>Image / graph template</a:t>
            </a:r>
            <a:br>
              <a:rPr lang="en-US" dirty="0">
                <a:solidFill>
                  <a:srgbClr val="FFFFFF"/>
                </a:solidFill>
              </a:rPr>
            </a:br>
            <a:endParaRPr lang="en-US" dirty="0">
              <a:solidFill>
                <a:srgbClr val="FFFFFF"/>
              </a:solidFill>
            </a:endParaRPr>
          </a:p>
          <a:p>
            <a:pPr marL="285750" indent="-285750">
              <a:buFont typeface="Arial"/>
              <a:buChar char="•"/>
            </a:pPr>
            <a:r>
              <a:rPr lang="en-US" i="1" dirty="0">
                <a:solidFill>
                  <a:srgbClr val="FFFFFF"/>
                </a:solidFill>
              </a:rPr>
              <a:t>Maximum size of image / graph should stay within the grey box.</a:t>
            </a:r>
          </a:p>
          <a:p>
            <a:pPr marL="285750" indent="-285750">
              <a:buFont typeface="Arial"/>
              <a:buChar char="•"/>
            </a:pPr>
            <a:r>
              <a:rPr lang="en-US" i="1" dirty="0">
                <a:solidFill>
                  <a:srgbClr val="FFFFFF"/>
                </a:solidFill>
              </a:rPr>
              <a:t>Delete grey box and this text box once your content is in place.</a:t>
            </a:r>
          </a:p>
          <a:p>
            <a:pPr marL="285750" indent="-285750">
              <a:buFont typeface="Arial"/>
              <a:buChar char="•"/>
            </a:pPr>
            <a:r>
              <a:rPr lang="en-US" i="1" dirty="0">
                <a:solidFill>
                  <a:srgbClr val="FFFFFF"/>
                </a:solidFill>
              </a:rPr>
              <a:t>The image / graph should be in the center of the grey box vertically &amp; horizontally. </a:t>
            </a:r>
          </a:p>
          <a:p>
            <a:pPr marL="285750" indent="-285750">
              <a:buFont typeface="Arial"/>
              <a:buChar char="•"/>
            </a:pPr>
            <a:r>
              <a:rPr lang="en-US" i="1" dirty="0">
                <a:solidFill>
                  <a:srgbClr val="FFFFFF"/>
                </a:solidFill>
              </a:rPr>
              <a:t>Do NOT stretch the image / graph to make it fit.</a:t>
            </a:r>
          </a:p>
        </p:txBody>
      </p:sp>
      <p:sp>
        <p:nvSpPr>
          <p:cNvPr id="8" name="TextBox 7"/>
          <p:cNvSpPr txBox="1"/>
          <p:nvPr/>
        </p:nvSpPr>
        <p:spPr>
          <a:xfrm>
            <a:off x="2019216" y="389465"/>
            <a:ext cx="4991184" cy="461665"/>
          </a:xfrm>
          <a:prstGeom prst="rect">
            <a:avLst/>
          </a:prstGeom>
          <a:noFill/>
        </p:spPr>
        <p:txBody>
          <a:bodyPr wrap="square" rtlCol="0">
            <a:spAutoFit/>
          </a:bodyPr>
          <a:lstStyle/>
          <a:p>
            <a:r>
              <a:rPr lang="en-US" sz="2400" i="1" dirty="0">
                <a:solidFill>
                  <a:schemeClr val="tx1">
                    <a:lumMod val="50000"/>
                    <a:lumOff val="50000"/>
                  </a:schemeClr>
                </a:solidFill>
                <a:latin typeface="Calibri"/>
                <a:cs typeface="Calibri"/>
              </a:rPr>
              <a:t>Real-time visualizations</a:t>
            </a:r>
          </a:p>
        </p:txBody>
      </p:sp>
      <p:pic>
        <p:nvPicPr>
          <p:cNvPr id="9" name="Picture 8" descr="Logo_Global_Mas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334" y="238913"/>
            <a:ext cx="1837267" cy="744425"/>
          </a:xfrm>
          <a:prstGeom prst="rect">
            <a:avLst/>
          </a:prstGeom>
        </p:spPr>
      </p:pic>
      <p:cxnSp>
        <p:nvCxnSpPr>
          <p:cNvPr id="10" name="Straight Connector 9"/>
          <p:cNvCxnSpPr/>
          <p:nvPr/>
        </p:nvCxnSpPr>
        <p:spPr>
          <a:xfrm>
            <a:off x="2047875" y="1153582"/>
            <a:ext cx="80962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294883" y="3892548"/>
            <a:ext cx="3494700" cy="338554"/>
          </a:xfrm>
          <a:prstGeom prst="rect">
            <a:avLst/>
          </a:prstGeom>
          <a:noFill/>
        </p:spPr>
        <p:txBody>
          <a:bodyPr wrap="square" rtlCol="0">
            <a:spAutoFit/>
          </a:bodyPr>
          <a:lstStyle/>
          <a:p>
            <a:pPr algn="ctr"/>
            <a:r>
              <a:rPr lang="en-US" sz="1600" dirty="0">
                <a:solidFill>
                  <a:srgbClr val="333333"/>
                </a:solidFill>
                <a:latin typeface="Calibri"/>
                <a:cs typeface="Calibri"/>
              </a:rPr>
              <a:t>Use this text box for image / graph titles</a:t>
            </a:r>
          </a:p>
        </p:txBody>
      </p:sp>
      <p:sp>
        <p:nvSpPr>
          <p:cNvPr id="13" name="TextBox 12"/>
          <p:cNvSpPr txBox="1"/>
          <p:nvPr/>
        </p:nvSpPr>
        <p:spPr>
          <a:xfrm>
            <a:off x="-1787736" y="2744169"/>
            <a:ext cx="1491404" cy="1200329"/>
          </a:xfrm>
          <a:prstGeom prst="rect">
            <a:avLst/>
          </a:prstGeom>
          <a:noFill/>
        </p:spPr>
        <p:txBody>
          <a:bodyPr wrap="square" rtlCol="0">
            <a:spAutoFit/>
          </a:bodyPr>
          <a:lstStyle/>
          <a:p>
            <a:pPr algn="r"/>
            <a:r>
              <a:rPr lang="en-US" dirty="0">
                <a:latin typeface="Calibri"/>
                <a:cs typeface="Calibri"/>
              </a:rPr>
              <a:t>Please stay within the ruler guides of each slide</a:t>
            </a:r>
            <a:endParaRPr lang="en-GB" dirty="0">
              <a:latin typeface="Calibri"/>
              <a:cs typeface="Calibri"/>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874" y="1584960"/>
            <a:ext cx="8105775" cy="4847571"/>
          </a:xfrm>
          <a:prstGeom prst="rect">
            <a:avLst/>
          </a:prstGeom>
        </p:spPr>
      </p:pic>
    </p:spTree>
    <p:extLst>
      <p:ext uri="{BB962C8B-B14F-4D97-AF65-F5344CB8AC3E}">
        <p14:creationId xmlns:p14="http://schemas.microsoft.com/office/powerpoint/2010/main" val="3959392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49696" y="1584960"/>
            <a:ext cx="8103954" cy="479552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499360" y="2455000"/>
            <a:ext cx="3596640" cy="3139321"/>
          </a:xfrm>
          <a:prstGeom prst="rect">
            <a:avLst/>
          </a:prstGeom>
          <a:noFill/>
        </p:spPr>
        <p:txBody>
          <a:bodyPr wrap="square" rtlCol="0">
            <a:spAutoFit/>
          </a:bodyPr>
          <a:lstStyle/>
          <a:p>
            <a:r>
              <a:rPr lang="en-US" dirty="0">
                <a:solidFill>
                  <a:srgbClr val="FFFFFF"/>
                </a:solidFill>
              </a:rPr>
              <a:t>Image / graph template</a:t>
            </a:r>
            <a:br>
              <a:rPr lang="en-US" dirty="0">
                <a:solidFill>
                  <a:srgbClr val="FFFFFF"/>
                </a:solidFill>
              </a:rPr>
            </a:br>
            <a:endParaRPr lang="en-US" dirty="0">
              <a:solidFill>
                <a:srgbClr val="FFFFFF"/>
              </a:solidFill>
            </a:endParaRPr>
          </a:p>
          <a:p>
            <a:pPr marL="285750" indent="-285750">
              <a:buFont typeface="Arial"/>
              <a:buChar char="•"/>
            </a:pPr>
            <a:r>
              <a:rPr lang="en-US" i="1" dirty="0">
                <a:solidFill>
                  <a:srgbClr val="FFFFFF"/>
                </a:solidFill>
              </a:rPr>
              <a:t>Maximum size of image / graph should stay within the grey box.</a:t>
            </a:r>
          </a:p>
          <a:p>
            <a:pPr marL="285750" indent="-285750">
              <a:buFont typeface="Arial"/>
              <a:buChar char="•"/>
            </a:pPr>
            <a:r>
              <a:rPr lang="en-US" i="1" dirty="0">
                <a:solidFill>
                  <a:srgbClr val="FFFFFF"/>
                </a:solidFill>
              </a:rPr>
              <a:t>Delete grey box and this text box once your content is in place.</a:t>
            </a:r>
          </a:p>
          <a:p>
            <a:pPr marL="285750" indent="-285750">
              <a:buFont typeface="Arial"/>
              <a:buChar char="•"/>
            </a:pPr>
            <a:r>
              <a:rPr lang="en-US" i="1" dirty="0">
                <a:solidFill>
                  <a:srgbClr val="FFFFFF"/>
                </a:solidFill>
              </a:rPr>
              <a:t>The image / graph should be in the center of the grey box vertically &amp; horizontally. </a:t>
            </a:r>
          </a:p>
          <a:p>
            <a:pPr marL="285750" indent="-285750">
              <a:buFont typeface="Arial"/>
              <a:buChar char="•"/>
            </a:pPr>
            <a:r>
              <a:rPr lang="en-US" i="1" dirty="0">
                <a:solidFill>
                  <a:srgbClr val="FFFFFF"/>
                </a:solidFill>
              </a:rPr>
              <a:t>Do NOT stretch the image / graph to make it fit.</a:t>
            </a:r>
          </a:p>
        </p:txBody>
      </p:sp>
      <p:sp>
        <p:nvSpPr>
          <p:cNvPr id="8" name="TextBox 7"/>
          <p:cNvSpPr txBox="1"/>
          <p:nvPr/>
        </p:nvSpPr>
        <p:spPr>
          <a:xfrm>
            <a:off x="2019216" y="389465"/>
            <a:ext cx="4991184" cy="461665"/>
          </a:xfrm>
          <a:prstGeom prst="rect">
            <a:avLst/>
          </a:prstGeom>
          <a:noFill/>
        </p:spPr>
        <p:txBody>
          <a:bodyPr wrap="square" rtlCol="0">
            <a:spAutoFit/>
          </a:bodyPr>
          <a:lstStyle/>
          <a:p>
            <a:r>
              <a:rPr lang="en-US" sz="2400" i="1" dirty="0">
                <a:solidFill>
                  <a:schemeClr val="tx1">
                    <a:lumMod val="65000"/>
                    <a:lumOff val="35000"/>
                  </a:schemeClr>
                </a:solidFill>
                <a:latin typeface="Calibri"/>
                <a:cs typeface="Calibri"/>
              </a:rPr>
              <a:t>Amplifying ideas &amp; concerns</a:t>
            </a:r>
          </a:p>
        </p:txBody>
      </p:sp>
      <p:pic>
        <p:nvPicPr>
          <p:cNvPr id="9" name="Picture 8" descr="Logo_Global_Mas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334" y="238913"/>
            <a:ext cx="1837267" cy="744425"/>
          </a:xfrm>
          <a:prstGeom prst="rect">
            <a:avLst/>
          </a:prstGeom>
        </p:spPr>
      </p:pic>
      <p:cxnSp>
        <p:nvCxnSpPr>
          <p:cNvPr id="10" name="Straight Connector 9"/>
          <p:cNvCxnSpPr/>
          <p:nvPr/>
        </p:nvCxnSpPr>
        <p:spPr>
          <a:xfrm>
            <a:off x="2047875" y="1153582"/>
            <a:ext cx="80962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294883" y="3892548"/>
            <a:ext cx="3494700" cy="338554"/>
          </a:xfrm>
          <a:prstGeom prst="rect">
            <a:avLst/>
          </a:prstGeom>
          <a:noFill/>
        </p:spPr>
        <p:txBody>
          <a:bodyPr wrap="square" rtlCol="0">
            <a:spAutoFit/>
          </a:bodyPr>
          <a:lstStyle/>
          <a:p>
            <a:pPr algn="ctr"/>
            <a:r>
              <a:rPr lang="en-US" sz="1600" dirty="0">
                <a:solidFill>
                  <a:srgbClr val="333333"/>
                </a:solidFill>
                <a:latin typeface="Calibri"/>
                <a:cs typeface="Calibri"/>
              </a:rPr>
              <a:t>Use this text box for image / graph titles</a:t>
            </a:r>
          </a:p>
        </p:txBody>
      </p:sp>
      <p:sp>
        <p:nvSpPr>
          <p:cNvPr id="13" name="TextBox 12"/>
          <p:cNvSpPr txBox="1"/>
          <p:nvPr/>
        </p:nvSpPr>
        <p:spPr>
          <a:xfrm>
            <a:off x="-1787736" y="2744169"/>
            <a:ext cx="1491404" cy="1200329"/>
          </a:xfrm>
          <a:prstGeom prst="rect">
            <a:avLst/>
          </a:prstGeom>
          <a:noFill/>
        </p:spPr>
        <p:txBody>
          <a:bodyPr wrap="square" rtlCol="0">
            <a:spAutoFit/>
          </a:bodyPr>
          <a:lstStyle/>
          <a:p>
            <a:pPr algn="r"/>
            <a:r>
              <a:rPr lang="en-US" dirty="0">
                <a:latin typeface="Calibri"/>
                <a:cs typeface="Calibri"/>
              </a:rPr>
              <a:t>Please stay within the ruler guides of each slide</a:t>
            </a:r>
            <a:endParaRPr lang="en-GB" dirty="0">
              <a:latin typeface="Calibri"/>
              <a:cs typeface="Calibri"/>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875" y="1584960"/>
            <a:ext cx="8105776" cy="4795520"/>
          </a:xfrm>
          <a:prstGeom prst="rect">
            <a:avLst/>
          </a:prstGeom>
        </p:spPr>
      </p:pic>
    </p:spTree>
    <p:extLst>
      <p:ext uri="{BB962C8B-B14F-4D97-AF65-F5344CB8AC3E}">
        <p14:creationId xmlns:p14="http://schemas.microsoft.com/office/powerpoint/2010/main" val="1292155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pPr>
              <a:buFont typeface="Wingdings" panose="05000000000000000000" pitchFamily="2" charset="2"/>
              <a:buChar char="v"/>
            </a:pPr>
            <a:r>
              <a:rPr lang="en-US" sz="4500" dirty="0"/>
              <a:t> Innovation is taking the tools used by private/corporate sector for decades to create products and services that people want to apply to the public space of development work</a:t>
            </a:r>
          </a:p>
          <a:p>
            <a:pPr>
              <a:buFont typeface="Wingdings" panose="05000000000000000000" pitchFamily="2" charset="2"/>
              <a:buChar char="v"/>
            </a:pPr>
            <a:endParaRPr lang="en-US" sz="4500" dirty="0"/>
          </a:p>
          <a:p>
            <a:pPr>
              <a:buFont typeface="Wingdings" panose="05000000000000000000" pitchFamily="2" charset="2"/>
              <a:buChar char="v"/>
            </a:pPr>
            <a:r>
              <a:rPr lang="en-US" sz="4500" dirty="0"/>
              <a:t>However, the dynamics of the “development space” are fundamentally different when compared to the “corporate space”.</a:t>
            </a:r>
          </a:p>
          <a:p>
            <a:pPr>
              <a:buFont typeface="Wingdings" panose="05000000000000000000" pitchFamily="2" charset="2"/>
              <a:buChar char="v"/>
            </a:pPr>
            <a:endParaRPr lang="en-US" sz="4500" dirty="0"/>
          </a:p>
          <a:p>
            <a:pPr>
              <a:buFont typeface="Wingdings" panose="05000000000000000000" pitchFamily="2" charset="2"/>
              <a:buChar char="v"/>
            </a:pPr>
            <a:r>
              <a:rPr lang="en-US" sz="4500" dirty="0"/>
              <a:t> For example – in the corporate world the users/customers are powerful because they have money to spend – in the development world, the users are often the most marginalized and powerless people – with no power to influence governments to listen to them</a:t>
            </a:r>
          </a:p>
          <a:p>
            <a:pPr>
              <a:buFont typeface="Wingdings" panose="05000000000000000000" pitchFamily="2" charset="2"/>
              <a:buChar char="v"/>
            </a:pPr>
            <a:endParaRPr lang="en-US" sz="4500" dirty="0"/>
          </a:p>
          <a:p>
            <a:pPr>
              <a:buFont typeface="Wingdings" panose="05000000000000000000" pitchFamily="2" charset="2"/>
              <a:buChar char="v"/>
            </a:pPr>
            <a:r>
              <a:rPr lang="en-US" sz="4500" dirty="0"/>
              <a:t>For example – the corporate world has clear ideas of the users and clear measures of success – the development world often does not have clear  “bottom lines” or “benchmarks” – for governance, rule of law, violence, etc.</a:t>
            </a:r>
          </a:p>
          <a:p>
            <a:pPr>
              <a:buFont typeface="Wingdings" panose="05000000000000000000" pitchFamily="2" charset="2"/>
              <a:buChar char="v"/>
            </a:pPr>
            <a:endParaRPr lang="en-US" sz="4500" dirty="0"/>
          </a:p>
          <a:p>
            <a:pPr>
              <a:buFont typeface="Wingdings" panose="05000000000000000000" pitchFamily="2" charset="2"/>
              <a:buChar char="v"/>
            </a:pPr>
            <a:r>
              <a:rPr lang="en-US" sz="4500" dirty="0"/>
              <a:t>Design thinking mainly focuses on “outputs” – rather than “systems” or “systemic change” – </a:t>
            </a:r>
            <a:r>
              <a:rPr lang="en-US" sz="4500" i="1" dirty="0"/>
              <a:t>“focuses on the edges – rather than the core – of development problems”. “We are facing ocean-sized problems armed with a teaspoon!!!”</a:t>
            </a:r>
          </a:p>
          <a:p>
            <a:pPr>
              <a:buFont typeface="Wingdings" panose="05000000000000000000" pitchFamily="2" charset="2"/>
              <a:buChar char="v"/>
            </a:pPr>
            <a:endParaRPr lang="en-US" sz="4500" dirty="0"/>
          </a:p>
          <a:p>
            <a:pPr>
              <a:buFont typeface="Wingdings" panose="05000000000000000000" pitchFamily="2" charset="2"/>
              <a:buChar char="v"/>
            </a:pPr>
            <a:r>
              <a:rPr lang="en-US" sz="4500" dirty="0"/>
              <a:t>Finally, design thinkers often seem to “</a:t>
            </a:r>
            <a:r>
              <a:rPr lang="en-US" sz="4500" i="1" dirty="0"/>
              <a:t>know the right solution” – </a:t>
            </a:r>
            <a:r>
              <a:rPr lang="en-US" sz="4500" dirty="0"/>
              <a:t>but, development and democracy requires people </a:t>
            </a:r>
            <a:r>
              <a:rPr lang="en-US" sz="4500" i="1" dirty="0"/>
              <a:t>“thinking and driving themselves”.</a:t>
            </a:r>
          </a:p>
          <a:p>
            <a:pPr>
              <a:buFont typeface="Wingdings" panose="05000000000000000000" pitchFamily="2" charset="2"/>
              <a:buChar char="v"/>
            </a:pPr>
            <a:endParaRPr lang="en-US" sz="4500" i="1" dirty="0"/>
          </a:p>
          <a:p>
            <a:pPr marL="0" indent="0">
              <a:buNone/>
            </a:pPr>
            <a:r>
              <a:rPr lang="en-US" sz="3200" i="1" dirty="0"/>
              <a:t> </a:t>
            </a:r>
            <a:r>
              <a:rPr lang="en-US" sz="3200" dirty="0"/>
              <a:t> </a:t>
            </a:r>
          </a:p>
          <a:p>
            <a:pPr marL="0" indent="0">
              <a:buNone/>
            </a:pPr>
            <a:r>
              <a:rPr lang="en-US" dirty="0"/>
              <a:t>  </a:t>
            </a:r>
          </a:p>
        </p:txBody>
      </p:sp>
      <p:sp>
        <p:nvSpPr>
          <p:cNvPr id="3" name="Title 2"/>
          <p:cNvSpPr>
            <a:spLocks noGrp="1"/>
          </p:cNvSpPr>
          <p:nvPr>
            <p:ph type="title"/>
          </p:nvPr>
        </p:nvSpPr>
        <p:spPr/>
        <p:txBody>
          <a:bodyPr/>
          <a:lstStyle/>
          <a:p>
            <a:r>
              <a:rPr lang="en-US" dirty="0"/>
              <a:t>Lessons Learnt</a:t>
            </a:r>
          </a:p>
        </p:txBody>
      </p:sp>
    </p:spTree>
    <p:extLst>
      <p:ext uri="{BB962C8B-B14F-4D97-AF65-F5344CB8AC3E}">
        <p14:creationId xmlns:p14="http://schemas.microsoft.com/office/powerpoint/2010/main" val="205488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GB" b="1" i="1" dirty="0"/>
              <a:t>Treat innovation as a process, not primarily as an outcome</a:t>
            </a:r>
            <a:r>
              <a:rPr lang="en-GB" b="1" dirty="0"/>
              <a:t>. </a:t>
            </a:r>
            <a:r>
              <a:rPr lang="en-GB" dirty="0"/>
              <a:t>Efforts to explicitly link the characteristics and dynamics of organizational innovation to its consequences provide valuable evidence for decision making and enable organizations to identify areas for productive support as well as to fine-tune interventions and resource provision strategies.</a:t>
            </a:r>
          </a:p>
          <a:p>
            <a:r>
              <a:rPr lang="en-GB" b="1" i="1" dirty="0"/>
              <a:t>Treat innovation as an independent variable, and reflect on multiple positive and negative outcomes during the innovation process</a:t>
            </a:r>
            <a:r>
              <a:rPr lang="en-GB" dirty="0"/>
              <a:t>. The focus on innovation within organizations enables an accurate assessment of the internal and external dimension of value created by innovation activities.</a:t>
            </a:r>
          </a:p>
          <a:p>
            <a:r>
              <a:rPr lang="en-GB" b="1" i="1" dirty="0"/>
              <a:t>Recognize that innovation processes integrate different organizational and external factors</a:t>
            </a:r>
            <a:r>
              <a:rPr lang="en-GB" dirty="0"/>
              <a:t>. These factors include individuals (e.g., idea creation), groups (e.g., idea evaluation), organizations (e.g., resource allocation and formalization of new activities), and contexts (e.g., external power structures or collaboration partners). Evaluating innovation requires consideration of several levels of analysis concurrently.</a:t>
            </a:r>
          </a:p>
          <a:p>
            <a:r>
              <a:rPr lang="en-GB" b="1" i="1" dirty="0"/>
              <a:t>Understand the prevailing cognitive, normative, and political dimensions within organizations to determine how they might enable or stifle innovation</a:t>
            </a:r>
            <a:r>
              <a:rPr lang="en-GB" b="1" dirty="0"/>
              <a:t>. </a:t>
            </a:r>
            <a:r>
              <a:rPr lang="en-GB" dirty="0"/>
              <a:t>This could allow younger organizations to better monitor and suppress emerging negative innovation factors and increase their learning and innovation capacity. And it could allow more mature organizations to develop more focused organizational redesigns, to rejuvenate processes, and to legitimize tough but necessary decisions.</a:t>
            </a:r>
          </a:p>
          <a:p>
            <a:r>
              <a:rPr lang="en-GB" b="1" i="1" dirty="0"/>
              <a:t>Capture insights from successful and unsuccessful innovations in organizations over time</a:t>
            </a:r>
            <a:r>
              <a:rPr lang="en-GB" b="1" dirty="0"/>
              <a:t>. </a:t>
            </a:r>
            <a:r>
              <a:rPr lang="en-GB" dirty="0"/>
              <a:t>This approach to social innovation trumps prevailing approaches that generalize innovation factors based on static snapshots across organizations or based on single observations of innovation events. It also tests for the presence or absence of an important enabler of innovation: organizational learning.</a:t>
            </a:r>
          </a:p>
          <a:p>
            <a:r>
              <a:rPr lang="en-GB" b="1" i="1" dirty="0"/>
              <a:t>Reflect on the differences in innovation processes, influencing factors, and outcomes across different cultures and geographies rather than on general innovation factors</a:t>
            </a:r>
            <a:r>
              <a:rPr lang="en-GB" b="1" dirty="0"/>
              <a:t>. </a:t>
            </a:r>
            <a:r>
              <a:rPr lang="en-GB" dirty="0"/>
              <a:t>We know very little about such innovation-related factors as creativity, idea evaluation, and learning in organizations as they apply to non-Western settings.</a:t>
            </a:r>
          </a:p>
          <a:p>
            <a:pPr marL="0" indent="0">
              <a:buNone/>
            </a:pPr>
            <a:r>
              <a:rPr lang="en-US" b="1" i="1" dirty="0"/>
              <a:t>Source: </a:t>
            </a:r>
            <a:r>
              <a:rPr lang="en-GB" dirty="0">
                <a:hlinkClick r:id="rId2"/>
              </a:rPr>
              <a:t>Christian </a:t>
            </a:r>
            <a:r>
              <a:rPr lang="en-GB" dirty="0" err="1">
                <a:hlinkClick r:id="rId2"/>
              </a:rPr>
              <a:t>Seelos</a:t>
            </a:r>
            <a:r>
              <a:rPr lang="en-GB" dirty="0">
                <a:hlinkClick r:id="rId2"/>
              </a:rPr>
              <a:t> &amp; Johanna </a:t>
            </a:r>
            <a:r>
              <a:rPr lang="en-GB" dirty="0" err="1">
                <a:hlinkClick r:id="rId2"/>
              </a:rPr>
              <a:t>Mair</a:t>
            </a:r>
            <a:r>
              <a:rPr lang="en-GB" dirty="0"/>
              <a:t>,  </a:t>
            </a:r>
            <a:r>
              <a:rPr lang="en-GB" dirty="0">
                <a:hlinkClick r:id="rId3"/>
              </a:rPr>
              <a:t>Fall 2012</a:t>
            </a:r>
            <a:r>
              <a:rPr lang="en-GB" dirty="0"/>
              <a:t>, Stanford Social Innovation Review. </a:t>
            </a:r>
          </a:p>
          <a:p>
            <a:pPr marL="0" indent="0">
              <a:buNone/>
            </a:pPr>
            <a:endParaRPr lang="en-US" b="1" i="1" dirty="0"/>
          </a:p>
        </p:txBody>
      </p:sp>
      <p:sp>
        <p:nvSpPr>
          <p:cNvPr id="3" name="Title 2"/>
          <p:cNvSpPr>
            <a:spLocks noGrp="1"/>
          </p:cNvSpPr>
          <p:nvPr>
            <p:ph type="title"/>
          </p:nvPr>
        </p:nvSpPr>
        <p:spPr/>
        <p:txBody>
          <a:bodyPr/>
          <a:lstStyle/>
          <a:p>
            <a:r>
              <a:rPr lang="en-US" dirty="0"/>
              <a:t>Ways Forward</a:t>
            </a:r>
          </a:p>
        </p:txBody>
      </p:sp>
    </p:spTree>
    <p:extLst>
      <p:ext uri="{BB962C8B-B14F-4D97-AF65-F5344CB8AC3E}">
        <p14:creationId xmlns:p14="http://schemas.microsoft.com/office/powerpoint/2010/main" val="14194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514350" indent="-514350">
              <a:buAutoNum type="arabicPeriod"/>
            </a:pPr>
            <a:r>
              <a:rPr lang="en-US" dirty="0"/>
              <a:t>Innovation and Inclusive Development – A Discussion of the Main Policy Issues – Caroline </a:t>
            </a:r>
            <a:r>
              <a:rPr lang="en-US" dirty="0" err="1"/>
              <a:t>Paunova</a:t>
            </a:r>
            <a:r>
              <a:rPr lang="en-US" dirty="0"/>
              <a:t>, OECD Science, Technology and Industry, Working Papers 2013/01</a:t>
            </a:r>
          </a:p>
          <a:p>
            <a:pPr marL="514350" indent="-514350">
              <a:buAutoNum type="arabicPeriod"/>
            </a:pPr>
            <a:r>
              <a:rPr lang="en-US" dirty="0"/>
              <a:t> Design Thinking for Social Innovation – Tim Brown &amp; Jocelyn Wyatt Winter, Stanford Innovation Review, Winter 2010</a:t>
            </a:r>
          </a:p>
          <a:p>
            <a:pPr marL="514350" indent="-514350">
              <a:buAutoNum type="arabicPeriod"/>
            </a:pPr>
            <a:r>
              <a:rPr lang="en-US" dirty="0"/>
              <a:t>Why “Design for Development” is Failing on its Promise – </a:t>
            </a:r>
            <a:r>
              <a:rPr lang="en-US" dirty="0" err="1"/>
              <a:t>Panthea</a:t>
            </a:r>
            <a:r>
              <a:rPr lang="en-US" dirty="0"/>
              <a:t> Lee, 14 May 2015, </a:t>
            </a:r>
            <a:r>
              <a:rPr lang="en-US" dirty="0">
                <a:hlinkClick r:id="rId2"/>
              </a:rPr>
              <a:t>http://www.fastcoexist.com/3045768/why-design-for-development-is-failing-on-its-promise</a:t>
            </a:r>
            <a:endParaRPr lang="en-US" dirty="0"/>
          </a:p>
          <a:p>
            <a:pPr marL="514350" indent="-514350">
              <a:buAutoNum type="arabicPeriod"/>
            </a:pPr>
            <a:r>
              <a:rPr lang="en-US" dirty="0"/>
              <a:t>The Field Guide to Human-</a:t>
            </a:r>
            <a:r>
              <a:rPr lang="en-US" dirty="0" err="1"/>
              <a:t>centred</a:t>
            </a:r>
            <a:r>
              <a:rPr lang="en-US" dirty="0"/>
              <a:t> Design – Design Kit, IDEO, 2015, </a:t>
            </a:r>
            <a:r>
              <a:rPr lang="en-US" dirty="0">
                <a:hlinkClick r:id="rId3"/>
              </a:rPr>
              <a:t>http://bestgraz.org/wp-content/uploads/2015/09/Field-Guide-to-Human-Centered-Design_IDEOorg.pdf</a:t>
            </a:r>
            <a:endParaRPr lang="en-US" dirty="0"/>
          </a:p>
          <a:p>
            <a:pPr marL="514350" indent="-514350">
              <a:buAutoNum type="arabicPeriod"/>
            </a:pPr>
            <a:r>
              <a:rPr lang="en-US" dirty="0"/>
              <a:t>UNICEF – Stories on Innovation: </a:t>
            </a:r>
            <a:r>
              <a:rPr lang="en-US" dirty="0">
                <a:hlinkClick r:id="rId4"/>
              </a:rPr>
              <a:t>http://www.unicefstories.org/about/reportsandbrochures/</a:t>
            </a:r>
            <a:endParaRPr lang="en-US" dirty="0"/>
          </a:p>
          <a:p>
            <a:pPr marL="0" indent="0">
              <a:buNone/>
            </a:pPr>
            <a:endParaRPr lang="en-US" dirty="0"/>
          </a:p>
          <a:p>
            <a:pPr marL="0" indent="0">
              <a:buNone/>
            </a:pPr>
            <a:r>
              <a:rPr lang="en-US" dirty="0"/>
              <a:t> </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
        <p:nvSpPr>
          <p:cNvPr id="3" name="Title 2"/>
          <p:cNvSpPr>
            <a:spLocks noGrp="1"/>
          </p:cNvSpPr>
          <p:nvPr>
            <p:ph type="title"/>
          </p:nvPr>
        </p:nvSpPr>
        <p:spPr/>
        <p:txBody>
          <a:bodyPr/>
          <a:lstStyle/>
          <a:p>
            <a:r>
              <a:rPr lang="en-US" dirty="0"/>
              <a:t>Reading List</a:t>
            </a:r>
          </a:p>
        </p:txBody>
      </p:sp>
    </p:spTree>
    <p:extLst>
      <p:ext uri="{BB962C8B-B14F-4D97-AF65-F5344CB8AC3E}">
        <p14:creationId xmlns:p14="http://schemas.microsoft.com/office/powerpoint/2010/main" val="106964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r>
              <a:rPr lang="en-US" sz="2800" i="1" dirty="0"/>
              <a:t>“Turning an idea into a solution that adds value from a customer’s perspective” – </a:t>
            </a:r>
            <a:r>
              <a:rPr lang="en-US" sz="2800" dirty="0"/>
              <a:t>Nick </a:t>
            </a:r>
            <a:r>
              <a:rPr lang="en-US" sz="2800" dirty="0" err="1"/>
              <a:t>Sillicorn</a:t>
            </a:r>
            <a:endParaRPr lang="en-US" sz="2800" dirty="0"/>
          </a:p>
          <a:p>
            <a:pPr algn="ctr"/>
            <a:endParaRPr lang="en-US" sz="2800" dirty="0"/>
          </a:p>
          <a:p>
            <a:pPr algn="ctr"/>
            <a:r>
              <a:rPr lang="en-GB" i="1" dirty="0"/>
              <a:t>“An innovation is a feasible relevant offering such as a product, service, process or experience with a viable business model that is perceived as new and is adopted by customers” </a:t>
            </a:r>
            <a:r>
              <a:rPr lang="en-GB" dirty="0"/>
              <a:t>– Gijs van </a:t>
            </a:r>
            <a:r>
              <a:rPr lang="en-GB" dirty="0" err="1"/>
              <a:t>Wulfen</a:t>
            </a:r>
            <a:endParaRPr lang="en-GB" dirty="0"/>
          </a:p>
          <a:p>
            <a:pPr algn="ctr"/>
            <a:endParaRPr lang="en-GB" dirty="0"/>
          </a:p>
          <a:p>
            <a:pPr algn="ctr"/>
            <a:r>
              <a:rPr lang="en-GB" i="1" dirty="0"/>
              <a:t>“Creativity is thinking of something new. Innovation is the implementation of something new” </a:t>
            </a:r>
            <a:r>
              <a:rPr lang="en-GB" dirty="0"/>
              <a:t>– Paul Sloane</a:t>
            </a:r>
          </a:p>
          <a:p>
            <a:pPr marL="0" indent="0">
              <a:buNone/>
            </a:pPr>
            <a:r>
              <a:rPr lang="en-GB" sz="2800" i="1" dirty="0"/>
              <a:t> </a:t>
            </a:r>
            <a:endParaRPr lang="en-US" sz="2800" i="1" dirty="0"/>
          </a:p>
        </p:txBody>
      </p:sp>
      <p:sp>
        <p:nvSpPr>
          <p:cNvPr id="3" name="Title 2"/>
          <p:cNvSpPr>
            <a:spLocks noGrp="1"/>
          </p:cNvSpPr>
          <p:nvPr>
            <p:ph type="title"/>
          </p:nvPr>
        </p:nvSpPr>
        <p:spPr/>
        <p:txBody>
          <a:bodyPr/>
          <a:lstStyle/>
          <a:p>
            <a:r>
              <a:rPr lang="en-US" b="1" dirty="0"/>
              <a:t>Defining “Innovation”</a:t>
            </a:r>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lnSpcReduction="10000"/>
          </a:bodyPr>
          <a:lstStyle/>
          <a:p>
            <a:pPr marL="0" indent="0" algn="ctr">
              <a:buNone/>
            </a:pPr>
            <a:endParaRPr lang="en-GB" dirty="0"/>
          </a:p>
          <a:p>
            <a:pPr marL="0" indent="0" algn="ctr">
              <a:buNone/>
            </a:pPr>
            <a:r>
              <a:rPr lang="en-GB" dirty="0">
                <a:latin typeface="AR DELANEY" panose="02000000000000000000" pitchFamily="2" charset="0"/>
              </a:rPr>
              <a:t>DISCOVER</a:t>
            </a:r>
          </a:p>
          <a:p>
            <a:pPr marL="0" indent="0" algn="ctr">
              <a:buNone/>
            </a:pPr>
            <a:endParaRPr lang="en-GB" dirty="0">
              <a:latin typeface="AR DELANEY" panose="02000000000000000000" pitchFamily="2" charset="0"/>
            </a:endParaRPr>
          </a:p>
          <a:p>
            <a:pPr marL="0" indent="0" algn="ctr">
              <a:buNone/>
            </a:pPr>
            <a:r>
              <a:rPr lang="en-GB" dirty="0">
                <a:latin typeface="AR DELANEY" panose="02000000000000000000" pitchFamily="2" charset="0"/>
              </a:rPr>
              <a:t>SYNTHESISE</a:t>
            </a:r>
          </a:p>
          <a:p>
            <a:pPr marL="0" indent="0" algn="ctr">
              <a:buNone/>
            </a:pPr>
            <a:endParaRPr lang="en-GB" dirty="0">
              <a:latin typeface="AR DELANEY" panose="02000000000000000000" pitchFamily="2" charset="0"/>
            </a:endParaRPr>
          </a:p>
          <a:p>
            <a:pPr marL="0" indent="0" algn="ctr">
              <a:buNone/>
            </a:pPr>
            <a:r>
              <a:rPr lang="en-GB" dirty="0">
                <a:latin typeface="AR DELANEY" panose="02000000000000000000" pitchFamily="2" charset="0"/>
              </a:rPr>
              <a:t>IDEATE</a:t>
            </a:r>
          </a:p>
          <a:p>
            <a:pPr marL="0" indent="0" algn="ctr">
              <a:buNone/>
            </a:pPr>
            <a:endParaRPr lang="en-GB" dirty="0">
              <a:latin typeface="AR DELANEY" panose="02000000000000000000" pitchFamily="2" charset="0"/>
            </a:endParaRPr>
          </a:p>
          <a:p>
            <a:pPr marL="0" indent="0" algn="ctr">
              <a:buNone/>
            </a:pPr>
            <a:r>
              <a:rPr lang="en-GB" dirty="0">
                <a:latin typeface="AR DELANEY" panose="02000000000000000000" pitchFamily="2" charset="0"/>
              </a:rPr>
              <a:t>PROTOTYPE</a:t>
            </a:r>
          </a:p>
          <a:p>
            <a:pPr marL="0" indent="0" algn="ctr">
              <a:buNone/>
            </a:pPr>
            <a:endParaRPr lang="en-GB" dirty="0">
              <a:latin typeface="AR DELANEY" panose="02000000000000000000" pitchFamily="2" charset="0"/>
            </a:endParaRPr>
          </a:p>
          <a:p>
            <a:pPr marL="0" indent="0" algn="ctr">
              <a:buNone/>
            </a:pPr>
            <a:r>
              <a:rPr lang="en-GB" dirty="0">
                <a:latin typeface="AR DELANEY" panose="02000000000000000000" pitchFamily="2" charset="0"/>
              </a:rPr>
              <a:t>EXECUTE</a:t>
            </a:r>
          </a:p>
        </p:txBody>
      </p:sp>
      <p:sp>
        <p:nvSpPr>
          <p:cNvPr id="3" name="Title 2"/>
          <p:cNvSpPr>
            <a:spLocks noGrp="1"/>
          </p:cNvSpPr>
          <p:nvPr>
            <p:ph type="title"/>
          </p:nvPr>
        </p:nvSpPr>
        <p:spPr/>
        <p:txBody>
          <a:bodyPr/>
          <a:lstStyle/>
          <a:p>
            <a:r>
              <a:rPr lang="en-GB" b="1" dirty="0"/>
              <a:t>Key Steps in Innovation</a:t>
            </a:r>
            <a:r>
              <a:rPr lang="en-GB" dirty="0"/>
              <a:t>…</a:t>
            </a:r>
          </a:p>
        </p:txBody>
      </p:sp>
    </p:spTree>
    <p:extLst>
      <p:ext uri="{BB962C8B-B14F-4D97-AF65-F5344CB8AC3E}">
        <p14:creationId xmlns:p14="http://schemas.microsoft.com/office/powerpoint/2010/main" val="330137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3600" i="1" dirty="0"/>
              <a:t> </a:t>
            </a:r>
          </a:p>
          <a:p>
            <a:pPr marL="0" indent="0" algn="ctr">
              <a:buNone/>
            </a:pPr>
            <a:r>
              <a:rPr lang="en-GB" sz="3600" i="1" dirty="0"/>
              <a:t>“innovation that reduces poverty and enables all groups of people, especially the poor and marginalized to participate in decision making, create and actualize opportunities, and equitably share in the benefits of development” (IDRC, 2013:5) </a:t>
            </a:r>
          </a:p>
          <a:p>
            <a:pPr marL="0" indent="0">
              <a:buNone/>
            </a:pPr>
            <a:r>
              <a:rPr lang="en-GB" dirty="0"/>
              <a:t> </a:t>
            </a:r>
          </a:p>
        </p:txBody>
      </p:sp>
      <p:sp>
        <p:nvSpPr>
          <p:cNvPr id="3" name="Title 2"/>
          <p:cNvSpPr>
            <a:spLocks noGrp="1"/>
          </p:cNvSpPr>
          <p:nvPr>
            <p:ph type="title"/>
          </p:nvPr>
        </p:nvSpPr>
        <p:spPr/>
        <p:txBody>
          <a:bodyPr>
            <a:normAutofit/>
          </a:bodyPr>
          <a:lstStyle/>
          <a:p>
            <a:r>
              <a:rPr lang="en-GB" sz="3600" b="1" dirty="0"/>
              <a:t>Definition: Innovation for Inclusive Development</a:t>
            </a:r>
          </a:p>
        </p:txBody>
      </p:sp>
    </p:spTree>
    <p:extLst>
      <p:ext uri="{BB962C8B-B14F-4D97-AF65-F5344CB8AC3E}">
        <p14:creationId xmlns:p14="http://schemas.microsoft.com/office/powerpoint/2010/main" val="286770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GB" dirty="0"/>
              <a:t>Innovation is being promoted as a “new mantra” for development – it is often perceived as a “development shortcut”. </a:t>
            </a:r>
          </a:p>
          <a:p>
            <a:r>
              <a:rPr lang="en-GB" dirty="0"/>
              <a:t>Innovation tends to underwrite or ignore the core development approaches and programmes carried out by social sector organisations for decades – based on community development, inclusive growth and sustainable development theories</a:t>
            </a:r>
          </a:p>
          <a:p>
            <a:r>
              <a:rPr lang="en-GB" dirty="0"/>
              <a:t>Innovation has little external impact to show when it is enacted in unpredictable and sensitive contexts – even proven innovation often fail when transferred to a different context.</a:t>
            </a:r>
          </a:p>
          <a:p>
            <a:r>
              <a:rPr lang="en-GB" dirty="0"/>
              <a:t>The hoped-for success factors for innovation that researchers and consultants have identified ignore the power of negative organizational factors, such as bad leadership, dysfunctional teams, and overambitious goals.</a:t>
            </a:r>
          </a:p>
          <a:p>
            <a:r>
              <a:rPr lang="en-GB" dirty="0"/>
              <a:t>It is time to move from innovation as an “ideology” to innovation as a “process”—a transition that might be less glamorous but will be more productive and sustainable for development.</a:t>
            </a:r>
          </a:p>
          <a:p>
            <a:endParaRPr lang="en-US" dirty="0"/>
          </a:p>
        </p:txBody>
      </p:sp>
      <p:sp>
        <p:nvSpPr>
          <p:cNvPr id="3" name="Title 2"/>
          <p:cNvSpPr>
            <a:spLocks noGrp="1"/>
          </p:cNvSpPr>
          <p:nvPr>
            <p:ph type="title"/>
          </p:nvPr>
        </p:nvSpPr>
        <p:spPr/>
        <p:txBody>
          <a:bodyPr>
            <a:normAutofit/>
          </a:bodyPr>
          <a:lstStyle/>
          <a:p>
            <a:r>
              <a:rPr lang="en-US" sz="3600" b="1" dirty="0"/>
              <a:t>Is Innovation the “new </a:t>
            </a:r>
            <a:r>
              <a:rPr lang="en-US" sz="3600" b="1" dirty="0" err="1"/>
              <a:t>mantra”of</a:t>
            </a:r>
            <a:r>
              <a:rPr lang="en-US" sz="3600" b="1" dirty="0"/>
              <a:t> Development?</a:t>
            </a:r>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Throughout the world, UNICEF has established a network of Innovation Labs –collaborative incubators and accelerators that bring business, universities, governments and civil society together to create sustainable solutions to the most pressing challenges facing children and young people.</a:t>
            </a:r>
            <a:r>
              <a:rPr lang="en-US" b="1" dirty="0"/>
              <a:t> </a:t>
            </a:r>
            <a:endParaRPr lang="en-GB" dirty="0"/>
          </a:p>
          <a:p>
            <a:r>
              <a:rPr lang="en-US" b="1" dirty="0"/>
              <a:t> </a:t>
            </a:r>
            <a:r>
              <a:rPr lang="en-US" dirty="0"/>
              <a:t>The recent expansion of Innovation Lab activities into middle- and upper-income countries, now offers exciting potential to develop new models for innovation in areas most impacting child development and well-being. </a:t>
            </a:r>
            <a:endParaRPr lang="en-GB" dirty="0"/>
          </a:p>
          <a:p>
            <a:pPr lvl="0" fontAlgn="base"/>
            <a:r>
              <a:rPr lang="en-US" b="1" dirty="0"/>
              <a:t>Four Focus Areas in Malaysia:</a:t>
            </a:r>
          </a:p>
          <a:p>
            <a:pPr marL="0" indent="0" fontAlgn="base">
              <a:buNone/>
            </a:pPr>
            <a:r>
              <a:rPr lang="en-US" b="1" dirty="0"/>
              <a:t>	1. Research: </a:t>
            </a:r>
            <a:r>
              <a:rPr lang="en-US" dirty="0"/>
              <a:t>Developing a comprehensive landscape mapping around key areas of focus, using 	design thinking and approaches to draw out community perspectives and experiences and 	identify key barriers and opportunities for innovation</a:t>
            </a:r>
            <a:endParaRPr lang="en-GB" dirty="0"/>
          </a:p>
          <a:p>
            <a:pPr marL="0" lvl="0" indent="0" fontAlgn="base">
              <a:buNone/>
            </a:pPr>
            <a:r>
              <a:rPr lang="en-US" b="1" dirty="0"/>
              <a:t>	2. Design: </a:t>
            </a:r>
            <a:r>
              <a:rPr lang="en-US" dirty="0"/>
              <a:t>Convening multi-disciplinary teams to design, test and evaluate innovative 	approaches, with the aim of developing model(s) that can provide significant impact at scale</a:t>
            </a:r>
            <a:endParaRPr lang="en-GB" dirty="0"/>
          </a:p>
          <a:p>
            <a:pPr marL="0" lvl="0" indent="0" fontAlgn="base">
              <a:buNone/>
            </a:pPr>
            <a:r>
              <a:rPr lang="en-GB" b="1" dirty="0"/>
              <a:t>	3. </a:t>
            </a:r>
            <a:r>
              <a:rPr lang="en-US" b="1" dirty="0"/>
              <a:t>Monitoring: </a:t>
            </a:r>
            <a:r>
              <a:rPr lang="en-US" dirty="0"/>
              <a:t>Introducing a framework for impact assessment, supported by real-time 	monitoring tools (</a:t>
            </a:r>
            <a:r>
              <a:rPr lang="en-US" dirty="0" err="1"/>
              <a:t>RapidPro</a:t>
            </a:r>
            <a:r>
              <a:rPr lang="en-US" dirty="0"/>
              <a:t>) to validate learning and monitor ongoing projects</a:t>
            </a:r>
            <a:endParaRPr lang="en-GB" dirty="0"/>
          </a:p>
          <a:p>
            <a:pPr marL="0" lvl="0" indent="0" fontAlgn="base">
              <a:buNone/>
            </a:pPr>
            <a:r>
              <a:rPr lang="en-US" b="1" dirty="0"/>
              <a:t>	4. Capacity-building: </a:t>
            </a:r>
            <a:r>
              <a:rPr lang="en-US" dirty="0"/>
              <a:t>Building skills of civil society and corporate partners to co-create, test,	evaluate and scale innovative approaches to key barriers to child development and well-being</a:t>
            </a:r>
            <a:endParaRPr lang="en-GB" dirty="0"/>
          </a:p>
          <a:p>
            <a:endParaRPr lang="en-GB" dirty="0"/>
          </a:p>
          <a:p>
            <a:endParaRPr lang="en-US" dirty="0"/>
          </a:p>
        </p:txBody>
      </p:sp>
      <p:sp>
        <p:nvSpPr>
          <p:cNvPr id="3" name="Title 2"/>
          <p:cNvSpPr>
            <a:spLocks noGrp="1"/>
          </p:cNvSpPr>
          <p:nvPr>
            <p:ph type="title"/>
          </p:nvPr>
        </p:nvSpPr>
        <p:spPr/>
        <p:txBody>
          <a:bodyPr>
            <a:normAutofit fontScale="90000"/>
          </a:bodyPr>
          <a:lstStyle/>
          <a:p>
            <a:r>
              <a:rPr lang="en-US" b="1" dirty="0"/>
              <a:t>Innovation in Malaysia – The Approach</a:t>
            </a:r>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r>
              <a:rPr lang="en-GB" b="1" dirty="0"/>
              <a:t>ONE: DESIGN WITH THE USER </a:t>
            </a:r>
            <a:r>
              <a:rPr lang="en-GB" dirty="0"/>
              <a:t>› Develop context-appropriate solutions informed by user needs. › Include all user groups in planning, development, implementation,  and assessment. › Develop projects in an incremental and iterative manner. › Design solutions that learn from and enhance existing workflows, and plan for organizational adaptation. › Ensure solutions are sensitive to, and useful for, the most marginalized populations: women, children, those with disabilities, and those affected by conflict and disaster. </a:t>
            </a:r>
          </a:p>
          <a:p>
            <a:endParaRPr lang="en-GB" b="1" dirty="0"/>
          </a:p>
          <a:p>
            <a:r>
              <a:rPr lang="en-GB" b="1" dirty="0"/>
              <a:t>TWO: UNDERSTAND THE ECOSYSTEM </a:t>
            </a:r>
            <a:r>
              <a:rPr lang="en-GB" dirty="0"/>
              <a:t>› Participate in networks and communities of like-minded practitioners. › Align to existing technological, legal, and regulatory policies. </a:t>
            </a:r>
          </a:p>
          <a:p>
            <a:endParaRPr lang="en-GB" b="1" dirty="0"/>
          </a:p>
          <a:p>
            <a:r>
              <a:rPr lang="en-GB" b="1" dirty="0"/>
              <a:t>THREE: DESIGN FOR SCALE </a:t>
            </a:r>
            <a:r>
              <a:rPr lang="en-GB" dirty="0"/>
              <a:t>› Design for scale from the start, and assess and mitigate dependencies that might limit ability to scale. › Employ a “systems” approach to design, considering implications of design beyond an immediate project. › Be replicable and customizable in other countries and contexts. › Demonstrate impact before scaling  a solution. › </a:t>
            </a:r>
            <a:r>
              <a:rPr lang="en-GB" dirty="0" err="1"/>
              <a:t>Analyze</a:t>
            </a:r>
            <a:r>
              <a:rPr lang="en-GB" dirty="0"/>
              <a:t> all technology choices through the lens of national and regional scale. › Factor in partnerships from the beginning, and start early negotiations. </a:t>
            </a:r>
          </a:p>
          <a:p>
            <a:endParaRPr lang="en-GB" b="1" dirty="0"/>
          </a:p>
          <a:p>
            <a:r>
              <a:rPr lang="en-GB" b="1" dirty="0"/>
              <a:t>FOUR: BUILD FOR SUSTAINABILITY </a:t>
            </a:r>
            <a:r>
              <a:rPr lang="en-GB" dirty="0"/>
              <a:t>› Plan for sustainability from the start, including planning for long-term financial health, e.g., assessing total cost of ownership. › Utilize and invest in local communities and developers by default, and help </a:t>
            </a:r>
            <a:r>
              <a:rPr lang="en-GB" dirty="0" err="1"/>
              <a:t>catalyze</a:t>
            </a:r>
            <a:r>
              <a:rPr lang="en-GB" dirty="0"/>
              <a:t> their growth. › Engage with local governments to ensure integration into national strategy, and identify high-level government advocates. </a:t>
            </a:r>
          </a:p>
          <a:p>
            <a:endParaRPr lang="en-GB" b="1" dirty="0"/>
          </a:p>
          <a:p>
            <a:r>
              <a:rPr lang="en-GB" b="1" dirty="0"/>
              <a:t>FIVE: BE DATA DRIVEN </a:t>
            </a:r>
            <a:r>
              <a:rPr lang="en-GB" dirty="0"/>
              <a:t>› Design projects so that impact  can be measured at discrete milestones with a focus on outcomes rather than outputs. › Evaluate innovative solutions and areas where there are gaps in data and evidence. › Use real-time information to monitor and inform management decisions at all levels. › When possible, leverage data as a by-product of user actions and transactions for assessments. </a:t>
            </a:r>
          </a:p>
          <a:p>
            <a:endParaRPr lang="en-GB" b="1" dirty="0"/>
          </a:p>
          <a:p>
            <a:r>
              <a:rPr lang="en-GB" b="1" dirty="0"/>
              <a:t>SIX: USE OPEN DATA, OPEN STANDARDS, OPEN SOURCE, OPEN INNOVATION </a:t>
            </a:r>
            <a:r>
              <a:rPr lang="en-GB" dirty="0"/>
              <a:t>› Adopt and expand existing  open standards. › Open data and functionalities, and expose them in documented APIs (Application Programming Interfaces) where use by a larger community is possible. › Invest in software as a public good. › Develop software to be open source by default with the code made available in public repositories and supported through developer communities.</a:t>
            </a:r>
          </a:p>
          <a:p>
            <a:endParaRPr lang="en-GB" b="1" dirty="0"/>
          </a:p>
          <a:p>
            <a:r>
              <a:rPr lang="en-GB" b="1" dirty="0"/>
              <a:t>SEVEN: REUSE AND IMPROVE </a:t>
            </a:r>
            <a:r>
              <a:rPr lang="en-GB" dirty="0"/>
              <a:t>› Use, modify, and extend existing  tools, platforms, and frameworks when possible. › Develop in modular ways </a:t>
            </a:r>
            <a:r>
              <a:rPr lang="en-GB" dirty="0" err="1"/>
              <a:t>favoring</a:t>
            </a:r>
            <a:r>
              <a:rPr lang="en-GB" dirty="0"/>
              <a:t> approaches that are interoperable over those that are monolithic  by design. </a:t>
            </a:r>
          </a:p>
          <a:p>
            <a:endParaRPr lang="en-GB" b="1" dirty="0"/>
          </a:p>
          <a:p>
            <a:r>
              <a:rPr lang="en-GB" b="1" dirty="0"/>
              <a:t>EIGHT: ADDRESS PRIVACY &amp; SECURITY › </a:t>
            </a:r>
            <a:r>
              <a:rPr lang="en-GB" dirty="0"/>
              <a:t>Assess and mitigate risks to the security of users and their data. › Consider the context and needs for privacy of personally identifiable information when designing solutions and mitigate accordingly. › Ensure equity and fairness in co-creation, and protect the best interests of the end-users. </a:t>
            </a:r>
          </a:p>
          <a:p>
            <a:endParaRPr lang="en-GB" b="1" dirty="0"/>
          </a:p>
          <a:p>
            <a:r>
              <a:rPr lang="en-GB" b="1" dirty="0"/>
              <a:t>NINE: BE COLLABORATIVE </a:t>
            </a:r>
            <a:r>
              <a:rPr lang="en-GB" dirty="0"/>
              <a:t>› Engage diverse expertise across disciplines and industries at all stages. › Work across sector silos to create coordinated and more holistic approaches. › Document work, results, processes, and best practices, and share them widely. › Publish materials under a Creative Commons license by default, with strong rationale if another licensing approach is taken.</a:t>
            </a:r>
          </a:p>
          <a:p>
            <a:endParaRPr lang="en-US" dirty="0"/>
          </a:p>
        </p:txBody>
      </p:sp>
      <p:sp>
        <p:nvSpPr>
          <p:cNvPr id="3" name="Title 2"/>
          <p:cNvSpPr>
            <a:spLocks noGrp="1"/>
          </p:cNvSpPr>
          <p:nvPr>
            <p:ph type="title"/>
          </p:nvPr>
        </p:nvSpPr>
        <p:spPr/>
        <p:txBody>
          <a:bodyPr>
            <a:normAutofit/>
          </a:bodyPr>
          <a:lstStyle/>
          <a:p>
            <a:r>
              <a:rPr lang="en-US" b="1" dirty="0"/>
              <a:t>9 Principles of Digital Development</a:t>
            </a:r>
          </a:p>
        </p:txBody>
      </p:sp>
    </p:spTree>
    <p:extLst>
      <p:ext uri="{BB962C8B-B14F-4D97-AF65-F5344CB8AC3E}">
        <p14:creationId xmlns:p14="http://schemas.microsoft.com/office/powerpoint/2010/main" val="18285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GB" b="1" i="1" dirty="0"/>
              <a:t>Mission: </a:t>
            </a:r>
          </a:p>
          <a:p>
            <a:pPr marL="0" indent="0">
              <a:buNone/>
            </a:pPr>
            <a:r>
              <a:rPr lang="en-GB" i="1" dirty="0"/>
              <a:t>“We think that if we work to support implementers and design </a:t>
            </a:r>
            <a:r>
              <a:rPr lang="en-GB" i="1" u="sng" dirty="0"/>
              <a:t>with</a:t>
            </a:r>
            <a:r>
              <a:rPr lang="en-GB" i="1" dirty="0"/>
              <a:t> instead of </a:t>
            </a:r>
            <a:r>
              <a:rPr lang="en-GB" i="1" u="sng" dirty="0"/>
              <a:t>for</a:t>
            </a:r>
            <a:r>
              <a:rPr lang="en-GB" i="1" dirty="0"/>
              <a:t> our end users – children, parents, teachers, and more – we can help create approaches that are less top-down, more responsive, and ultimately more effective in addressing social challenges”.</a:t>
            </a:r>
          </a:p>
          <a:p>
            <a:pPr marL="0" indent="0">
              <a:buNone/>
            </a:pPr>
            <a:r>
              <a:rPr lang="en-GB" b="1" i="1" dirty="0"/>
              <a:t>The Context:</a:t>
            </a:r>
          </a:p>
          <a:p>
            <a:pPr marL="0" indent="0">
              <a:buNone/>
            </a:pPr>
            <a:r>
              <a:rPr lang="en-GB" i="1" dirty="0"/>
              <a:t>The state of Sabah is home to 1.2 million children under the age of 18 years. At least 50,000 of those children are undocumented. Undocumented children comprise 4% of Sabah’s child population and 0.5% of Malaysia’s child population.</a:t>
            </a:r>
          </a:p>
          <a:p>
            <a:pPr marL="0" indent="0">
              <a:buNone/>
            </a:pPr>
            <a:r>
              <a:rPr lang="en-GB" i="1" dirty="0"/>
              <a:t>Undocumented children in Malaysia are one of the most vulnerable populations in the country. They can be thrown into detention centres or deported at any time. Not being able to lawfully access healthcare, education, and employment systems means that they are often forced to turn towards informal sectors for survival.</a:t>
            </a:r>
          </a:p>
          <a:p>
            <a:pPr marL="0" indent="0">
              <a:buNone/>
            </a:pPr>
            <a:endParaRPr lang="en-GB" i="1" dirty="0"/>
          </a:p>
          <a:p>
            <a:pPr marL="0" indent="0">
              <a:buNone/>
            </a:pPr>
            <a:endParaRPr lang="en-GB" i="1" dirty="0"/>
          </a:p>
        </p:txBody>
      </p:sp>
      <p:sp>
        <p:nvSpPr>
          <p:cNvPr id="3" name="Title 2"/>
          <p:cNvSpPr>
            <a:spLocks noGrp="1"/>
          </p:cNvSpPr>
          <p:nvPr>
            <p:ph type="title"/>
          </p:nvPr>
        </p:nvSpPr>
        <p:spPr/>
        <p:txBody>
          <a:bodyPr/>
          <a:lstStyle/>
          <a:p>
            <a:r>
              <a:rPr lang="en-GB" b="1" dirty="0"/>
              <a:t>Social Innovation Lab - Malaysia</a:t>
            </a:r>
          </a:p>
        </p:txBody>
      </p:sp>
    </p:spTree>
    <p:extLst>
      <p:ext uri="{BB962C8B-B14F-4D97-AF65-F5344CB8AC3E}">
        <p14:creationId xmlns:p14="http://schemas.microsoft.com/office/powerpoint/2010/main" val="34393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BE57A2-D666-4652-B423-3EEF5C79D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brainstorming presentation</Template>
  <TotalTime>0</TotalTime>
  <Words>2180</Words>
  <Application>Microsoft Office PowerPoint</Application>
  <PresentationFormat>Widescreen</PresentationFormat>
  <Paragraphs>209</Paragraphs>
  <Slides>24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 DELANEY</vt:lpstr>
      <vt:lpstr>Arial</vt:lpstr>
      <vt:lpstr>Calibri</vt:lpstr>
      <vt:lpstr>Century Gothic</vt:lpstr>
      <vt:lpstr>Palatino Linotype</vt:lpstr>
      <vt:lpstr>Segoe UI</vt:lpstr>
      <vt:lpstr>Wingdings</vt:lpstr>
      <vt:lpstr>Wingdings 2</vt:lpstr>
      <vt:lpstr>Presentation on brainstorming</vt:lpstr>
      <vt:lpstr>Principles, Tools and Practices for Innovation for Inclusive Development (IID) in Southeast Asia  CASE STUDY - MALAYSIA  MA in International Development Studies, Faculty of Political Sciences, Chulalongkorn University, Bangkok, Semester 2, 2016-2017 </vt:lpstr>
      <vt:lpstr>Outline of Lecture</vt:lpstr>
      <vt:lpstr>Defining “Innovation”</vt:lpstr>
      <vt:lpstr>Key Steps in Innovation…</vt:lpstr>
      <vt:lpstr>Definition: Innovation for Inclusive Development</vt:lpstr>
      <vt:lpstr>Is Innovation the “new mantra”of Development?</vt:lpstr>
      <vt:lpstr>Innovation in Malaysia – The Approach</vt:lpstr>
      <vt:lpstr>9 Principles of Digital Development</vt:lpstr>
      <vt:lpstr>Social Innovation Lab - Malaysia</vt:lpstr>
      <vt:lpstr>The Process/Method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Learnt</vt:lpstr>
      <vt:lpstr>Ways Forward</vt:lpstr>
      <vt:lpstr>Reading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2016-12-16T08:56:43Z</dcterms:created>
  <dcterms:modified xsi:type="dcterms:W3CDTF">2017-01-04T02:50:08Z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ies>
</file>