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drawingml.chart+xml" PartName="/ppt/charts/chart2.xml"/>
  <Override ContentType="application/vnd.openxmlformats-officedocument.drawingml.chart+xml" PartName="/ppt/charts/chart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6858000" cy="9144000"/>
  <p:embeddedFontLst>
    <p:embeddedFont>
      <p:font typeface="Bilbo"/>
      <p:regular r:id="rId36"/>
    </p:embeddedFont>
    <p:embeddedFont>
      <p:font typeface="Arial Narrow"/>
      <p:regular r:id="rId37"/>
      <p:bold r:id="rId38"/>
      <p:italic r:id="rId39"/>
      <p:boldItalic r:id="rId40"/>
    </p:embeddedFont>
    <p:embeddedFont>
      <p:font typeface="Corbel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5" roundtripDataSignature="AMtx7mhzQFFy8e31uvi+1x1gm1ndXYvN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Juanit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ialNarrow-boldItalic.fntdata"/><Relationship Id="rId20" Type="http://schemas.openxmlformats.org/officeDocument/2006/relationships/slide" Target="slides/slide13.xml"/><Relationship Id="rId42" Type="http://schemas.openxmlformats.org/officeDocument/2006/relationships/font" Target="fonts/Corbel-bold.fntdata"/><Relationship Id="rId41" Type="http://schemas.openxmlformats.org/officeDocument/2006/relationships/font" Target="fonts/Corbel-regular.fntdata"/><Relationship Id="rId22" Type="http://schemas.openxmlformats.org/officeDocument/2006/relationships/slide" Target="slides/slide15.xml"/><Relationship Id="rId44" Type="http://schemas.openxmlformats.org/officeDocument/2006/relationships/font" Target="fonts/Corbel-boldItalic.fntdata"/><Relationship Id="rId21" Type="http://schemas.openxmlformats.org/officeDocument/2006/relationships/slide" Target="slides/slide14.xml"/><Relationship Id="rId43" Type="http://schemas.openxmlformats.org/officeDocument/2006/relationships/font" Target="fonts/Corbel-italic.fntdata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45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font" Target="fonts/ArialNarrow-regular.fntdata"/><Relationship Id="rId14" Type="http://schemas.openxmlformats.org/officeDocument/2006/relationships/slide" Target="slides/slide7.xml"/><Relationship Id="rId36" Type="http://schemas.openxmlformats.org/officeDocument/2006/relationships/font" Target="fonts/Bilbo-regular.fntdata"/><Relationship Id="rId17" Type="http://schemas.openxmlformats.org/officeDocument/2006/relationships/slide" Target="slides/slide10.xml"/><Relationship Id="rId39" Type="http://schemas.openxmlformats.org/officeDocument/2006/relationships/font" Target="fonts/ArialNarrow-italic.fntdata"/><Relationship Id="rId16" Type="http://schemas.openxmlformats.org/officeDocument/2006/relationships/slide" Target="slides/slide9.xml"/><Relationship Id="rId38" Type="http://schemas.openxmlformats.org/officeDocument/2006/relationships/font" Target="fonts/ArialNarrow-bold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Global Votes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A Good Education</c:v>
                </c:pt>
                <c:pt idx="1">
                  <c:v>Better Healthcare</c:v>
                </c:pt>
                <c:pt idx="2">
                  <c:v>Honest &amp; Responsive Govt</c:v>
                </c:pt>
                <c:pt idx="3">
                  <c:v>Better Job Opportunities</c:v>
                </c:pt>
                <c:pt idx="4">
                  <c:v>Access to clean water &amp; sanitation</c:v>
                </c:pt>
                <c:pt idx="5">
                  <c:v>Affordable &amp; Nutritious Food</c:v>
                </c:pt>
                <c:pt idx="6">
                  <c:v>Protection against crime &amp; violence</c:v>
                </c:pt>
                <c:pt idx="7">
                  <c:v>Equality between men &amp; women</c:v>
                </c:pt>
                <c:pt idx="8">
                  <c:v>Freedom from Discrimination &amp; Persecution</c:v>
                </c:pt>
                <c:pt idx="9">
                  <c:v>Protecting forests, rivers …</c:v>
                </c:pt>
                <c:pt idx="10">
                  <c:v>Support for people who can't work</c:v>
                </c:pt>
                <c:pt idx="11">
                  <c:v>Better transport &amp; roads</c:v>
                </c:pt>
                <c:pt idx="12">
                  <c:v>Political freedoms</c:v>
                </c:pt>
                <c:pt idx="13">
                  <c:v>Phone &amp; internet access</c:v>
                </c:pt>
                <c:pt idx="14">
                  <c:v>Reliable energy at home</c:v>
                </c:pt>
                <c:pt idx="15">
                  <c:v>Action on Climate Change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1597968</c:v>
                </c:pt>
                <c:pt idx="1">
                  <c:v>1287998</c:v>
                </c:pt>
                <c:pt idx="2">
                  <c:v>1197122</c:v>
                </c:pt>
                <c:pt idx="3">
                  <c:v>1157224</c:v>
                </c:pt>
                <c:pt idx="4">
                  <c:v>1021211</c:v>
                </c:pt>
                <c:pt idx="5">
                  <c:v>1011766</c:v>
                </c:pt>
                <c:pt idx="6">
                  <c:v>980879</c:v>
                </c:pt>
                <c:pt idx="7">
                  <c:v>739091</c:v>
                </c:pt>
                <c:pt idx="8">
                  <c:v>731140</c:v>
                </c:pt>
                <c:pt idx="9">
                  <c:v>722767</c:v>
                </c:pt>
                <c:pt idx="10">
                  <c:v>711289</c:v>
                </c:pt>
                <c:pt idx="11">
                  <c:v>657990</c:v>
                </c:pt>
                <c:pt idx="12">
                  <c:v>597730</c:v>
                </c:pt>
                <c:pt idx="13">
                  <c:v>567301</c:v>
                </c:pt>
                <c:pt idx="14">
                  <c:v>546085</c:v>
                </c:pt>
                <c:pt idx="15">
                  <c:v>518699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E-4534-9516-86A5C7584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46336"/>
        <c:axId val="36047872"/>
      </c:barChart>
      <c:catAx>
        <c:axId val="360463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047872"/>
        <c:crosses val="autoZero"/>
        <c:auto val="1"/>
        <c:lblAlgn val="ctr"/>
        <c:lblOffset val="100"/>
        <c:noMultiLvlLbl val="0"/>
      </c:catAx>
      <c:valAx>
        <c:axId val="36047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463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Malaysian Votes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A Good Education</c:v>
                </c:pt>
                <c:pt idx="1">
                  <c:v>Honest &amp; Responsive Govt</c:v>
                </c:pt>
                <c:pt idx="2">
                  <c:v>Protection against crime &amp; violence</c:v>
                </c:pt>
                <c:pt idx="3">
                  <c:v>Better Healthcare</c:v>
                </c:pt>
                <c:pt idx="4">
                  <c:v>Protecting forests, rivers..</c:v>
                </c:pt>
                <c:pt idx="5">
                  <c:v>Freedom from Discrimination &amp; Persecution</c:v>
                </c:pt>
                <c:pt idx="6">
                  <c:v>Better job opportunities</c:v>
                </c:pt>
                <c:pt idx="7">
                  <c:v>Access to clean water and sanitation</c:v>
                </c:pt>
                <c:pt idx="8">
                  <c:v>Affordable and nutritious food</c:v>
                </c:pt>
                <c:pt idx="9">
                  <c:v>Better transport &amp; roads</c:v>
                </c:pt>
                <c:pt idx="10">
                  <c:v>Political freedoms</c:v>
                </c:pt>
                <c:pt idx="11">
                  <c:v>Phone &amp; internet access</c:v>
                </c:pt>
                <c:pt idx="12">
                  <c:v>Action on Climate Change</c:v>
                </c:pt>
                <c:pt idx="13">
                  <c:v>Equality between men &amp; women</c:v>
                </c:pt>
                <c:pt idx="14">
                  <c:v>Support for people who can't work</c:v>
                </c:pt>
                <c:pt idx="15">
                  <c:v>Reliable energy at home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2018</c:v>
                </c:pt>
                <c:pt idx="1">
                  <c:v>1957</c:v>
                </c:pt>
                <c:pt idx="2">
                  <c:v>1636</c:v>
                </c:pt>
                <c:pt idx="3">
                  <c:v>1510</c:v>
                </c:pt>
                <c:pt idx="4">
                  <c:v>1313</c:v>
                </c:pt>
                <c:pt idx="5">
                  <c:v>1231</c:v>
                </c:pt>
                <c:pt idx="6">
                  <c:v>1221</c:v>
                </c:pt>
                <c:pt idx="7">
                  <c:v>1066</c:v>
                </c:pt>
                <c:pt idx="8">
                  <c:v>992</c:v>
                </c:pt>
                <c:pt idx="9">
                  <c:v>955</c:v>
                </c:pt>
                <c:pt idx="10">
                  <c:v>908</c:v>
                </c:pt>
                <c:pt idx="11">
                  <c:v>756</c:v>
                </c:pt>
                <c:pt idx="12">
                  <c:v>688</c:v>
                </c:pt>
                <c:pt idx="13">
                  <c:v>623</c:v>
                </c:pt>
                <c:pt idx="14">
                  <c:v>526</c:v>
                </c:pt>
                <c:pt idx="15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C3-43D8-97AC-467689B42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60544"/>
        <c:axId val="36095104"/>
      </c:barChart>
      <c:catAx>
        <c:axId val="36060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6095104"/>
        <c:crosses val="autoZero"/>
        <c:auto val="1"/>
        <c:lblAlgn val="ctr"/>
        <c:lblOffset val="100"/>
        <c:noMultiLvlLbl val="0"/>
      </c:catAx>
      <c:valAx>
        <c:axId val="360951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0605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16-02-03T10:04:33.664">
    <p:pos x="1053" y="3330"/>
    <p:text>What does this mean?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X-iXnn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:notes"/>
          <p:cNvSpPr/>
          <p:nvPr>
            <p:ph idx="2" type="sldImg"/>
          </p:nvPr>
        </p:nvSpPr>
        <p:spPr>
          <a:xfrm>
            <a:off x="1484313" y="263525"/>
            <a:ext cx="4133850" cy="23256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/>
          <p:nvPr>
            <p:ph idx="2" type="sldImg"/>
          </p:nvPr>
        </p:nvSpPr>
        <p:spPr>
          <a:xfrm>
            <a:off x="1484313" y="263525"/>
            <a:ext cx="4125912" cy="23225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</a:rPr>
              <a:t>‹#›</a:t>
            </a:fld>
            <a:endParaRPr b="0" i="0" sz="18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2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" type="body"/>
          </p:nvPr>
        </p:nvSpPr>
        <p:spPr>
          <a:xfrm>
            <a:off x="833191" y="3984401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20" name="Google Shape;20;p32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2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2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4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44"/>
          <p:cNvSpPr/>
          <p:nvPr>
            <p:ph idx="2" type="pic"/>
          </p:nvPr>
        </p:nvSpPr>
        <p:spPr>
          <a:xfrm>
            <a:off x="914400" y="2211494"/>
            <a:ext cx="6339840" cy="3840480"/>
          </a:xfrm>
          <a:prstGeom prst="rect">
            <a:avLst/>
          </a:prstGeom>
          <a:solidFill>
            <a:srgbClr val="F7F7F7"/>
          </a:solidFill>
          <a:ln>
            <a:noFill/>
          </a:ln>
        </p:spPr>
      </p:sp>
      <p:sp>
        <p:nvSpPr>
          <p:cNvPr id="85" name="Google Shape;85;p44"/>
          <p:cNvSpPr txBox="1"/>
          <p:nvPr>
            <p:ph idx="1" type="body"/>
          </p:nvPr>
        </p:nvSpPr>
        <p:spPr>
          <a:xfrm>
            <a:off x="7847135" y="2150621"/>
            <a:ext cx="341376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44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44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4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45"/>
          <p:cNvSpPr txBox="1"/>
          <p:nvPr>
            <p:ph idx="1" type="body"/>
          </p:nvPr>
        </p:nvSpPr>
        <p:spPr>
          <a:xfrm rot="5400000">
            <a:off x="3991839" y="-1066800"/>
            <a:ext cx="4206240" cy="103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2" name="Google Shape;92;p45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5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6"/>
          <p:cNvSpPr txBox="1"/>
          <p:nvPr>
            <p:ph type="title"/>
          </p:nvPr>
        </p:nvSpPr>
        <p:spPr>
          <a:xfrm rot="5400000">
            <a:off x="7542415" y="2227810"/>
            <a:ext cx="5638800" cy="240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6"/>
          <p:cNvSpPr txBox="1"/>
          <p:nvPr>
            <p:ph idx="1" type="body"/>
          </p:nvPr>
        </p:nvSpPr>
        <p:spPr>
          <a:xfrm rot="5400000">
            <a:off x="2005446" y="-557646"/>
            <a:ext cx="5638800" cy="7973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99" name="Google Shape;99;p46"/>
          <p:cNvSpPr txBox="1"/>
          <p:nvPr>
            <p:ph idx="10" type="dt"/>
          </p:nvPr>
        </p:nvSpPr>
        <p:spPr>
          <a:xfrm>
            <a:off x="838201" y="6422856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6"/>
          <p:cNvSpPr txBox="1"/>
          <p:nvPr>
            <p:ph idx="11" type="ftr"/>
          </p:nvPr>
        </p:nvSpPr>
        <p:spPr>
          <a:xfrm>
            <a:off x="3776136" y="6422856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6"/>
          <p:cNvSpPr txBox="1"/>
          <p:nvPr>
            <p:ph idx="12" type="sldNum"/>
          </p:nvPr>
        </p:nvSpPr>
        <p:spPr>
          <a:xfrm>
            <a:off x="8073050" y="6422856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_1">
  <p:cSld name="5_Custom Layout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7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47"/>
          <p:cNvSpPr/>
          <p:nvPr/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47"/>
          <p:cNvSpPr txBox="1"/>
          <p:nvPr>
            <p:ph type="ctrTitle"/>
          </p:nvPr>
        </p:nvSpPr>
        <p:spPr>
          <a:xfrm>
            <a:off x="208296" y="154781"/>
            <a:ext cx="10363200" cy="506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7"/>
          <p:cNvSpPr txBox="1"/>
          <p:nvPr>
            <p:ph idx="1" type="body"/>
          </p:nvPr>
        </p:nvSpPr>
        <p:spPr>
          <a:xfrm>
            <a:off x="208296" y="1145168"/>
            <a:ext cx="11983704" cy="5311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▪"/>
              <a:defRPr sz="2000">
                <a:solidFill>
                  <a:srgbClr val="00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chemeClr val="lt2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0" type="dt"/>
          </p:nvPr>
        </p:nvSpPr>
        <p:spPr>
          <a:xfrm>
            <a:off x="7721600" y="640994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6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2" type="sldNum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" name="Google Shape;130;p36"/>
          <p:cNvCxnSpPr/>
          <p:nvPr/>
        </p:nvCxnSpPr>
        <p:spPr>
          <a:xfrm flipH="1" rot="10800000">
            <a:off x="6084107" y="1575653"/>
            <a:ext cx="11895" cy="4819557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1" name="Google Shape;131;p36"/>
          <p:cNvSpPr txBox="1"/>
          <p:nvPr>
            <p:ph idx="1" type="body"/>
          </p:nvPr>
        </p:nvSpPr>
        <p:spPr>
          <a:xfrm>
            <a:off x="402336" y="1371600"/>
            <a:ext cx="53848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32" name="Google Shape;132;p36"/>
          <p:cNvSpPr txBox="1"/>
          <p:nvPr>
            <p:ph idx="2" type="body"/>
          </p:nvPr>
        </p:nvSpPr>
        <p:spPr>
          <a:xfrm>
            <a:off x="6400800" y="1371600"/>
            <a:ext cx="53848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3537" lvl="0" marL="457200" algn="l">
              <a:spcBef>
                <a:spcPts val="500"/>
              </a:spcBef>
              <a:spcAft>
                <a:spcPts val="0"/>
              </a:spcAft>
              <a:buSzPts val="2125"/>
              <a:buChar char="⚫"/>
              <a:defRPr sz="2500"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bg>
      <p:bgPr>
        <a:solidFill>
          <a:schemeClr val="l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7"/>
          <p:cNvSpPr/>
          <p:nvPr/>
        </p:nvSpPr>
        <p:spPr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5" name="Google Shape;135;p37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6" name="Google Shape;136;p37"/>
          <p:cNvSpPr/>
          <p:nvPr/>
        </p:nvSpPr>
        <p:spPr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7" name="Google Shape;137;p37"/>
          <p:cNvSpPr/>
          <p:nvPr/>
        </p:nvSpPr>
        <p:spPr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8" name="Google Shape;138;p37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9" name="Google Shape;139;p3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0" name="Google Shape;140;p37"/>
          <p:cNvSpPr txBox="1"/>
          <p:nvPr>
            <p:ph type="title"/>
          </p:nvPr>
        </p:nvSpPr>
        <p:spPr>
          <a:xfrm>
            <a:off x="508000" y="914400"/>
            <a:ext cx="314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  <a:defRPr b="1" sz="22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508000" y="1981201"/>
            <a:ext cx="314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2" name="Google Shape;142;p37"/>
          <p:cNvSpPr/>
          <p:nvPr/>
        </p:nvSpPr>
        <p:spPr>
          <a:xfrm>
            <a:off x="203200" y="152400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43" name="Google Shape;143;p37"/>
          <p:cNvCxnSpPr/>
          <p:nvPr/>
        </p:nvCxnSpPr>
        <p:spPr>
          <a:xfrm>
            <a:off x="203200" y="533400"/>
            <a:ext cx="11777472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44" name="Google Shape;144;p37"/>
          <p:cNvSpPr txBox="1"/>
          <p:nvPr>
            <p:ph idx="2" type="body"/>
          </p:nvPr>
        </p:nvSpPr>
        <p:spPr>
          <a:xfrm>
            <a:off x="4165600" y="685800"/>
            <a:ext cx="75184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45" name="Google Shape;145;p37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6" name="Google Shape;146;p37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7" name="Google Shape;147;p37"/>
          <p:cNvSpPr txBox="1"/>
          <p:nvPr>
            <p:ph idx="12" type="sldNum"/>
          </p:nvPr>
        </p:nvSpPr>
        <p:spPr>
          <a:xfrm>
            <a:off x="1828800" y="312739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37"/>
          <p:cNvSpPr/>
          <p:nvPr/>
        </p:nvSpPr>
        <p:spPr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9" name="Google Shape;149;p37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37"/>
          <p:cNvSpPr txBox="1"/>
          <p:nvPr>
            <p:ph idx="11" type="ftr"/>
          </p:nvPr>
        </p:nvSpPr>
        <p:spPr>
          <a:xfrm>
            <a:off x="402336" y="6410848"/>
            <a:ext cx="45110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8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>
                <a:solidFill>
                  <a:srgbClr val="7A979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8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8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38"/>
          <p:cNvSpPr txBox="1"/>
          <p:nvPr>
            <p:ph idx="1" type="body"/>
          </p:nvPr>
        </p:nvSpPr>
        <p:spPr>
          <a:xfrm>
            <a:off x="402336" y="1527048"/>
            <a:ext cx="1133856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solidFill>
          <a:schemeClr val="lt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9" name="Google Shape;159;p49"/>
          <p:cNvSpPr/>
          <p:nvPr/>
        </p:nvSpPr>
        <p:spPr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49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49"/>
          <p:cNvSpPr/>
          <p:nvPr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49"/>
          <p:cNvSpPr/>
          <p:nvPr/>
        </p:nvSpPr>
        <p:spPr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3" name="Google Shape;163;p49"/>
          <p:cNvSpPr txBox="1"/>
          <p:nvPr>
            <p:ph idx="1" type="subTitle"/>
          </p:nvPr>
        </p:nvSpPr>
        <p:spPr>
          <a:xfrm>
            <a:off x="1828800" y="28194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9pPr>
          </a:lstStyle>
          <a:p/>
        </p:txBody>
      </p:sp>
      <p:sp>
        <p:nvSpPr>
          <p:cNvPr id="164" name="Google Shape;164;p49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49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66" name="Google Shape;166;p49"/>
          <p:cNvCxnSpPr/>
          <p:nvPr/>
        </p:nvCxnSpPr>
        <p:spPr>
          <a:xfrm>
            <a:off x="207264" y="2420112"/>
            <a:ext cx="11777472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67" name="Google Shape;167;p49"/>
          <p:cNvSpPr/>
          <p:nvPr/>
        </p:nvSpPr>
        <p:spPr>
          <a:xfrm>
            <a:off x="203200" y="152400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8" name="Google Shape;168;p4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9" name="Google Shape;169;p49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p49"/>
          <p:cNvSpPr txBox="1"/>
          <p:nvPr>
            <p:ph idx="12" type="sldNum"/>
          </p:nvPr>
        </p:nvSpPr>
        <p:spPr>
          <a:xfrm>
            <a:off x="5791200" y="2199451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1" name="Google Shape;171;p49"/>
          <p:cNvSpPr txBox="1"/>
          <p:nvPr>
            <p:ph type="ctrTitle"/>
          </p:nvPr>
        </p:nvSpPr>
        <p:spPr>
          <a:xfrm>
            <a:off x="914400" y="381000"/>
            <a:ext cx="1036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Georgia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0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50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50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50"/>
          <p:cNvSpPr/>
          <p:nvPr/>
        </p:nvSpPr>
        <p:spPr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50"/>
          <p:cNvSpPr/>
          <p:nvPr/>
        </p:nvSpPr>
        <p:spPr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Google Shape;178;p50"/>
          <p:cNvSpPr/>
          <p:nvPr/>
        </p:nvSpPr>
        <p:spPr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p50"/>
          <p:cNvSpPr txBox="1"/>
          <p:nvPr>
            <p:ph idx="1" type="body"/>
          </p:nvPr>
        </p:nvSpPr>
        <p:spPr>
          <a:xfrm>
            <a:off x="1824568" y="2743200"/>
            <a:ext cx="8640232" cy="1673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b="1" sz="16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1400"/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80" name="Google Shape;180;p50"/>
          <p:cNvSpPr/>
          <p:nvPr/>
        </p:nvSpPr>
        <p:spPr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Google Shape;181;p50"/>
          <p:cNvSpPr/>
          <p:nvPr/>
        </p:nvSpPr>
        <p:spPr>
          <a:xfrm>
            <a:off x="203200" y="152400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50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0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4" name="Google Shape;184;p50"/>
          <p:cNvCxnSpPr/>
          <p:nvPr/>
        </p:nvCxnSpPr>
        <p:spPr>
          <a:xfrm>
            <a:off x="203200" y="2438400"/>
            <a:ext cx="11777472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85" name="Google Shape;185;p50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5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50"/>
          <p:cNvSpPr txBox="1"/>
          <p:nvPr>
            <p:ph idx="12" type="sldNum"/>
          </p:nvPr>
        </p:nvSpPr>
        <p:spPr>
          <a:xfrm>
            <a:off x="5791200" y="2199451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50"/>
          <p:cNvSpPr txBox="1"/>
          <p:nvPr>
            <p:ph type="title"/>
          </p:nvPr>
        </p:nvSpPr>
        <p:spPr>
          <a:xfrm>
            <a:off x="963084" y="533400"/>
            <a:ext cx="10363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Georgia"/>
              <a:buNone/>
              <a:defRPr b="0" sz="4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" type="body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3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bg>
      <p:bgPr>
        <a:solidFill>
          <a:schemeClr val="lt2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51"/>
          <p:cNvCxnSpPr/>
          <p:nvPr/>
        </p:nvCxnSpPr>
        <p:spPr>
          <a:xfrm rot="10800000">
            <a:off x="6096000" y="2200275"/>
            <a:ext cx="0" cy="4187952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91" name="Google Shape;191;p51"/>
          <p:cNvSpPr/>
          <p:nvPr/>
        </p:nvSpPr>
        <p:spPr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2" name="Google Shape;192;p51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3" name="Google Shape;193;p51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4" name="Google Shape;194;p51"/>
          <p:cNvSpPr/>
          <p:nvPr/>
        </p:nvSpPr>
        <p:spPr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5" name="Google Shape;195;p51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51"/>
          <p:cNvSpPr/>
          <p:nvPr/>
        </p:nvSpPr>
        <p:spPr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7" name="Google Shape;197;p51"/>
          <p:cNvSpPr txBox="1"/>
          <p:nvPr>
            <p:ph idx="1" type="body"/>
          </p:nvPr>
        </p:nvSpPr>
        <p:spPr>
          <a:xfrm>
            <a:off x="402336" y="1524000"/>
            <a:ext cx="5386917" cy="732974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98" name="Google Shape;198;p51"/>
          <p:cNvSpPr txBox="1"/>
          <p:nvPr>
            <p:ph idx="2" type="body"/>
          </p:nvPr>
        </p:nvSpPr>
        <p:spPr>
          <a:xfrm>
            <a:off x="6388441" y="1524000"/>
            <a:ext cx="5389033" cy="731520"/>
          </a:xfrm>
          <a:prstGeom prst="rect">
            <a:avLst/>
          </a:prstGeom>
          <a:noFill/>
          <a:ln>
            <a:noFill/>
          </a:ln>
          <a:effectLst>
            <a:outerShdw blurRad="50800" rotWithShape="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1870"/>
              <a:buNone/>
              <a:defRPr b="1" sz="2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350"/>
              <a:buNone/>
              <a:defRPr b="1" sz="1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120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600"/>
              <a:buFont typeface="Georgia"/>
              <a:buNone/>
              <a:defRPr b="1" sz="1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199" name="Google Shape;199;p51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51"/>
          <p:cNvSpPr txBox="1"/>
          <p:nvPr>
            <p:ph idx="11" type="ftr"/>
          </p:nvPr>
        </p:nvSpPr>
        <p:spPr>
          <a:xfrm>
            <a:off x="406400" y="6409944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01" name="Google Shape;201;p51"/>
          <p:cNvCxnSpPr/>
          <p:nvPr/>
        </p:nvCxnSpPr>
        <p:spPr>
          <a:xfrm>
            <a:off x="203200" y="1280160"/>
            <a:ext cx="11777472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2" name="Google Shape;202;p51"/>
          <p:cNvSpPr/>
          <p:nvPr/>
        </p:nvSpPr>
        <p:spPr>
          <a:xfrm>
            <a:off x="203200" y="155448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3" name="Google Shape;203;p51"/>
          <p:cNvSpPr txBox="1"/>
          <p:nvPr>
            <p:ph idx="3" type="body"/>
          </p:nvPr>
        </p:nvSpPr>
        <p:spPr>
          <a:xfrm>
            <a:off x="402336" y="2471383"/>
            <a:ext cx="5388864" cy="3818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04" name="Google Shape;204;p51"/>
          <p:cNvSpPr txBox="1"/>
          <p:nvPr>
            <p:ph idx="4" type="body"/>
          </p:nvPr>
        </p:nvSpPr>
        <p:spPr>
          <a:xfrm>
            <a:off x="6400800" y="2471383"/>
            <a:ext cx="5384800" cy="3822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05" name="Google Shape;205;p5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6" name="Google Shape;206;p51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7" name="Google Shape;207;p51"/>
          <p:cNvSpPr txBox="1"/>
          <p:nvPr>
            <p:ph idx="12" type="sldNum"/>
          </p:nvPr>
        </p:nvSpPr>
        <p:spPr>
          <a:xfrm>
            <a:off x="5791200" y="1042417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51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2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52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52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52"/>
          <p:cNvSpPr txBox="1"/>
          <p:nvPr>
            <p:ph idx="12" type="sldNum"/>
          </p:nvPr>
        </p:nvSpPr>
        <p:spPr>
          <a:xfrm>
            <a:off x="5791200" y="1036021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3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p53"/>
          <p:cNvSpPr/>
          <p:nvPr/>
        </p:nvSpPr>
        <p:spPr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9" name="Google Shape;219;p53"/>
          <p:cNvSpPr/>
          <p:nvPr/>
        </p:nvSpPr>
        <p:spPr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53"/>
          <p:cNvSpPr/>
          <p:nvPr/>
        </p:nvSpPr>
        <p:spPr>
          <a:xfrm>
            <a:off x="203200" y="158496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1" name="Google Shape;221;p53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3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53"/>
          <p:cNvSpPr txBox="1"/>
          <p:nvPr>
            <p:ph idx="12" type="sldNum"/>
          </p:nvPr>
        </p:nvSpPr>
        <p:spPr>
          <a:xfrm>
            <a:off x="5689600" y="6324600"/>
            <a:ext cx="812800" cy="4413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algn="ctr"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" name="Google Shape;225;p54"/>
          <p:cNvCxnSpPr/>
          <p:nvPr/>
        </p:nvCxnSpPr>
        <p:spPr>
          <a:xfrm>
            <a:off x="203200" y="533400"/>
            <a:ext cx="11777472" cy="0"/>
          </a:xfrm>
          <a:prstGeom prst="straightConnector1">
            <a:avLst/>
          </a:prstGeom>
          <a:noFill/>
          <a:ln cap="flat" cmpd="sng" w="114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26" name="Google Shape;226;p54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7" name="Google Shape;227;p54"/>
          <p:cNvSpPr/>
          <p:nvPr/>
        </p:nvSpPr>
        <p:spPr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8" name="Google Shape;228;p5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9" name="Google Shape;229;p54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0" name="Google Shape;230;p54"/>
          <p:cNvSpPr/>
          <p:nvPr/>
        </p:nvSpPr>
        <p:spPr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1" name="Google Shape;231;p54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2" name="Google Shape;232;p54"/>
          <p:cNvSpPr/>
          <p:nvPr/>
        </p:nvSpPr>
        <p:spPr>
          <a:xfrm>
            <a:off x="203200" y="155448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3" name="Google Shape;233;p54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4" name="Google Shape;234;p54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35" name="Google Shape;235;p54"/>
          <p:cNvSpPr txBox="1"/>
          <p:nvPr>
            <p:ph idx="12" type="sldNum"/>
          </p:nvPr>
        </p:nvSpPr>
        <p:spPr>
          <a:xfrm>
            <a:off x="1828800" y="312739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p54"/>
          <p:cNvSpPr txBox="1"/>
          <p:nvPr>
            <p:ph type="title"/>
          </p:nvPr>
        </p:nvSpPr>
        <p:spPr>
          <a:xfrm>
            <a:off x="4000500" y="5029200"/>
            <a:ext cx="78232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54"/>
          <p:cNvSpPr/>
          <p:nvPr>
            <p:ph idx="2" type="pic"/>
          </p:nvPr>
        </p:nvSpPr>
        <p:spPr>
          <a:xfrm>
            <a:off x="4000500" y="609600"/>
            <a:ext cx="782320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54"/>
          <p:cNvSpPr txBox="1"/>
          <p:nvPr>
            <p:ph idx="1" type="body"/>
          </p:nvPr>
        </p:nvSpPr>
        <p:spPr>
          <a:xfrm>
            <a:off x="508000" y="990600"/>
            <a:ext cx="32512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360"/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indent="-281940" lvl="1" marL="914400" algn="l">
              <a:spcBef>
                <a:spcPts val="1000"/>
              </a:spcBef>
              <a:spcAft>
                <a:spcPts val="0"/>
              </a:spcAft>
              <a:buSzPts val="840"/>
              <a:buChar char="⚪"/>
              <a:defRPr sz="1200"/>
            </a:lvl2pPr>
            <a:lvl3pPr indent="-276225" lvl="2" marL="1371600" algn="l">
              <a:spcBef>
                <a:spcPts val="200"/>
              </a:spcBef>
              <a:spcAft>
                <a:spcPts val="0"/>
              </a:spcAft>
              <a:buSzPts val="750"/>
              <a:buChar char="⯍"/>
              <a:defRPr sz="1000"/>
            </a:lvl3pPr>
            <a:lvl4pPr indent="-268605" lvl="3" marL="1828800" algn="l">
              <a:spcBef>
                <a:spcPts val="180"/>
              </a:spcBef>
              <a:spcAft>
                <a:spcPts val="0"/>
              </a:spcAft>
              <a:buSzPts val="630"/>
              <a:buChar char="🞆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SzPts val="900"/>
              <a:buFont typeface="Georgia"/>
              <a:buChar char="•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39" name="Google Shape;239;p54"/>
          <p:cNvSpPr/>
          <p:nvPr/>
        </p:nvSpPr>
        <p:spPr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40" name="Google Shape;240;p54"/>
          <p:cNvSpPr txBox="1"/>
          <p:nvPr>
            <p:ph idx="10" type="dt"/>
          </p:nvPr>
        </p:nvSpPr>
        <p:spPr>
          <a:xfrm>
            <a:off x="7717536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54"/>
          <p:cNvSpPr txBox="1"/>
          <p:nvPr>
            <p:ph idx="11" type="ftr"/>
          </p:nvPr>
        </p:nvSpPr>
        <p:spPr>
          <a:xfrm>
            <a:off x="402336" y="6410848"/>
            <a:ext cx="4779264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chemeClr val="lt2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5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55"/>
          <p:cNvSpPr txBox="1"/>
          <p:nvPr>
            <p:ph idx="1" type="body"/>
          </p:nvPr>
        </p:nvSpPr>
        <p:spPr>
          <a:xfrm rot="5400000">
            <a:off x="3792220" y="-1865884"/>
            <a:ext cx="4599432" cy="11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45" name="Google Shape;245;p55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55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55"/>
          <p:cNvSpPr txBox="1"/>
          <p:nvPr>
            <p:ph idx="12" type="sldNum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bg>
      <p:bgPr>
        <a:solidFill>
          <a:schemeClr val="lt2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6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0" name="Google Shape;250;p56"/>
          <p:cNvSpPr/>
          <p:nvPr/>
        </p:nvSpPr>
        <p:spPr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1" name="Google Shape;251;p56"/>
          <p:cNvSpPr/>
          <p:nvPr/>
        </p:nvSpPr>
        <p:spPr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2" name="Google Shape;252;p56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3" name="Google Shape;253;p56"/>
          <p:cNvSpPr/>
          <p:nvPr/>
        </p:nvSpPr>
        <p:spPr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4" name="Google Shape;254;p56"/>
          <p:cNvSpPr/>
          <p:nvPr/>
        </p:nvSpPr>
        <p:spPr>
          <a:xfrm>
            <a:off x="203200" y="155448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255" name="Google Shape;255;p56"/>
          <p:cNvCxnSpPr/>
          <p:nvPr/>
        </p:nvCxnSpPr>
        <p:spPr>
          <a:xfrm rot="5400000">
            <a:off x="6403340" y="3278124"/>
            <a:ext cx="624535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56" name="Google Shape;256;p56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7" name="Google Shape;257;p56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8" name="Google Shape;258;p56"/>
          <p:cNvSpPr txBox="1"/>
          <p:nvPr>
            <p:ph idx="12" type="sldNum"/>
          </p:nvPr>
        </p:nvSpPr>
        <p:spPr>
          <a:xfrm>
            <a:off x="9221216" y="3009902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56"/>
          <p:cNvSpPr txBox="1"/>
          <p:nvPr>
            <p:ph idx="1" type="body"/>
          </p:nvPr>
        </p:nvSpPr>
        <p:spPr>
          <a:xfrm rot="5400000">
            <a:off x="1864517" y="-1153317"/>
            <a:ext cx="5821366" cy="8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5755" lvl="0" marL="4572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1pPr>
            <a:lvl2pPr indent="-308610" lvl="1" marL="914400" algn="l"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2pPr>
            <a:lvl3pPr indent="-314325" lvl="2" marL="1371600" algn="l">
              <a:spcBef>
                <a:spcPts val="360"/>
              </a:spcBef>
              <a:spcAft>
                <a:spcPts val="0"/>
              </a:spcAft>
              <a:buSzPts val="1350"/>
              <a:buChar char="⯍"/>
              <a:defRPr/>
            </a:lvl3pPr>
            <a:lvl4pPr indent="-308610" lvl="3" marL="1828800" algn="l">
              <a:spcBef>
                <a:spcPts val="360"/>
              </a:spcBef>
              <a:spcAft>
                <a:spcPts val="0"/>
              </a:spcAft>
              <a:buSzPts val="1260"/>
              <a:buChar char="🞆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31470" lvl="6" marL="32004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31470" lvl="8" marL="4114800" algn="l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260" name="Google Shape;260;p56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56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56"/>
          <p:cNvSpPr txBox="1"/>
          <p:nvPr>
            <p:ph type="title"/>
          </p:nvPr>
        </p:nvSpPr>
        <p:spPr>
          <a:xfrm rot="5400000">
            <a:off x="7894638" y="2265365"/>
            <a:ext cx="5851525" cy="19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4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4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4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4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9"/>
          <p:cNvSpPr txBox="1"/>
          <p:nvPr>
            <p:ph type="ctrTitle"/>
          </p:nvPr>
        </p:nvSpPr>
        <p:spPr>
          <a:xfrm>
            <a:off x="365759" y="2166366"/>
            <a:ext cx="11471565" cy="17393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orbe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9"/>
          <p:cNvSpPr txBox="1"/>
          <p:nvPr>
            <p:ph idx="1" type="subTitle"/>
          </p:nvPr>
        </p:nvSpPr>
        <p:spPr>
          <a:xfrm>
            <a:off x="1524000" y="3970316"/>
            <a:ext cx="9144000" cy="1309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5" name="Google Shape;45;p39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9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9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/>
          <p:nvPr/>
        </p:nvSpPr>
        <p:spPr>
          <a:xfrm>
            <a:off x="-6842" y="2059012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1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b="0"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 txBox="1"/>
          <p:nvPr>
            <p:ph idx="1" type="body"/>
          </p:nvPr>
        </p:nvSpPr>
        <p:spPr>
          <a:xfrm>
            <a:off x="833191" y="3984401"/>
            <a:ext cx="10515600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C8C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C8C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C8C"/>
                </a:solidFill>
              </a:defRPr>
            </a:lvl9pPr>
          </a:lstStyle>
          <a:p/>
        </p:txBody>
      </p:sp>
      <p:sp>
        <p:nvSpPr>
          <p:cNvPr id="52" name="Google Shape;52;p31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0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0"/>
          <p:cNvSpPr txBox="1"/>
          <p:nvPr>
            <p:ph idx="1" type="body"/>
          </p:nvPr>
        </p:nvSpPr>
        <p:spPr>
          <a:xfrm>
            <a:off x="914396" y="2011680"/>
            <a:ext cx="48768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8" name="Google Shape;58;p40"/>
          <p:cNvSpPr txBox="1"/>
          <p:nvPr>
            <p:ph idx="2" type="body"/>
          </p:nvPr>
        </p:nvSpPr>
        <p:spPr>
          <a:xfrm>
            <a:off x="6400800" y="2011680"/>
            <a:ext cx="48768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9" name="Google Shape;59;p40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0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0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1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1"/>
          <p:cNvSpPr txBox="1"/>
          <p:nvPr>
            <p:ph idx="1" type="body"/>
          </p:nvPr>
        </p:nvSpPr>
        <p:spPr>
          <a:xfrm>
            <a:off x="914400" y="1913470"/>
            <a:ext cx="487680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41"/>
          <p:cNvSpPr txBox="1"/>
          <p:nvPr>
            <p:ph idx="2" type="body"/>
          </p:nvPr>
        </p:nvSpPr>
        <p:spPr>
          <a:xfrm>
            <a:off x="914400" y="2656566"/>
            <a:ext cx="4876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66" name="Google Shape;66;p41"/>
          <p:cNvSpPr txBox="1"/>
          <p:nvPr>
            <p:ph idx="3" type="body"/>
          </p:nvPr>
        </p:nvSpPr>
        <p:spPr>
          <a:xfrm>
            <a:off x="6400571" y="1913470"/>
            <a:ext cx="4876800" cy="743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1" sz="20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41"/>
          <p:cNvSpPr txBox="1"/>
          <p:nvPr>
            <p:ph idx="4" type="body"/>
          </p:nvPr>
        </p:nvSpPr>
        <p:spPr>
          <a:xfrm>
            <a:off x="6400571" y="2656564"/>
            <a:ext cx="4876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68" name="Google Shape;68;p41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1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2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2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3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3"/>
          <p:cNvSpPr txBox="1"/>
          <p:nvPr>
            <p:ph idx="1" type="body"/>
          </p:nvPr>
        </p:nvSpPr>
        <p:spPr>
          <a:xfrm>
            <a:off x="914400" y="2148840"/>
            <a:ext cx="60960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55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78" name="Google Shape;78;p43"/>
          <p:cNvSpPr txBox="1"/>
          <p:nvPr>
            <p:ph idx="2" type="body"/>
          </p:nvPr>
        </p:nvSpPr>
        <p:spPr>
          <a:xfrm>
            <a:off x="7856757" y="2147488"/>
            <a:ext cx="3413760" cy="34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9" name="Google Shape;79;p43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3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30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0"/>
          <p:cNvSpPr txBox="1"/>
          <p:nvPr>
            <p:ph idx="1" type="body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30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30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30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9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9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  <a:defRPr b="0" i="0" sz="40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Google Shape;26;p29"/>
          <p:cNvSpPr txBox="1"/>
          <p:nvPr>
            <p:ph idx="1" type="body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l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7" name="Google Shape;27;p29"/>
          <p:cNvSpPr txBox="1"/>
          <p:nvPr>
            <p:ph idx="10" type="dt"/>
          </p:nvPr>
        </p:nvSpPr>
        <p:spPr>
          <a:xfrm>
            <a:off x="908744" y="6422856"/>
            <a:ext cx="346005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4570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8" name="Google Shape;28;p29"/>
          <p:cNvSpPr txBox="1"/>
          <p:nvPr>
            <p:ph idx="11" type="ftr"/>
          </p:nvPr>
        </p:nvSpPr>
        <p:spPr>
          <a:xfrm>
            <a:off x="5588001" y="6422856"/>
            <a:ext cx="54141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29" name="Google Shape;29;p29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5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2" name="Google Shape;112;p35"/>
          <p:cNvSpPr/>
          <p:nvPr/>
        </p:nvSpPr>
        <p:spPr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35"/>
          <p:cNvSpPr/>
          <p:nvPr/>
        </p:nvSpPr>
        <p:spPr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35"/>
          <p:cNvSpPr/>
          <p:nvPr/>
        </p:nvSpPr>
        <p:spPr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35"/>
          <p:cNvSpPr/>
          <p:nvPr/>
        </p:nvSpPr>
        <p:spPr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35"/>
          <p:cNvSpPr txBox="1"/>
          <p:nvPr>
            <p:ph idx="10" type="dt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7" name="Google Shape;117;p35"/>
          <p:cNvSpPr txBox="1"/>
          <p:nvPr>
            <p:ph idx="11" type="ftr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18" name="Google Shape;118;p35"/>
          <p:cNvSpPr/>
          <p:nvPr/>
        </p:nvSpPr>
        <p:spPr>
          <a:xfrm>
            <a:off x="203200" y="155448"/>
            <a:ext cx="11777472" cy="6547104"/>
          </a:xfrm>
          <a:prstGeom prst="rect">
            <a:avLst/>
          </a:prstGeom>
          <a:noFill/>
          <a:ln cap="flat" cmpd="sng" w="9525">
            <a:solidFill>
              <a:srgbClr val="7A979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19" name="Google Shape;119;p35"/>
          <p:cNvCxnSpPr/>
          <p:nvPr/>
        </p:nvCxnSpPr>
        <p:spPr>
          <a:xfrm>
            <a:off x="203200" y="1276743"/>
            <a:ext cx="11777472" cy="0"/>
          </a:xfrm>
          <a:prstGeom prst="straightConnector1">
            <a:avLst/>
          </a:prstGeom>
          <a:noFill/>
          <a:ln cap="flat" cmpd="sng" w="9525">
            <a:solidFill>
              <a:srgbClr val="7A9798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20" name="Google Shape;120;p35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1" name="Google Shape;121;p35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7A979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35"/>
          <p:cNvSpPr txBox="1"/>
          <p:nvPr>
            <p:ph idx="12" type="sldNum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ctr">
              <a:spcBef>
                <a:spcPts val="0"/>
              </a:spcBef>
              <a:buNone/>
              <a:defRPr sz="1600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5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  <a:defRPr b="0" i="0" sz="3300" u="none" cap="none" strike="noStrike">
                <a:solidFill>
                  <a:srgbClr val="7A979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4" name="Google Shape;124;p35"/>
          <p:cNvSpPr txBox="1"/>
          <p:nvPr>
            <p:ph idx="1" type="body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4332" lvl="0" marL="457200" marR="0" rtl="0" algn="l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⚫"/>
              <a:defRPr b="0" i="0" sz="27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26390" lvl="1" marL="914400" marR="0" rtl="0" algn="l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540"/>
              <a:buFont typeface="Noto Sans Symbols"/>
              <a:buChar char="⚪"/>
              <a:defRPr b="0" i="0" sz="22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238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⯍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🞆"/>
              <a:defRPr b="0" i="0" sz="20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Georgia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20039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B75640"/>
              </a:buClr>
              <a:buSzPts val="144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7A6B62"/>
              </a:buClr>
              <a:buSzPts val="1600"/>
              <a:buFont typeface="Georgia"/>
              <a:buChar char="•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08609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B29D00"/>
              </a:buClr>
              <a:buSzPts val="1260"/>
              <a:buFont typeface="Georgia"/>
              <a:buChar char="•"/>
              <a:defRPr b="0" i="0" sz="1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9.gif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wikipedia.org/wiki/UN_General_Assembly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Relationship Id="rId5" Type="http://schemas.openxmlformats.org/officeDocument/2006/relationships/image" Target="../media/image27.jpg"/><Relationship Id="rId6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Relationship Id="rId4" Type="http://schemas.openxmlformats.org/officeDocument/2006/relationships/image" Target="../media/image2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Relationship Id="rId4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Relationship Id="rId4" Type="http://schemas.openxmlformats.org/officeDocument/2006/relationships/image" Target="../media/image31.jpg"/><Relationship Id="rId5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2.jpg"/><Relationship Id="rId9" Type="http://schemas.openxmlformats.org/officeDocument/2006/relationships/image" Target="../media/image7.jpg"/><Relationship Id="rId5" Type="http://schemas.openxmlformats.org/officeDocument/2006/relationships/image" Target="../media/image13.jpg"/><Relationship Id="rId6" Type="http://schemas.openxmlformats.org/officeDocument/2006/relationships/image" Target="../media/image1.jpg"/><Relationship Id="rId7" Type="http://schemas.openxmlformats.org/officeDocument/2006/relationships/image" Target="../media/image15.jpg"/><Relationship Id="rId8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1" lang="en-US" sz="3600"/>
              <a:t>SUSTAINABLE DEVELOPMENT GOALS (SDG)</a:t>
            </a:r>
            <a:endParaRPr/>
          </a:p>
        </p:txBody>
      </p:sp>
      <p:sp>
        <p:nvSpPr>
          <p:cNvPr id="268" name="Google Shape;268;p1"/>
          <p:cNvSpPr txBox="1"/>
          <p:nvPr>
            <p:ph idx="1" type="body"/>
          </p:nvPr>
        </p:nvSpPr>
        <p:spPr>
          <a:xfrm>
            <a:off x="2148893" y="3984400"/>
            <a:ext cx="7886700" cy="2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The Politics of Public Policy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M.A. in International Development Studies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Faculty of Political Science, Chualongkorn University, Bangkok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Trimester 2, 2016-2017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VICTOR P. KARUNAN, Ph.D.</a:t>
            </a:r>
            <a:endParaRPr/>
          </a:p>
        </p:txBody>
      </p:sp>
      <p:pic>
        <p:nvPicPr>
          <p:cNvPr descr="http://valuingvoices.com/wp-content/uploads/2015/09/BusinessWorld___INFOGRAPHIC__MDGs__It%E2%80%99s_2015__Now_what_.png" id="269" name="Google Shape;269;p1"/>
          <p:cNvPicPr preferRelativeResize="0"/>
          <p:nvPr/>
        </p:nvPicPr>
        <p:blipFill rotWithShape="1">
          <a:blip r:embed="rId3">
            <a:alphaModFix/>
          </a:blip>
          <a:srcRect b="7829" l="2148" r="4901" t="17771"/>
          <a:stretch/>
        </p:blipFill>
        <p:spPr>
          <a:xfrm>
            <a:off x="5257800" y="228601"/>
            <a:ext cx="1428626" cy="143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0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KEY ISSUES – NOT ADDRESSED IN MDGS</a:t>
            </a:r>
            <a:endParaRPr/>
          </a:p>
        </p:txBody>
      </p:sp>
      <p:sp>
        <p:nvSpPr>
          <p:cNvPr id="359" name="Google Shape;359;p10"/>
          <p:cNvSpPr txBox="1"/>
          <p:nvPr>
            <p:ph idx="1" type="body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82880" lvl="2" marL="640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Social protection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Productive employment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Inequalities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Violence against women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Social exclusion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Biodiversity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Persistent malnutrition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Increase in non-communicable diseases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Reproductive health and complexities related to demographic dynamics, 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Peace and security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Governance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Rule of law</a:t>
            </a:r>
            <a:endParaRPr/>
          </a:p>
          <a:p>
            <a:pPr indent="-182880" lvl="2" marL="6400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600"/>
              <a:t>Human Rights</a:t>
            </a:r>
            <a:endParaRPr/>
          </a:p>
          <a:p>
            <a:pPr indent="-64134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1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  <p:pic>
        <p:nvPicPr>
          <p:cNvPr id="365" name="Google Shape;36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334730"/>
            <a:ext cx="6629400" cy="278007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1"/>
          <p:cNvSpPr/>
          <p:nvPr/>
        </p:nvSpPr>
        <p:spPr>
          <a:xfrm>
            <a:off x="8991600" y="1295400"/>
            <a:ext cx="1600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800000"/>
                </a:solidFill>
                <a:latin typeface="Corbel"/>
                <a:ea typeface="Corbel"/>
                <a:cs typeface="Corbel"/>
                <a:sym typeface="Corbel"/>
              </a:rPr>
              <a:t>The Sustainable Development Goals (SDGs):  a set of universally applicable goals that balances the three dimensions of sustainable development: </a:t>
            </a:r>
            <a:r>
              <a:rPr b="1" i="1" lang="en-US" sz="1200" u="none" cap="none" strike="noStrike">
                <a:solidFill>
                  <a:srgbClr val="D60E72"/>
                </a:solidFill>
                <a:latin typeface="Corbel"/>
                <a:ea typeface="Corbel"/>
                <a:cs typeface="Corbel"/>
                <a:sym typeface="Corbel"/>
              </a:rPr>
              <a:t>environmental</a:t>
            </a:r>
            <a:r>
              <a:rPr b="1" i="1" lang="en-US" sz="1200" u="none" cap="none" strike="noStrike">
                <a:solidFill>
                  <a:srgbClr val="800000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b="1" i="1" lang="en-US" sz="1200" u="none" cap="none" strike="noStrike">
                <a:solidFill>
                  <a:srgbClr val="044D6E"/>
                </a:solidFill>
                <a:latin typeface="Corbel"/>
                <a:ea typeface="Corbel"/>
                <a:cs typeface="Corbel"/>
                <a:sym typeface="Corbel"/>
              </a:rPr>
              <a:t>social</a:t>
            </a:r>
            <a:r>
              <a:rPr b="1" i="1" lang="en-US" sz="1200" u="none" cap="none" strike="noStrike">
                <a:solidFill>
                  <a:srgbClr val="800000"/>
                </a:solidFill>
                <a:latin typeface="Corbel"/>
                <a:ea typeface="Corbel"/>
                <a:cs typeface="Corbel"/>
                <a:sym typeface="Corbel"/>
              </a:rPr>
              <a:t>, and </a:t>
            </a:r>
            <a:r>
              <a:rPr b="1" i="1" lang="en-US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economy</a:t>
            </a:r>
            <a:endParaRPr b="0" i="0" sz="1200" u="none" cap="none" strike="noStrike">
              <a:solidFill>
                <a:schemeClr val="accen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Image result for RIO + 20" id="367" name="Google Shape;367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Image result for RIO + 20" id="368" name="Google Shape;368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:\image sdg\rio 20.png" id="369" name="Google Shape;36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295401"/>
            <a:ext cx="1295400" cy="6726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11"/>
          <p:cNvGrpSpPr/>
          <p:nvPr/>
        </p:nvGrpSpPr>
        <p:grpSpPr>
          <a:xfrm>
            <a:off x="5715000" y="1371600"/>
            <a:ext cx="1371600" cy="76200"/>
            <a:chOff x="8001000" y="5105400"/>
            <a:chExt cx="1371600" cy="76200"/>
          </a:xfrm>
        </p:grpSpPr>
        <p:cxnSp>
          <p:nvCxnSpPr>
            <p:cNvPr id="371" name="Google Shape;371;p11"/>
            <p:cNvCxnSpPr/>
            <p:nvPr/>
          </p:nvCxnSpPr>
          <p:spPr>
            <a:xfrm>
              <a:off x="8077200" y="5105400"/>
              <a:ext cx="1295400" cy="0"/>
            </a:xfrm>
            <a:prstGeom prst="straightConnector1">
              <a:avLst/>
            </a:prstGeom>
            <a:noFill/>
            <a:ln cap="flat" cmpd="sng" w="28575">
              <a:solidFill>
                <a:srgbClr val="FFD966"/>
              </a:solidFill>
              <a:prstDash val="dash"/>
              <a:round/>
              <a:headEnd len="sm" w="sm" type="none"/>
              <a:tailEnd len="med" w="med" type="stealth"/>
            </a:ln>
          </p:spPr>
        </p:cxnSp>
        <p:sp>
          <p:nvSpPr>
            <p:cNvPr id="372" name="Google Shape;372;p11"/>
            <p:cNvSpPr/>
            <p:nvPr/>
          </p:nvSpPr>
          <p:spPr>
            <a:xfrm>
              <a:off x="8001000" y="5105400"/>
              <a:ext cx="76200" cy="76200"/>
            </a:xfrm>
            <a:prstGeom prst="flowChartConnector">
              <a:avLst/>
            </a:prstGeom>
            <a:noFill/>
            <a:ln cap="flat" cmpd="sng" w="1270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73" name="Google Shape;373;p11"/>
          <p:cNvGrpSpPr/>
          <p:nvPr/>
        </p:nvGrpSpPr>
        <p:grpSpPr>
          <a:xfrm>
            <a:off x="3962400" y="1371600"/>
            <a:ext cx="914400" cy="609600"/>
            <a:chOff x="7924800" y="5181600"/>
            <a:chExt cx="914400" cy="609600"/>
          </a:xfrm>
        </p:grpSpPr>
        <p:cxnSp>
          <p:nvCxnSpPr>
            <p:cNvPr id="374" name="Google Shape;374;p11"/>
            <p:cNvCxnSpPr/>
            <p:nvPr/>
          </p:nvCxnSpPr>
          <p:spPr>
            <a:xfrm flipH="1" rot="10800000">
              <a:off x="8001000" y="5257800"/>
              <a:ext cx="762000" cy="533400"/>
            </a:xfrm>
            <a:prstGeom prst="bentConnector3">
              <a:avLst>
                <a:gd fmla="val 570000" name="adj1"/>
              </a:avLst>
            </a:prstGeom>
            <a:noFill/>
            <a:ln cap="flat" cmpd="sng" w="28575">
              <a:solidFill>
                <a:srgbClr val="FFD966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375" name="Google Shape;375;p11"/>
            <p:cNvSpPr/>
            <p:nvPr/>
          </p:nvSpPr>
          <p:spPr>
            <a:xfrm>
              <a:off x="8763000" y="5181600"/>
              <a:ext cx="76200" cy="76200"/>
            </a:xfrm>
            <a:prstGeom prst="flowChartConnector">
              <a:avLst/>
            </a:prstGeom>
            <a:noFill/>
            <a:ln cap="flat" cmpd="sng" w="1270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7924800" y="5715000"/>
              <a:ext cx="76200" cy="76200"/>
            </a:xfrm>
            <a:prstGeom prst="flowChartConnector">
              <a:avLst/>
            </a:prstGeom>
            <a:noFill/>
            <a:ln cap="flat" cmpd="sng" w="12700">
              <a:solidFill>
                <a:srgbClr val="FFD9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grpSp>
        <p:nvGrpSpPr>
          <p:cNvPr id="377" name="Google Shape;377;p11"/>
          <p:cNvGrpSpPr/>
          <p:nvPr/>
        </p:nvGrpSpPr>
        <p:grpSpPr>
          <a:xfrm>
            <a:off x="1828800" y="4038600"/>
            <a:ext cx="8534400" cy="2743200"/>
            <a:chOff x="533400" y="4114800"/>
            <a:chExt cx="7086600" cy="2590800"/>
          </a:xfrm>
        </p:grpSpPr>
        <p:sp>
          <p:nvSpPr>
            <p:cNvPr id="378" name="Google Shape;378;p11"/>
            <p:cNvSpPr/>
            <p:nvPr/>
          </p:nvSpPr>
          <p:spPr>
            <a:xfrm>
              <a:off x="533400" y="4572000"/>
              <a:ext cx="3505200" cy="2133600"/>
            </a:xfrm>
            <a:prstGeom prst="rect">
              <a:avLst/>
            </a:prstGeom>
            <a:solidFill>
              <a:srgbClr val="DDDD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4038600" y="4572000"/>
              <a:ext cx="3581400" cy="2133600"/>
            </a:xfrm>
            <a:prstGeom prst="rect">
              <a:avLst/>
            </a:prstGeom>
            <a:solidFill>
              <a:srgbClr val="F78A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533400" y="4114800"/>
              <a:ext cx="7086600" cy="457200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252525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1" sz="1800">
                <a:solidFill>
                  <a:srgbClr val="25252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1"/>
          <p:cNvSpPr txBox="1"/>
          <p:nvPr/>
        </p:nvSpPr>
        <p:spPr>
          <a:xfrm>
            <a:off x="1600200" y="388938"/>
            <a:ext cx="8820150" cy="677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Introduction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2" name="Google Shape;382;p11"/>
          <p:cNvSpPr txBox="1"/>
          <p:nvPr/>
        </p:nvSpPr>
        <p:spPr>
          <a:xfrm>
            <a:off x="4267200" y="0"/>
            <a:ext cx="64008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BF9000"/>
                </a:solidFill>
                <a:latin typeface="Corbel"/>
                <a:ea typeface="Corbel"/>
                <a:cs typeface="Corbel"/>
                <a:sym typeface="Corbel"/>
              </a:rPr>
              <a:t>MDGs &amp; SDGs </a:t>
            </a:r>
            <a:endParaRPr sz="36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83" name="Google Shape;383;p11"/>
          <p:cNvGrpSpPr/>
          <p:nvPr/>
        </p:nvGrpSpPr>
        <p:grpSpPr>
          <a:xfrm>
            <a:off x="1828800" y="4429780"/>
            <a:ext cx="8458200" cy="2917686"/>
            <a:chOff x="304800" y="4429780"/>
            <a:chExt cx="8458200" cy="2917686"/>
          </a:xfrm>
        </p:grpSpPr>
        <p:sp>
          <p:nvSpPr>
            <p:cNvPr id="384" name="Google Shape;384;p11"/>
            <p:cNvSpPr txBox="1"/>
            <p:nvPr/>
          </p:nvSpPr>
          <p:spPr>
            <a:xfrm>
              <a:off x="304800" y="4429780"/>
              <a:ext cx="2209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MDGs</a:t>
              </a:r>
              <a:endParaRPr b="1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1"/>
            <p:cNvSpPr txBox="1"/>
            <p:nvPr/>
          </p:nvSpPr>
          <p:spPr>
            <a:xfrm>
              <a:off x="4495800" y="4429780"/>
              <a:ext cx="2209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SDGs</a:t>
              </a:r>
              <a:endParaRPr b="1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1"/>
            <p:cNvSpPr txBox="1"/>
            <p:nvPr/>
          </p:nvSpPr>
          <p:spPr>
            <a:xfrm>
              <a:off x="1066800" y="4854476"/>
              <a:ext cx="3429000" cy="24929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  </a:t>
              </a: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Period : 2000 – 2015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None/>
              </a:pPr>
              <a:r>
                <a:t/>
              </a:r>
              <a:endParaRPr b="1" sz="1200">
                <a:solidFill>
                  <a:srgbClr val="7F6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 Involvement :  Since 2007- 2015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None/>
              </a:pPr>
              <a:r>
                <a:t/>
              </a:r>
              <a:endParaRPr b="1" sz="1200">
                <a:solidFill>
                  <a:srgbClr val="7F6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 </a:t>
              </a:r>
              <a:r>
                <a:rPr b="1" lang="en-US" sz="1200" u="sng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Focal Point  </a:t>
              </a: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:  The coordination of the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   compiling MDGs indicators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7F6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 Member in Technical Working Groups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   (TWG) for providing MDGs reports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7F6000"/>
                  </a:solidFill>
                  <a:latin typeface="Corbel"/>
                  <a:ea typeface="Corbel"/>
                  <a:cs typeface="Corbel"/>
                  <a:sym typeface="Corbel"/>
                </a:rPr>
                <a:t>    at national, ASEAN and International level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b="1" lang="en-US" sz="12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</a:br>
              <a:endParaRPr b="1" sz="1200">
                <a:solidFill>
                  <a:srgbClr val="7F6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urier New"/>
                <a:buNone/>
              </a:pPr>
              <a:r>
                <a:t/>
              </a:r>
              <a:endParaRPr b="1" sz="1200">
                <a:solidFill>
                  <a:srgbClr val="7F6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387" name="Google Shape;387;p11"/>
            <p:cNvSpPr txBox="1"/>
            <p:nvPr/>
          </p:nvSpPr>
          <p:spPr>
            <a:xfrm>
              <a:off x="5334000" y="4637544"/>
              <a:ext cx="3429000" cy="2677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lang="en-US" sz="1200">
                  <a:solidFill>
                    <a:srgbClr val="000000"/>
                  </a:solidFill>
                  <a:latin typeface="Corbel"/>
                  <a:ea typeface="Corbel"/>
                  <a:cs typeface="Corbel"/>
                  <a:sym typeface="Corbel"/>
                </a:rPr>
                <a:t>  </a:t>
              </a: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Period : 2016 – 2030  </a:t>
              </a:r>
              <a:endParaRPr/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Involvement : April 2015 </a:t>
              </a:r>
              <a:endParaRPr/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</a:t>
              </a:r>
              <a:r>
                <a:rPr b="1" lang="en-US" sz="1200" u="sng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Focal Point  </a:t>
              </a: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: The coordination of  the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  development of SDGs indicators   </a:t>
              </a:r>
              <a:endParaRPr/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Appointed as representative of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  South-Eastern Asia  in High Level Groups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  (HLG) for SDGs </a:t>
              </a:r>
              <a:endParaRPr/>
            </a:p>
            <a:p>
              <a:pPr indent="-7620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ourier New"/>
                <a:buChar char="o"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Provide inputs on assessment of SDGs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  indicators to Philippines (IAEG-SDGs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  representative of South-Eastern Asia)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800000"/>
                  </a:solidFill>
                  <a:latin typeface="Corbel"/>
                  <a:ea typeface="Corbel"/>
                  <a:cs typeface="Corbel"/>
                  <a:sym typeface="Corbel"/>
                </a:rPr>
                <a:t>    in the development of SDGs indicators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8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rgbClr val="800000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ourier New"/>
                <a:buNone/>
              </a:pPr>
              <a:r>
                <a:t/>
              </a:r>
              <a:endParaRPr sz="120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descr="http://www.farmingfirst.org/wordpress/wp-content/uploads/2010/09/mdg_logo.jpg" id="388" name="Google Shape;388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04800" y="4953000"/>
              <a:ext cx="800100" cy="1528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9" name="Google Shape;389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572000" y="4958367"/>
              <a:ext cx="838200" cy="174723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descr="Image result for begin clipart" id="390" name="Google Shape;390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data:image/jpeg;base64,/9j/4AAQSkZJRgABAQAAAQABAAD/2wCEAAkGBxISEhUREhMWFRUXGBkWGBcXFxcWFxoWFxYZGxYaFxUYHSggGBslHRcXITEhJikrLi8uHx8zODMsNygtLisBCgoKDg0OGxAQGjclICUtKzIvNy43LS4tLjArNTc3LS4vLy8tListNy03LysrLzYvKy0vLi0tLi0vKy0tKy0tLf/AABEIAOYA2wMBIgACEQEDEQH/xAAcAAEAAQUBAQAAAAAAAAAAAAAABQIDBAYHAQj/xABPEAACAQIEAwQFBgoGBgsAAAABAgMAEQQSITEFE0EGIlFhByMyccEUQoGRsfAIUmJygqGis9HhFSQlNDXxM0SDkrLDF0NFU1RjdISTo8L/xAAaAQEAAwEBAQAAAAAAAAAAAAAAAgMEAQUG/8QAMBEAAgEDAwAIBQQDAAAAAAAAAAECAwQREiExEzJBUWGBkaEFInGx0RRCweEjM/H/2gAMAwEAAhEDEQA/AO40pVLNb3fZQFVKUoBSlKAUpSgFKUoBSlKAUpSgFKUoBSlKAUpSgFKUoBSlKAUpVLN060BVSlKAUpSgLfs+77P5fZ9lylW/Z932fyoC5SleE0B7Sue9rfS7gcDLyQGxDgkPyiuVLdCxNi3kNutqiW9PXD7aYfFX/Nit9fNoDrFK5Cvp1hbVMBiGHjdfgDV7D+nfA3tNhsTGfzUYW8T3gf1UyDrFK4v2r9NSSxGDhkcvOfu811AVFO7KoJJb3gAb67VokHAo554Vx+Ody/Mzs063WykqQ0hbcjW4B1FRckgj6jpXzQ3ZSGIyDD8SsOXeMLiIxml7+jlSAq6J56t5Xucb4niOFNh5sJxKeZGYiRGnEo7uUkGM3UXBIuQa4qkW8I7hn0nSsdMYhQSZlCFQ2YkAZSL3ufKqeH8RhnUvDKkqglSUdXAI3BKnepnDKpSlAKUpQClKUApSqXboN/vvQHjt0G/33r1Ft76ItqqoBSlKAUpSgFKUoC37Pu+z+Vch7e9pMbiuIycHw7/J4o1VppUuZXRo0aw2yi8irYe8m2ldiNcM4gbdpMeANeQgHgfVYbQg7j/Kqa8nGnKUecEZPCbMLsbwDD4fFYuMJnCLhyjPlZgrqxfKbWsWG4A6Vt6xKWzFVv4hRfXwNtN6jIJLYsiwBfDnpYkpOLjrcAyECpUAX1vbrsD1+/Wvkr6pKVXLfKR5FzJuaZ7w7HiQuENgsjxnKytYqdblTZSRbTcX1rMlhV+6yK4/LAbw11G9ReK4jlkEUavLI2qxRjM5UG2Y5soVAfnMQOlXZ5uIRoS3DpOX7R5c0E0un/lAi5tsFZqjG2q1Pnpx27N/zjJOnGcvmitiRw8KxiyBUF9lUJ5HYAVXxTh8UqhJY0kW3suocXHUZgajMFxzDNEszTxRq1wDKwi1ViCLSWOYEEEeVZUHaHBMVCYrDu2wAnjLH3Lmv9FQVOtlvDz5lsVLGcFmHsrw9dY8JDfx5aHXx7wNuu1U8Y7J4OdOXLBGB0ZEWNgfJkFx99Kk3djZlGhPQ9NtDfQ17KpJJvY2sDuL+AG3Wn6iqnnU8jpGahH6K+HDQmZgNQOaLDx0C+VRnG+zM3DiMZwcyo6jLJEpaXMhBs2VrliL6jXoQBY36FmOULe5G/mD59KpY6bbe/pWiHxO4hJS1Z8Owl08luaPwHhHG44lf+lZEkYZjHIOeFJ6F3La2tew3vvvUueP9ooNcuDxQ30Bjcj60A8etbC0ZG+mmnuoWvr/ACqxfGLlNt49Dv6iZAw+mN4GC8R4dNBqBnTvKT5BgARvsxro/A+0GFxiCTDTJIpAPdYZhfoye0p8iBWpulwQdQdCDsfhWpcc7A4WUiSEfJZh7LxHIM3zTkGm/wCLlPnXoUPjcJPFSOPFbr8lkblfuR2ylcv9DnbKafm8OxrH5Vh9AWPfeNTYhj851PzuoIOupPTXboN/vvXuJ5NQdug3++9eotvfRFt7/GqqAUpSgFKUoBSlKAUpSgFcFxapJ2i4iJCNYggU2swyQKwIO4y9PC9d6NcM7SOMd2jBwwsuDQJPIOrKXDLpubuI7b6N0FU3CzSlvjYjLqszuIO0E0eIMTyRRwSRkxZCUGaJtVZhdQsZ9m9vsnsEyOqyKQVYAqRYghhdTcjaxH3FYfFhKGiw8JRZJi/fcFxHGiXdlTQM12UC+muu1ZPDcKsEUcKE5I1CAscxstrFjbzvp8K+Vu1Fxi31v4/6YK0VhN8kn2Awy/JVxNvWYr1zN1yG/JT3ImVbbXzHck1T2i47OMQMFhsiPyxNJM658iM5RBHHcB3JVtSbCw3vao3hs+IwKhIh8pwy+zD7M0aD5sTmwkA0sj2PTMbWqdxWBg4hHFioZCsgBMM6jUAnvJIh9pLizRtqCD7LC49OEo1E3Tf08O7KNcWmvlNN4PgF4fjDIuFmxKNh8jOohZmn57yOz8x1sSG6C2gA2rdYuM4OTCnFyKscILK/OjAKsshjZWWx1zjLpeoLhGM50SuwCsGZJEFzkkjcpIo20zKbHwtWIy/2TGdw+OWT9F+KZ/sqNtc1J6oVOY/2RpzbypdhjSScObHYdsCsSMY8RzVii5RItFkLLlXqTY26ms2LD47ESTPh5ooooWyKHiZzI4jVn1WRbAFgvvBqTxMyopcnuqpcnbRRdtfcKyez+LhwcOFw87rHPiM0gQm5aaQ82UD3NIRrboBVNCSuajqSjwkt9/EjDFRttGuRcXPyOPFZSS6Qtyw2medlVAWOwDyDWxsL6Harkk2Ogkti4UaIxmTm4WOaRYmVrZHJBLad7MAOultajpUKYQwHTlYuOK1tcqcTjEev5mU/SKn8f2snhx7QcqM4ZJIIXe7c0PiV9W4HsmPMQp6712jaU2ppx/c19sY9TlOlHDXizAnd8RNhIYJ8kcolZpYxG5MaRgqIy6surMNbdKlpuzOLXWLGK/iJ4FN/04SmX/dP01F8c4AsONiaJ5IVlEsicpgnLnAXm2BBGWRDcqRa6E/OqR7GYnEHE4qCbEPOiR4d0ziMFTJzs+saLcdwVONKjH/HhNpZ3W7We/2JRhBfK+TBxeIxOGUtisPlQEethfnRi5AGYELItyQNEI86zC1jcjbXy6ggDz8qicXjsZj4548+HSAzvGtkcycuDEWBzF8pLcu2wtUxETrYA9R00INvdrb31597SpQklT53zzt6matCKklE0bt9gZMNPFxnCC0kJXmixsVHdzN1sR3G8ivheuy9muLxYzDR4qI3WVQ3mDsynwKm4t5Vqk2HDK0bC6toQR7QIIII8LGtU9GvEm4XxGThErf1ec8zDMTpmOy6/jAZTt3lGner2PhN3rh0UuVx9P6NVCplaWdqpSleyaBSlKAUpSgFKUoBSlKAVwX0ZR5puKBvnYgBjcg6me+oII3OxrvVcB7BSIk/FC7hAMUNWsBfPNoSTbW1qy3uehePD7kJ9U22PDKuPgjF8qYScgksSM0sAHeYkk2U6mpmaM3Kjb36Wvsfv9dQ/tYxWJBHyY2sL/8AXJe36qk8S5sxA6Egam5t/K1fLXktU0vAx1d2kC+UakhQD3idAPMnp5msrsEh+TvJYhJp5ZowdPVu3da3QOQXHk1YvZzgEWJwuGxGJaTEl4o5SshURZnRWN4Y1VHAJ0DhraVIce7Rphxy4yJcQ2kUKnM1zoGkt7EY3LHoLC5sD6VtaujnLy/bYvp09HJr3ABZsUfmtjcUR5ATFW+gurH6a9cKOD4I7hpMI3/yYhG+1qyOH4cQxCPNfKpzMd2Y6yOQOrMWY+ZrFmT+yuFxfjNgv/rj5v8Ay6rtpqbqzXGfyRg1LUzI4rDnWPDWHrpI4bHblXLTD6YUmrK7QdlJsRxHD4xWi5cRjurhxIojd2YxEXF2LKCDbRd6t8LIkx4vbLhoDIxPSSdiiG52ISOfw0eoZ+13EDAeIB4Vw+fMsLQtf5MZcoZpeZcOUIfa1W2SVKjFt41P3fHsvcnSSjFF7tHGqTYqP5zYjh8430WTEYeMjw9rDufpNbXP2Zwz4j5W8eeW6EZncoGj9huXfJmW+htcdLVqPpGxCx4/CC/94EEY82h4hh3X9mSWsftJicSmJx+JTFTqMI0JSFX9SUXDxSzK8ezZgza7g1qcdKbbxl/fC+5PgluM4s4nHRiMHlYMyiRzpfEPGoCKp1IVGuWtY5hYmsrseLY3GX6Q4P7cV4e8Vi8RkEfEMym8eLgWdbWsZISqMf0o3i1/Jq92axQjPEsS2ySLe+llhwkTtfwALtWXS3dNdiisebX85K1/t8jA7NKBhoSvzs8lrf8AeSM97/pDWpQeFzfTcb2Hh/DwqC7OI68Ow/LUM4gjZVY5QW5YsC1tAdr9KmcPfclhmA7rZDlsNQCovfxuT5V49fepOWe1mSe8m/EyETbb4H3dNb1rPpK4J8pwZlTuz4YGZGBs1lszrcbaDN71FbIW12HxvpWp9uu1SRI+Dh9dipgYljXvFeYLEkDY2Oi73sdqtsekdePR859vEnSzq2Ok9g+N/LeH4fFE3Z4wHsLesQlZNOneVqn61T0YdnJOH8Piw8xBkuzsBqFLm+QHrbx8b1tdfZnoClKUApSlAKUpQClKUArgfZJbcT4vDbfEMwBF9Fnl6dRZhXfDXz/2nxMWA4/iziGKQ4iNWDWZtxGdlBNsyOu1Z7qLlSklyRmsx2Nwab+uxgm4aCe9vyJMOACf0jUrl020vatMxHaXB/KcJMMTEUyzxOQ690OkZQsp1GsVr23IqXPa3Af+KgP+1B8xvvr186+XurepmLUXx3PvZiqRe2xdi7L4NRblAACwDPIy2A2ys9rWHhWdgsLFEmWJEjUnZFULuNbCw8KiJ+1eBI/vkF7/AI46bbD+P8KIu02APdOLg1/LHU+Z099UzhdT6yk/Uqk6jeMMnWQMCpvYg7HvWOn13qOwXBpE5CtiZJY8PrFHIIxl9U0Y78aKWsrEa338quxcUjk/0Mkco3vG4f8A4TWXFLcjxO4sfosdrVXGrVppxW2eSKquOYkXNweZvlPLxTxriRaQcuJmsIxHZXOqjKDbbe/WpPF4GOSBsMR6tk5WUaWTKVAB6WG30VWtiL28t/1b6VekI+nztXZXFWaSb44J9JJrng1zE9ljiJoDicVNKMODyrhElV2ZMr85AM2XICLrvbWpzAcCjRZQ7vMZmLSNJlzMSioQciqLZVA0HjV/XQ6/T43tVeGkNjruRv5jU/frerZXlaotM5bFnSt7MheGcAgw7AoHZ1XIrSSPIyx7ZVLE5U8gOle4/s9hpiTJChZrZ2F1L207xQjNppY30qUAufrGh0++n0UDbW+/31ql3FXVq1PPeQ1ye+SgaaAabeFvDTwqpRt4/E/roBr1+/hWk8T4lieKTtw3hh7i/wB4xNzkRToVVh0O2mrWIGgJMrW1qXM9MfN9wp03NlPHO1E+JnHDeFDPOxyvMDdIx87K2u3V+mwuSLdB7B+jrDcNvLczYlvanfe59rINcgPjck9TWf2H7F4bhkPKhW7tYyStbO587bKOijQeZJJ2WvsLa1p28NMF+Wb4QUFhClKVoJilKUApSlAKUpQClKUArD4hwuCcWnhjlHhIiv8A8QNZlYvE5CsTEGxt9ptQGscW7A8JyFmwEOn4oMepPihFQD+jbhzC44cAPJ8QP+ZW3cP0RpmuxByqCb3Y/wCdSYwkpF2lIbwUDKPK3WgND4d6KuDyg3wrKVNjaabr72rIl9DPCCLCGRfMTSX/AGiRW0YtS6Pm0kjtcjQMvj9VX+ASlkIJvY2F/C1AcN9JPo4g4acLLhJJwZJghLEPktqGBVQbjzqQweKxhxBgbGPk5QcNyoBc87JbSLaxJ2vUp6ajmihkbW2NjjF72AKS+B/JFYHDogMW+VdBDewbcmYrcFjt3fM/DLc04z6yT+qydUIy5RJQxYo2zYthfYcuFvH8jpYm9vKoLsPPxjiqzNFiMNGImCEPENbgnTKp8K2HDuuZQwN7/jK/eCjQ5To1mXoDr51b9Az5IcZkRnJnHgB7F9/pqiha0nnVBeiOSpw7EWsZ2X7TKSUxGEcdAAo/U8dh9dYsPZntQ3+s4ZdLa8k6eHdhNdWxuM5mHLKCO8AR/Pw1FW8PDhTl172nVhr9laVaUF+xeiI6I9xzROxfaVtGx2GUeQX4QCrjej3j5/7Ui+gMPsjrpvEsS4lQANa/Q2z7af51k4jH5cq5CXYXyi2nvP11JW1FcQXohpj3HKP+i7i8qmKfiw5baMFDsSOoN8pI8r10nsj2Zg4dhlw0A0GrMbZnc7sxHXb3AAdKz8LjgxZWUoyi5B8PfVqLiTPqsTMt7XuPsNWRhGPVWDqSXBm85c2W4zb26291XKiSQMVc6DJ8Ky8FjOZchSFBsCev0VI6ZdKUoBSlKAUpSgFKUoBSlKAVh8XHqn+j7RWZSgNfwClomjGjKwdb9bWqRXisdu9dW6qQb3rPry1AQ87EJLIwIMllVetgLXNV9nlIVtPnfCpalAch9N2GZcMgIbL8rjkBVc2yS6ftVHYLDETYiVC1+XD80qbl5b2sTe4UXI2sbda2H8IQH+iwR0njP7Lj41g8OwfrJTvZYVuQNhzXA183896orvCJxIjB4UtOWUPlTGZsxzEkLBh7g3vvfy6+BtOfg/qfk+LYgi84I039Wu1YvD0/vDAf6w7E3O6wRAa9dEOvv3rP/B2itwyRvxsQ/wCpIxSi858jkjeeFnJE5ZGPe9m2pBA6HesfGMjgLFCVa++UD7K2GlXkSJ4opDxPYkKdbC/hTGEiWObKxXLY2Go9rcfpVLUoCIw6GSV5ACqlMouLakAfCqOG4vlJkZHuCdlvU1SgIXE4XmTkEGxTfXQ20rI4Q7AGJhYrsbaEe+pKlAKUpQClKUApSlAKUpQClKUApSlAKUpQClKpdvroDmv4QX+Ff7aP7GqK7LymTmhjcho8x00IgU28vaPn51K+nxQOFi/WeK9/0v1VE9lz3sXYi3ygKNbXYYaEC38L1nr8E4BMQyQ8RY29W2JPidMLDIpuTtrUt+D4tuFe+eQ/qQfCoHthjWVJYwQA2ExrOoI7xyYdUZhcnNZjY6bmtn9AyW4REfGSU/tkfCu0OMnJHQ6UpV5E8Y2r2vCL1QDbQ7dD8D/H7kC5SlKAUpSgFKUoBSlKAUpSgFKUoBSlKAUpSgFKVS7W9/SgDtb30Rbe+iL9dVUBy78IeS3DY/PExj9iQ/CtW4PiXjhmdVzu2LPdGikl4ojcG+gGv0bitl/CL/w+D/1afuZq17syvqXPUzz6jp65t7nbQH3VnuHhInAs9sn1dRcf1PGGw315G43tZToegrfvQZ/g8H5037565v2nid0kfMHCYbEXtcheYVsqHqPVP7gRsCK6R6Df8Hw/503756W/VE+TfqUpWggK8Ir2lAWwbaHbofgauV4RVANtDt0PwNAXKUpQClKUApSlAKUpQClKUApSlAKUql2t7+lAHa3vrxE6nf7/AKqIvU71XQClKUByj8Ihr4PCp44pT9Ucg/8A1WowP/UjrtiSb/8Avtbm41tetp/CF1iwK2vfEbePdAt+utNhVf6NxRGUnPie8NG7r5lOnnY6beVUVuz6kok12lciHEgX1glB07oAjfXMN76210+mt29Bn+D4f86b989aH2hm7k8Ww+Szy7nXusCNQCQc5OtvZre/QWf7Hg/Om/etUbZYizszf6UpWkgKUpQCvCK9pQFsG2h26H+NXK8IqgG2h26H+NAXKUpQClKUApSlAKUpQClKpdrUAd7e+vEXqd/vtRF6neq6AUpSgFKUoDjfp/JM/C0vYGWQnys0Gv6zWr4ZXkwmMXvDO8igaWDOq6N1BzMBbz8tNh9OMn9o8NU2IAdrE23db7/m1i8ARRHLIoAvIw0FhdVVbDXTUEW8azXDwWQKu0WHRMNiXyLfkSLnHmjAC565jce/yrdPQWP7Hg/Pm/etWmdqHPyLEMTYctr6W1IK2sRpqR59K330NYfJwfCD8YO/+9K5pbdVnJ8m60pStJAUpSgFKUoBXhF69pQFsG2h26H4H7/zuV4ReqAbaHbof40BcpSlAKUpQClKpd7fAUAdrV4i9Tv99qIvU7/faq6AUpSgFKUoBSlKA0rt/wCjuHibJNzXhxEYCpIveGUMWAKE+JJuCD79q1H/AKCgfa4jMdSfYFrk3J9ve+tdjpQHLcF6EMGCPlGJxM4BvlLBF+oAn6jXSeHYGOCNIYlyxxqEVRfRRsLnWsmlAKUpQClKUApSlAKUpQCvCL17SgLYNtDt0PwNXK8IvVANtDt0PwNAXKUpQClKUApSlAKUpQClW55lRSzkKo3J0FWf6Ri5fN5i5LgZr6XJAA95JAtvrQGVSreHnV1DowZTsQbjwq1jcdHEM0jqgPVjbYXP1AE0Bk0qiKVW1Ugi9tDfWvOcMxS4zABiOoBJAP0lW+o0BcpWBHxiBmKCVCwJW1/nLII2A8SHIU+BIFZkkgWxJAuQNfEmwHvJoCulKUApVnF4lIkaSRlRFF2ZiAoA3JJ2q1PxKJCVeRQVCsQTqA5YISN9Sj2/NPhQGXSo9+NYcEgyqCBffob6jxGh1HgT0qrEcXgQOzSoAntm9wt1zDMR7Iy97XpQGdSsXDcQjkZkRgWUAsutwCSASD0JVvqNZVAKUpQCvCK9pQClKUApSlAKUpQClKUBhcWwPOjMebKTsbXt0267msMcIcIPWjmiUShzGMuYJksY1YXGS/XfXpalKAwcb2ZeV1eSdSbENaEC4IkuoIf2PWDQ39nUkm9ZOK4CzRrHHIq5XkZSUbuiRmICGORHQqGABDAWvpqLe0oDCk7JElvXWzG+YRgSKblmKuGAVnJIc27ygDS16y8H2fyTRzZ0GVcvLSMpHYmQkqmc5W9YO9rpnHz9FKA8XsvGUKuc5aZpSWDMuV8X8oKBGYhQbKpItewJHSsI9kNAOcO7ls3L7/dMdrtn1yiMhPxb9baqUBL8K4PykKl93D2jBiQWRVyqmY2By5iL6kmsTiPZ3mtKc6esINzEWYWMejMHGZRy9FtbUXvY39pQGKnZwuMQGkXvo8NxHqS8ca55O9ZipS6qLWudav4vsznkkkEv+kKsUkRXQlS9s2Uq7ABwFGbTKu40pSgLknA5MjIs4u3LVnZCzGJIwmS6upBLZmLC3tsBber78HBLd4KrNCWVVsCIjmK6HZiACPC4N70pQGdg8LkaRibmR8xNrWAUKqjU6AL9ZJ61lUpQClKUApSlAKUpQH//2Q==" id="391" name="Google Shape;391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data:image/jpeg;base64,/9j/4AAQSkZJRgABAQAAAQABAAD/2wCEAAkGBxISEhUREhMWFRUXGBkWGBcXFxcWFxoWFxYZGxYaFxUYHSggGBslHRcXITEhJikrLi8uHx8zODMsNygtLisBCgoKDg0OGxAQGjclICUtKzIvNy43LS4tLjArNTc3LS4vLy8tListNy03LysrLzYvKy0vLi0tLi0vKy0tKy0tLf/AABEIAOYA2wMBIgACEQEDEQH/xAAcAAEAAQUBAQAAAAAAAAAAAAAABQIDBAYHAQj/xABPEAACAQIEAwQFBgoGBgsAAAABAgMAEQQSITEFE0EGIlFhByMyccEUQoGRsfAIUmJygqGis9HhFSQlNDXxM0SDkrLDF0NFU1RjdISTo8L/xAAaAQEAAwEBAQAAAAAAAAAAAAAAAgMEAQUG/8QAMBEAAgEDAwAIBQQDAAAAAAAAAAECAwQREiExEzJBUWGBkaEFInGx0RRCweEjM/H/2gAMAwEAAhEDEQA/AO40pVLNb3fZQFVKUoBSlKAUpSgFKUoBSlKAUpSgFKUoBSlKAUpSgFKUoBSlKAUpVLN060BVSlKAUpSgLfs+77P5fZ9lylW/Z932fyoC5SleE0B7Sue9rfS7gcDLyQGxDgkPyiuVLdCxNi3kNutqiW9PXD7aYfFX/Nit9fNoDrFK5Cvp1hbVMBiGHjdfgDV7D+nfA3tNhsTGfzUYW8T3gf1UyDrFK4v2r9NSSxGDhkcvOfu811AVFO7KoJJb3gAb67VokHAo554Vx+Ody/Mzs063WykqQ0hbcjW4B1FRckgj6jpXzQ3ZSGIyDD8SsOXeMLiIxml7+jlSAq6J56t5Xucb4niOFNh5sJxKeZGYiRGnEo7uUkGM3UXBIuQa4qkW8I7hn0nSsdMYhQSZlCFQ2YkAZSL3ufKqeH8RhnUvDKkqglSUdXAI3BKnepnDKpSlAKUpQClKUApSqXboN/vvQHjt0G/33r1Ft76ItqqoBSlKAUpSgFKUoC37Pu+z+Vch7e9pMbiuIycHw7/J4o1VppUuZXRo0aw2yi8irYe8m2ldiNcM4gbdpMeANeQgHgfVYbQg7j/Kqa8nGnKUecEZPCbMLsbwDD4fFYuMJnCLhyjPlZgrqxfKbWsWG4A6Vt6xKWzFVv4hRfXwNtN6jIJLYsiwBfDnpYkpOLjrcAyECpUAX1vbrsD1+/Wvkr6pKVXLfKR5FzJuaZ7w7HiQuENgsjxnKytYqdblTZSRbTcX1rMlhV+6yK4/LAbw11G9ReK4jlkEUavLI2qxRjM5UG2Y5soVAfnMQOlXZ5uIRoS3DpOX7R5c0E0un/lAi5tsFZqjG2q1Pnpx27N/zjJOnGcvmitiRw8KxiyBUF9lUJ5HYAVXxTh8UqhJY0kW3suocXHUZgajMFxzDNEszTxRq1wDKwi1ViCLSWOYEEEeVZUHaHBMVCYrDu2wAnjLH3Lmv9FQVOtlvDz5lsVLGcFmHsrw9dY8JDfx5aHXx7wNuu1U8Y7J4OdOXLBGB0ZEWNgfJkFx99Kk3djZlGhPQ9NtDfQ17KpJJvY2sDuL+AG3Wn6iqnnU8jpGahH6K+HDQmZgNQOaLDx0C+VRnG+zM3DiMZwcyo6jLJEpaXMhBs2VrliL6jXoQBY36FmOULe5G/mD59KpY6bbe/pWiHxO4hJS1Z8Owl08luaPwHhHG44lf+lZEkYZjHIOeFJ6F3La2tew3vvvUueP9ooNcuDxQ30Bjcj60A8etbC0ZG+mmnuoWvr/ACqxfGLlNt49Dv6iZAw+mN4GC8R4dNBqBnTvKT5BgARvsxro/A+0GFxiCTDTJIpAPdYZhfoye0p8iBWpulwQdQdCDsfhWpcc7A4WUiSEfJZh7LxHIM3zTkGm/wCLlPnXoUPjcJPFSOPFbr8lkblfuR2ylcv9DnbKafm8OxrH5Vh9AWPfeNTYhj851PzuoIOupPTXboN/vvXuJ5NQdug3++9eotvfRFt7/GqqAUpSgFKUoBSlKAUpSgFcFxapJ2i4iJCNYggU2swyQKwIO4y9PC9d6NcM7SOMd2jBwwsuDQJPIOrKXDLpubuI7b6N0FU3CzSlvjYjLqszuIO0E0eIMTyRRwSRkxZCUGaJtVZhdQsZ9m9vsnsEyOqyKQVYAqRYghhdTcjaxH3FYfFhKGiw8JRZJi/fcFxHGiXdlTQM12UC+muu1ZPDcKsEUcKE5I1CAscxstrFjbzvp8K+Vu1Fxi31v4/6YK0VhN8kn2Awy/JVxNvWYr1zN1yG/JT3ImVbbXzHck1T2i47OMQMFhsiPyxNJM658iM5RBHHcB3JVtSbCw3vao3hs+IwKhIh8pwy+zD7M0aD5sTmwkA0sj2PTMbWqdxWBg4hHFioZCsgBMM6jUAnvJIh9pLizRtqCD7LC49OEo1E3Tf08O7KNcWmvlNN4PgF4fjDIuFmxKNh8jOohZmn57yOz8x1sSG6C2gA2rdYuM4OTCnFyKscILK/OjAKsshjZWWx1zjLpeoLhGM50SuwCsGZJEFzkkjcpIo20zKbHwtWIy/2TGdw+OWT9F+KZ/sqNtc1J6oVOY/2RpzbypdhjSScObHYdsCsSMY8RzVii5RItFkLLlXqTY26ms2LD47ESTPh5ooooWyKHiZzI4jVn1WRbAFgvvBqTxMyopcnuqpcnbRRdtfcKyez+LhwcOFw87rHPiM0gQm5aaQ82UD3NIRrboBVNCSuajqSjwkt9/EjDFRttGuRcXPyOPFZSS6Qtyw2medlVAWOwDyDWxsL6Harkk2Ogkti4UaIxmTm4WOaRYmVrZHJBLad7MAOultajpUKYQwHTlYuOK1tcqcTjEev5mU/SKn8f2snhx7QcqM4ZJIIXe7c0PiV9W4HsmPMQp6712jaU2ppx/c19sY9TlOlHDXizAnd8RNhIYJ8kcolZpYxG5MaRgqIy6surMNbdKlpuzOLXWLGK/iJ4FN/04SmX/dP01F8c4AsONiaJ5IVlEsicpgnLnAXm2BBGWRDcqRa6E/OqR7GYnEHE4qCbEPOiR4d0ziMFTJzs+saLcdwVONKjH/HhNpZ3W7We/2JRhBfK+TBxeIxOGUtisPlQEethfnRi5AGYELItyQNEI86zC1jcjbXy6ggDz8qicXjsZj4548+HSAzvGtkcycuDEWBzF8pLcu2wtUxETrYA9R00INvdrb31597SpQklT53zzt6matCKklE0bt9gZMNPFxnCC0kJXmixsVHdzN1sR3G8ivheuy9muLxYzDR4qI3WVQ3mDsynwKm4t5Vqk2HDK0bC6toQR7QIIII8LGtU9GvEm4XxGThErf1ec8zDMTpmOy6/jAZTt3lGner2PhN3rh0UuVx9P6NVCplaWdqpSleyaBSlKAUpSgFKUoBSlKAVwX0ZR5puKBvnYgBjcg6me+oII3OxrvVcB7BSIk/FC7hAMUNWsBfPNoSTbW1qy3uehePD7kJ9U22PDKuPgjF8qYScgksSM0sAHeYkk2U6mpmaM3Kjb36Wvsfv9dQ/tYxWJBHyY2sL/8AXJe36qk8S5sxA6Egam5t/K1fLXktU0vAx1d2kC+UakhQD3idAPMnp5msrsEh+TvJYhJp5ZowdPVu3da3QOQXHk1YvZzgEWJwuGxGJaTEl4o5SshURZnRWN4Y1VHAJ0DhraVIce7Rphxy4yJcQ2kUKnM1zoGkt7EY3LHoLC5sD6VtaujnLy/bYvp09HJr3ABZsUfmtjcUR5ATFW+gurH6a9cKOD4I7hpMI3/yYhG+1qyOH4cQxCPNfKpzMd2Y6yOQOrMWY+ZrFmT+yuFxfjNgv/rj5v8Ay6rtpqbqzXGfyRg1LUzI4rDnWPDWHrpI4bHblXLTD6YUmrK7QdlJsRxHD4xWi5cRjurhxIojd2YxEXF2LKCDbRd6t8LIkx4vbLhoDIxPSSdiiG52ISOfw0eoZ+13EDAeIB4Vw+fMsLQtf5MZcoZpeZcOUIfa1W2SVKjFt41P3fHsvcnSSjFF7tHGqTYqP5zYjh8430WTEYeMjw9rDufpNbXP2Zwz4j5W8eeW6EZncoGj9huXfJmW+htcdLVqPpGxCx4/CC/94EEY82h4hh3X9mSWsftJicSmJx+JTFTqMI0JSFX9SUXDxSzK8ezZgza7g1qcdKbbxl/fC+5PgluM4s4nHRiMHlYMyiRzpfEPGoCKp1IVGuWtY5hYmsrseLY3GX6Q4P7cV4e8Vi8RkEfEMym8eLgWdbWsZISqMf0o3i1/Jq92axQjPEsS2ySLe+llhwkTtfwALtWXS3dNdiisebX85K1/t8jA7NKBhoSvzs8lrf8AeSM97/pDWpQeFzfTcb2Hh/DwqC7OI68Ow/LUM4gjZVY5QW5YsC1tAdr9KmcPfclhmA7rZDlsNQCovfxuT5V49fepOWe1mSe8m/EyETbb4H3dNb1rPpK4J8pwZlTuz4YGZGBs1lszrcbaDN71FbIW12HxvpWp9uu1SRI+Dh9dipgYljXvFeYLEkDY2Oi73sdqtsekdePR859vEnSzq2Ok9g+N/LeH4fFE3Z4wHsLesQlZNOneVqn61T0YdnJOH8Piw8xBkuzsBqFLm+QHrbx8b1tdfZnoClKUApSlAKUpQClKUArgfZJbcT4vDbfEMwBF9Fnl6dRZhXfDXz/2nxMWA4/iziGKQ4iNWDWZtxGdlBNsyOu1Z7qLlSklyRmsx2Nwab+uxgm4aCe9vyJMOACf0jUrl020vatMxHaXB/KcJMMTEUyzxOQ690OkZQsp1GsVr23IqXPa3Af+KgP+1B8xvvr186+XurepmLUXx3PvZiqRe2xdi7L4NRblAACwDPIy2A2ys9rWHhWdgsLFEmWJEjUnZFULuNbCw8KiJ+1eBI/vkF7/AI46bbD+P8KIu02APdOLg1/LHU+Z099UzhdT6yk/Uqk6jeMMnWQMCpvYg7HvWOn13qOwXBpE5CtiZJY8PrFHIIxl9U0Y78aKWsrEa338quxcUjk/0Mkco3vG4f8A4TWXFLcjxO4sfosdrVXGrVppxW2eSKquOYkXNweZvlPLxTxriRaQcuJmsIxHZXOqjKDbbe/WpPF4GOSBsMR6tk5WUaWTKVAB6WG30VWtiL28t/1b6VekI+nztXZXFWaSb44J9JJrng1zE9ljiJoDicVNKMODyrhElV2ZMr85AM2XICLrvbWpzAcCjRZQ7vMZmLSNJlzMSioQciqLZVA0HjV/XQ6/T43tVeGkNjruRv5jU/frerZXlaotM5bFnSt7MheGcAgw7AoHZ1XIrSSPIyx7ZVLE5U8gOle4/s9hpiTJChZrZ2F1L207xQjNppY30qUAufrGh0++n0UDbW+/31ql3FXVq1PPeQ1ye+SgaaAabeFvDTwqpRt4/E/roBr1+/hWk8T4lieKTtw3hh7i/wB4xNzkRToVVh0O2mrWIGgJMrW1qXM9MfN9wp03NlPHO1E+JnHDeFDPOxyvMDdIx87K2u3V+mwuSLdB7B+jrDcNvLczYlvanfe59rINcgPjck9TWf2H7F4bhkPKhW7tYyStbO587bKOijQeZJJ2WvsLa1p28NMF+Wb4QUFhClKVoJilKUApSlAKUpQClKUArD4hwuCcWnhjlHhIiv8A8QNZlYvE5CsTEGxt9ptQGscW7A8JyFmwEOn4oMepPihFQD+jbhzC44cAPJ8QP+ZW3cP0RpmuxByqCb3Y/wCdSYwkpF2lIbwUDKPK3WgND4d6KuDyg3wrKVNjaabr72rIl9DPCCLCGRfMTSX/AGiRW0YtS6Pm0kjtcjQMvj9VX+ASlkIJvY2F/C1AcN9JPo4g4acLLhJJwZJghLEPktqGBVQbjzqQweKxhxBgbGPk5QcNyoBc87JbSLaxJ2vUp6ajmihkbW2NjjF72AKS+B/JFYHDogMW+VdBDewbcmYrcFjt3fM/DLc04z6yT+qydUIy5RJQxYo2zYthfYcuFvH8jpYm9vKoLsPPxjiqzNFiMNGImCEPENbgnTKp8K2HDuuZQwN7/jK/eCjQ5To1mXoDr51b9Az5IcZkRnJnHgB7F9/pqiha0nnVBeiOSpw7EWsZ2X7TKSUxGEcdAAo/U8dh9dYsPZntQ3+s4ZdLa8k6eHdhNdWxuM5mHLKCO8AR/Pw1FW8PDhTl172nVhr9laVaUF+xeiI6I9xzROxfaVtGx2GUeQX4QCrjej3j5/7Ui+gMPsjrpvEsS4lQANa/Q2z7af51k4jH5cq5CXYXyi2nvP11JW1FcQXohpj3HKP+i7i8qmKfiw5baMFDsSOoN8pI8r10nsj2Zg4dhlw0A0GrMbZnc7sxHXb3AAdKz8LjgxZWUoyi5B8PfVqLiTPqsTMt7XuPsNWRhGPVWDqSXBm85c2W4zb26291XKiSQMVc6DJ8Ky8FjOZchSFBsCev0VI6ZdKUoBSlKAUpSgFKUoBSlKAVh8XHqn+j7RWZSgNfwClomjGjKwdb9bWqRXisdu9dW6qQb3rPry1AQ87EJLIwIMllVetgLXNV9nlIVtPnfCpalAch9N2GZcMgIbL8rjkBVc2yS6ftVHYLDETYiVC1+XD80qbl5b2sTe4UXI2sbda2H8IQH+iwR0njP7Lj41g8OwfrJTvZYVuQNhzXA183896orvCJxIjB4UtOWUPlTGZsxzEkLBh7g3vvfy6+BtOfg/qfk+LYgi84I039Wu1YvD0/vDAf6w7E3O6wRAa9dEOvv3rP/B2itwyRvxsQ/wCpIxSi858jkjeeFnJE5ZGPe9m2pBA6HesfGMjgLFCVa++UD7K2GlXkSJ4opDxPYkKdbC/hTGEiWObKxXLY2Go9rcfpVLUoCIw6GSV5ACqlMouLakAfCqOG4vlJkZHuCdlvU1SgIXE4XmTkEGxTfXQ20rI4Q7AGJhYrsbaEe+pKlAKUpQClKUApSlAKUpQClKUApSlAKUpQClKpdvroDmv4QX+Ff7aP7GqK7LymTmhjcho8x00IgU28vaPn51K+nxQOFi/WeK9/0v1VE9lz3sXYi3ygKNbXYYaEC38L1nr8E4BMQyQ8RY29W2JPidMLDIpuTtrUt+D4tuFe+eQ/qQfCoHthjWVJYwQA2ExrOoI7xyYdUZhcnNZjY6bmtn9AyW4REfGSU/tkfCu0OMnJHQ6UpV5E8Y2r2vCL1QDbQ7dD8D/H7kC5SlKAUpSgFKUoBSlKAUpSgFKUoBSlKAUpSgFKVS7W9/SgDtb30Rbe+iL9dVUBy78IeS3DY/PExj9iQ/CtW4PiXjhmdVzu2LPdGikl4ojcG+gGv0bitl/CL/w+D/1afuZq17syvqXPUzz6jp65t7nbQH3VnuHhInAs9sn1dRcf1PGGw315G43tZToegrfvQZ/g8H5037565v2nid0kfMHCYbEXtcheYVsqHqPVP7gRsCK6R6Df8Hw/503756W/VE+TfqUpWggK8Ir2lAWwbaHbofgauV4RVANtDt0PwNAXKUpQClKUApSlAKUpQClKUApSlAKUql2t7+lAHa3vrxE6nf7/AKqIvU71XQClKUByj8Ihr4PCp44pT9Ucg/8A1WowP/UjrtiSb/8Avtbm41tetp/CF1iwK2vfEbePdAt+utNhVf6NxRGUnPie8NG7r5lOnnY6beVUVuz6kok12lciHEgX1glB07oAjfXMN76210+mt29Bn+D4f86b989aH2hm7k8Ww+Szy7nXusCNQCQc5OtvZre/QWf7Hg/Om/etUbZYizszf6UpWkgKUpQCvCK9pQFsG2h26H+NXK8IqgG2h26H+NAXKUpQClKUApSlAKUpQClKpdrUAd7e+vEXqd/vtRF6neq6AUpSgFKUoDjfp/JM/C0vYGWQnys0Gv6zWr4ZXkwmMXvDO8igaWDOq6N1BzMBbz8tNh9OMn9o8NU2IAdrE23db7/m1i8ARRHLIoAvIw0FhdVVbDXTUEW8azXDwWQKu0WHRMNiXyLfkSLnHmjAC565jce/yrdPQWP7Hg/Pm/etWmdqHPyLEMTYctr6W1IK2sRpqR59K330NYfJwfCD8YO/+9K5pbdVnJ8m60pStJAUpSgFKUoBXhF69pQFsG2h26H4H7/zuV4ReqAbaHbof40BcpSlAKUpQClKpd7fAUAdrV4i9Tv99qIvU7/faq6AUpSgFKUoBSlKA0rt/wCjuHibJNzXhxEYCpIveGUMWAKE+JJuCD79q1H/AKCgfa4jMdSfYFrk3J9ve+tdjpQHLcF6EMGCPlGJxM4BvlLBF+oAn6jXSeHYGOCNIYlyxxqEVRfRRsLnWsmlAKUpQClKUApSlAKUpQCvCL17SgLYNtDt0PwNXK8IvVANtDt0PwNAXKUpQClKUApSlAKUpQClW55lRSzkKo3J0FWf6Ri5fN5i5LgZr6XJAA95JAtvrQGVSreHnV1DowZTsQbjwq1jcdHEM0jqgPVjbYXP1AE0Bk0qiKVW1Ugi9tDfWvOcMxS4zABiOoBJAP0lW+o0BcpWBHxiBmKCVCwJW1/nLII2A8SHIU+BIFZkkgWxJAuQNfEmwHvJoCulKUApVnF4lIkaSRlRFF2ZiAoA3JJ2q1PxKJCVeRQVCsQTqA5YISN9Sj2/NPhQGXSo9+NYcEgyqCBffob6jxGh1HgT0qrEcXgQOzSoAntm9wt1zDMR7Iy97XpQGdSsXDcQjkZkRgWUAsutwCSASD0JVvqNZVAKUpQCvCK9pQClKUApSlAKUpQClKUBhcWwPOjMebKTsbXt0267msMcIcIPWjmiUShzGMuYJksY1YXGS/XfXpalKAwcb2ZeV1eSdSbENaEC4IkuoIf2PWDQ39nUkm9ZOK4CzRrHHIq5XkZSUbuiRmICGORHQqGABDAWvpqLe0oDCk7JElvXWzG+YRgSKblmKuGAVnJIc27ygDS16y8H2fyTRzZ0GVcvLSMpHYmQkqmc5W9YO9rpnHz9FKA8XsvGUKuc5aZpSWDMuV8X8oKBGYhQbKpItewJHSsI9kNAOcO7ls3L7/dMdrtn1yiMhPxb9baqUBL8K4PykKl93D2jBiQWRVyqmY2By5iL6kmsTiPZ3mtKc6esINzEWYWMejMHGZRy9FtbUXvY39pQGKnZwuMQGkXvo8NxHqS8ca55O9ZipS6qLWudav4vsznkkkEv+kKsUkRXQlS9s2Uq7ABwFGbTKu40pSgLknA5MjIs4u3LVnZCzGJIwmS6upBLZmLC3tsBber78HBLd4KrNCWVVsCIjmK6HZiACPC4N70pQGdg8LkaRibmR8xNrWAUKqjU6AL9ZJ61lUpQClKUApSlAKUpQH//2Q==" id="392" name="Google Shape;392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descr="Image result for begin clipart" id="393" name="Google Shape;393;p1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94" name="Google Shape;394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38401" y="1371600"/>
            <a:ext cx="544068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2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THE POST-2015 DEVELOPMENT AGENDA PROCESS</a:t>
            </a:r>
            <a:endParaRPr/>
          </a:p>
        </p:txBody>
      </p:sp>
      <p:sp>
        <p:nvSpPr>
          <p:cNvPr id="400" name="Google Shape;400;p12"/>
          <p:cNvSpPr txBox="1"/>
          <p:nvPr>
            <p:ph idx="1" type="body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A process initiated by the UN to help define the next set of development goals, to succeed the eight Millennium Development Goals (MDGs), which will end in December, 2015.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MDGs were established following the Millennium Summit in 2000.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During the High Level Plenary Meeting of the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UN General Assembly</a:t>
            </a:r>
            <a:r>
              <a:rPr lang="en-US"/>
              <a:t> in 2010, governments called for accelerating progress of the MDGs and for thinking on ways to advance the development agenda beyond 2015.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Following this, the UN Secretary General initiated a number of initiatives.</a:t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orbel"/>
              <a:buNone/>
            </a:pPr>
            <a:r>
              <a:rPr lang="en-US" sz="4400"/>
              <a:t>POST-2015 DEVELOPMENT AGENDA INITIATIVES BY UNSG</a:t>
            </a:r>
            <a:endParaRPr sz="4400"/>
          </a:p>
        </p:txBody>
      </p:sp>
      <p:grpSp>
        <p:nvGrpSpPr>
          <p:cNvPr id="406" name="Google Shape;406;p13"/>
          <p:cNvGrpSpPr/>
          <p:nvPr/>
        </p:nvGrpSpPr>
        <p:grpSpPr>
          <a:xfrm>
            <a:off x="1982281" y="1600199"/>
            <a:ext cx="8001070" cy="4800601"/>
            <a:chOff x="1081" y="-1"/>
            <a:chExt cx="8001070" cy="4800601"/>
          </a:xfrm>
        </p:grpSpPr>
        <p:sp>
          <p:nvSpPr>
            <p:cNvPr id="407" name="Google Shape;407;p13"/>
            <p:cNvSpPr/>
            <p:nvPr/>
          </p:nvSpPr>
          <p:spPr>
            <a:xfrm rot="-5400000">
              <a:off x="-1528750" y="1529831"/>
              <a:ext cx="4800600" cy="1740937"/>
            </a:xfrm>
            <a:prstGeom prst="flowChartManualOperation">
              <a:avLst/>
            </a:prstGeom>
            <a:solidFill>
              <a:srgbClr val="F13E97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3"/>
            <p:cNvSpPr txBox="1"/>
            <p:nvPr/>
          </p:nvSpPr>
          <p:spPr>
            <a:xfrm>
              <a:off x="1081" y="960120"/>
              <a:ext cx="1740937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3200" spcFirstLastPara="1" rIns="2032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orbel"/>
                <a:buNone/>
              </a:pPr>
              <a:r>
                <a:rPr b="1" i="0" lang="en-US" sz="32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 System Task Team</a:t>
              </a:r>
              <a:endParaRPr b="1" sz="3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09" name="Google Shape;409;p13"/>
            <p:cNvSpPr/>
            <p:nvPr/>
          </p:nvSpPr>
          <p:spPr>
            <a:xfrm rot="-5400000">
              <a:off x="342757" y="1529831"/>
              <a:ext cx="4800600" cy="1740937"/>
            </a:xfrm>
            <a:prstGeom prst="flowChartManualOperation">
              <a:avLst/>
            </a:prstGeom>
            <a:solidFill>
              <a:srgbClr val="D151D1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3"/>
            <p:cNvSpPr txBox="1"/>
            <p:nvPr/>
          </p:nvSpPr>
          <p:spPr>
            <a:xfrm>
              <a:off x="1872588" y="960120"/>
              <a:ext cx="1740937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77800" spcFirstLastPara="1" rIns="1778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b="1" i="0"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High Level Panel of Eminent Persons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b="1" i="0"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Est: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98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orbel"/>
                <a:buNone/>
              </a:pPr>
              <a:r>
                <a:rPr b="1" i="0"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July, 2012</a:t>
              </a:r>
              <a:endParaRPr b="1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1" name="Google Shape;411;p13"/>
            <p:cNvSpPr/>
            <p:nvPr/>
          </p:nvSpPr>
          <p:spPr>
            <a:xfrm rot="-5400000">
              <a:off x="2373334" y="1370761"/>
              <a:ext cx="4800600" cy="2059076"/>
            </a:xfrm>
            <a:prstGeom prst="flowChartManualOperation">
              <a:avLst/>
            </a:prstGeom>
            <a:solidFill>
              <a:srgbClr val="8A67AD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3"/>
            <p:cNvSpPr txBox="1"/>
            <p:nvPr/>
          </p:nvSpPr>
          <p:spPr>
            <a:xfrm>
              <a:off x="3744096" y="960119"/>
              <a:ext cx="2059076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11 Global Thematic &amp; National Consultations in 88 Countries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2012- 2013</a:t>
              </a:r>
              <a:endParaRPr b="1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13" name="Google Shape;413;p13"/>
            <p:cNvSpPr/>
            <p:nvPr/>
          </p:nvSpPr>
          <p:spPr>
            <a:xfrm rot="-5400000">
              <a:off x="4567647" y="1366096"/>
              <a:ext cx="4800600" cy="2068407"/>
            </a:xfrm>
            <a:prstGeom prst="flowChartManualOperation">
              <a:avLst/>
            </a:prstGeom>
            <a:solidFill>
              <a:srgbClr val="818186"/>
            </a:solidFill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3"/>
            <p:cNvSpPr txBox="1"/>
            <p:nvPr/>
          </p:nvSpPr>
          <p:spPr>
            <a:xfrm>
              <a:off x="5933743" y="960120"/>
              <a:ext cx="2068407" cy="2880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2400" spcFirstLastPara="1" rIns="152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r>
                <a:rPr b="1" baseline="30000"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nd</a:t>
              </a:r>
              <a:r>
                <a:rPr b="1"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 Round of Post-2015 Consultations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None/>
              </a:pPr>
              <a:r>
                <a:rPr b="1" lang="en-US" sz="24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April ‘14 – April ‘15</a:t>
              </a:r>
              <a:endParaRPr b="1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15" name="Google Shape;415;p13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4"/>
          <p:cNvSpPr txBox="1"/>
          <p:nvPr>
            <p:ph type="title"/>
          </p:nvPr>
        </p:nvSpPr>
        <p:spPr>
          <a:xfrm>
            <a:off x="1703512" y="44624"/>
            <a:ext cx="8352928" cy="113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rbel"/>
              <a:buNone/>
            </a:pPr>
            <a:r>
              <a:rPr lang="en-US" sz="3200"/>
              <a:t>POST-2015 DEVELOPMENT AGENDA REPORTS/OUTPUTS TO DATE</a:t>
            </a:r>
            <a:endParaRPr sz="3200"/>
          </a:p>
        </p:txBody>
      </p:sp>
      <p:grpSp>
        <p:nvGrpSpPr>
          <p:cNvPr id="421" name="Google Shape;421;p14"/>
          <p:cNvGrpSpPr/>
          <p:nvPr/>
        </p:nvGrpSpPr>
        <p:grpSpPr>
          <a:xfrm>
            <a:off x="1847528" y="1164710"/>
            <a:ext cx="8820472" cy="5504649"/>
            <a:chOff x="0" y="39966"/>
            <a:chExt cx="8820472" cy="5504649"/>
          </a:xfrm>
        </p:grpSpPr>
        <p:sp>
          <p:nvSpPr>
            <p:cNvPr id="422" name="Google Shape;422;p14"/>
            <p:cNvSpPr/>
            <p:nvPr/>
          </p:nvSpPr>
          <p:spPr>
            <a:xfrm rot="5400000">
              <a:off x="-255593" y="295559"/>
              <a:ext cx="1703953" cy="1192767"/>
            </a:xfrm>
            <a:prstGeom prst="chevron">
              <a:avLst>
                <a:gd fmla="val 50000" name="adj"/>
              </a:avLst>
            </a:prstGeom>
            <a:solidFill>
              <a:srgbClr val="F13E97"/>
            </a:solidFill>
            <a:ln cap="flat" cmpd="sng" w="12700">
              <a:solidFill>
                <a:srgbClr val="F13E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 txBox="1"/>
            <p:nvPr/>
          </p:nvSpPr>
          <p:spPr>
            <a:xfrm>
              <a:off x="1" y="636350"/>
              <a:ext cx="1192767" cy="511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1"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UN System Task Team</a:t>
              </a:r>
              <a:endParaRPr b="1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4" name="Google Shape;424;p14"/>
            <p:cNvSpPr/>
            <p:nvPr/>
          </p:nvSpPr>
          <p:spPr>
            <a:xfrm rot="5400000">
              <a:off x="4452543" y="-3219809"/>
              <a:ext cx="1108152" cy="762770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13E9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4"/>
            <p:cNvSpPr txBox="1"/>
            <p:nvPr/>
          </p:nvSpPr>
          <p:spPr>
            <a:xfrm>
              <a:off x="1192767" y="94063"/>
              <a:ext cx="7573608" cy="9999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Report: “</a:t>
              </a: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Realizing the Future We Want for All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” (June, 2012) 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Serves as input to the work of the High Level Panel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 rot="5400000">
              <a:off x="-255593" y="1964752"/>
              <a:ext cx="1703953" cy="1192767"/>
            </a:xfrm>
            <a:prstGeom prst="chevron">
              <a:avLst>
                <a:gd fmla="val 50000" name="adj"/>
              </a:avLst>
            </a:prstGeom>
            <a:solidFill>
              <a:srgbClr val="A75CBF"/>
            </a:solidFill>
            <a:ln cap="flat" cmpd="sng" w="12700">
              <a:solidFill>
                <a:srgbClr val="A75C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 txBox="1"/>
            <p:nvPr/>
          </p:nvSpPr>
          <p:spPr>
            <a:xfrm>
              <a:off x="1" y="2305543"/>
              <a:ext cx="1192767" cy="511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orbel"/>
                <a:buNone/>
              </a:pPr>
              <a:r>
                <a:rPr b="1" lang="en-US" sz="1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High Level Panel</a:t>
              </a:r>
              <a:endParaRPr b="1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28" name="Google Shape;428;p14"/>
            <p:cNvSpPr/>
            <p:nvPr/>
          </p:nvSpPr>
          <p:spPr>
            <a:xfrm rot="5400000">
              <a:off x="4322972" y="-1550908"/>
              <a:ext cx="1367294" cy="762770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A75C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1192767" y="1646043"/>
              <a:ext cx="7560958" cy="12338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42225" spcFirstLastPara="1" rIns="12700" wrap="square" tIns="12700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Report: “</a:t>
              </a:r>
              <a:r>
                <a:rPr b="1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 New Global Partnership: Eradicate Poverty and Transform Economies through Sustainable Development</a:t>
              </a: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” (May, 2013)</a:t>
              </a:r>
              <a:endPara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orbel"/>
                <a:buChar char="•"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Consideration of the findings of national and thematic consultations at regional and national levels</a:t>
              </a:r>
              <a:endPara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0" name="Google Shape;430;p14"/>
            <p:cNvSpPr/>
            <p:nvPr/>
          </p:nvSpPr>
          <p:spPr>
            <a:xfrm rot="5400000">
              <a:off x="-255593" y="4056288"/>
              <a:ext cx="1703953" cy="1192767"/>
            </a:xfrm>
            <a:prstGeom prst="chevron">
              <a:avLst>
                <a:gd fmla="val 50000" name="adj"/>
              </a:avLst>
            </a:prstGeom>
            <a:solidFill>
              <a:srgbClr val="818186"/>
            </a:solidFill>
            <a:ln cap="flat" cmpd="sng" w="12700">
              <a:solidFill>
                <a:srgbClr val="8181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4"/>
            <p:cNvSpPr txBox="1"/>
            <p:nvPr/>
          </p:nvSpPr>
          <p:spPr>
            <a:xfrm>
              <a:off x="1" y="4397079"/>
              <a:ext cx="1192767" cy="511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orbel"/>
                <a:buNone/>
              </a:pPr>
              <a:r>
                <a:rPr b="1" lang="en-US" sz="16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Thematic Global &amp; National Consultations </a:t>
              </a:r>
              <a:endParaRPr b="1" sz="1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 rot="5400000">
              <a:off x="3900628" y="624772"/>
              <a:ext cx="2211983" cy="7627704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81818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4"/>
            <p:cNvSpPr txBox="1"/>
            <p:nvPr/>
          </p:nvSpPr>
          <p:spPr>
            <a:xfrm>
              <a:off x="1192768" y="3440612"/>
              <a:ext cx="7519724" cy="1996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70675" spcFirstLastPara="1" rIns="15225" wrap="square" tIns="15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Report: “</a:t>
              </a:r>
              <a:r>
                <a:rPr b="1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A Million Voices: The World We Want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” (Sept 2013) – based on perspectives of over 1 million people collected by the UNDG 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Corbel"/>
                <a:buChar char="•"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Crowdsourcing for inputs, via meetings and conferences, online discussions, and larger public debates</a:t>
              </a:r>
              <a:endPara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sp>
        <p:nvSpPr>
          <p:cNvPr id="434" name="Google Shape;434;p14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5"/>
          <p:cNvSpPr txBox="1"/>
          <p:nvPr>
            <p:ph type="title"/>
          </p:nvPr>
        </p:nvSpPr>
        <p:spPr>
          <a:xfrm>
            <a:off x="1909192" y="44624"/>
            <a:ext cx="89393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2</a:t>
            </a:r>
            <a:r>
              <a:rPr b="1" baseline="30000" lang="en-US" sz="3600"/>
              <a:t>ND</a:t>
            </a:r>
            <a:r>
              <a:rPr b="1" lang="en-US" sz="3600"/>
              <a:t> ROUND OF POST-2015 CONSULTATIONS – FACILITATED BY UNDG</a:t>
            </a:r>
            <a:endParaRPr b="1" sz="3600"/>
          </a:p>
        </p:txBody>
      </p:sp>
      <p:sp>
        <p:nvSpPr>
          <p:cNvPr id="440" name="Google Shape;440;p15"/>
          <p:cNvSpPr txBox="1"/>
          <p:nvPr>
            <p:ph idx="1" type="body"/>
          </p:nvPr>
        </p:nvSpPr>
        <p:spPr>
          <a:xfrm>
            <a:off x="1847528" y="1340768"/>
            <a:ext cx="7753672" cy="5060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 dialogues will run from April 2014 –April 2015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These will be a series of public meetings and on-line discussions where policy planners, civil society representatives, academics, community and private sector leaders can discuss how to best deliver</a:t>
            </a:r>
            <a:r>
              <a:rPr b="1" lang="en-US"/>
              <a:t> </a:t>
            </a:r>
            <a:r>
              <a:rPr lang="en-US"/>
              <a:t>the next sustainable development agenda that will build on the success of the Millennium Development Goals (MDG).  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Dialogues on Implementation will explore six themes: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Localizing the post-2015 agenda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Helping to Strengthen Capacities and Build Effective Institutions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Participatory Monitoring for Accountability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Partnerships with Civil Society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Engaging with the Private Sector</a:t>
            </a:r>
            <a:endParaRPr/>
          </a:p>
          <a:p>
            <a:pPr indent="-182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b="1" lang="en-US"/>
              <a:t>Culture and Development</a:t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-55880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43179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441" name="Google Shape;441;p15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6"/>
          <p:cNvSpPr txBox="1"/>
          <p:nvPr>
            <p:ph type="title"/>
          </p:nvPr>
        </p:nvSpPr>
        <p:spPr>
          <a:xfrm>
            <a:off x="1559496" y="-90264"/>
            <a:ext cx="90833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</a:pPr>
            <a:r>
              <a:rPr b="1" lang="en-US" sz="2800">
                <a:latin typeface="Comic Sans MS"/>
                <a:ea typeface="Comic Sans MS"/>
                <a:cs typeface="Comic Sans MS"/>
                <a:sym typeface="Comic Sans MS"/>
              </a:rPr>
              <a:t>THEME OF THE NATIONAL CONSULTATIONS </a:t>
            </a:r>
            <a:endParaRPr b="1"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48" name="Google Shape;448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3166" y="1196753"/>
            <a:ext cx="3323195" cy="29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6"/>
          <p:cNvSpPr txBox="1"/>
          <p:nvPr/>
        </p:nvSpPr>
        <p:spPr>
          <a:xfrm>
            <a:off x="1631504" y="1196753"/>
            <a:ext cx="446449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Malaysia We Want: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can our institutions help us deliver this?</a:t>
            </a:r>
            <a:endParaRPr i="1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0" name="Google Shape;450;p16"/>
          <p:cNvSpPr txBox="1"/>
          <p:nvPr/>
        </p:nvSpPr>
        <p:spPr>
          <a:xfrm>
            <a:off x="2711624" y="4509121"/>
            <a:ext cx="6840760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Malaysia Yang Kita Mahu: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Bagaimanakah institusi kita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boleh membantu kita mencapai matlamat ini?</a:t>
            </a:r>
            <a:endParaRPr i="1" sz="32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7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400"/>
              <a:buFont typeface="Georgia"/>
              <a:buNone/>
            </a:pPr>
            <a:r>
              <a:rPr b="1" lang="en-US" sz="2400"/>
              <a:t>MALAYSIA- BACKGROUND OF POST-2015 AGENDA – NATIONAL CONSULTATION PROCESS</a:t>
            </a:r>
            <a:endParaRPr/>
          </a:p>
        </p:txBody>
      </p:sp>
      <p:sp>
        <p:nvSpPr>
          <p:cNvPr id="456" name="Google Shape;456;p17"/>
          <p:cNvSpPr txBox="1"/>
          <p:nvPr>
            <p:ph idx="1" type="body"/>
          </p:nvPr>
        </p:nvSpPr>
        <p:spPr>
          <a:xfrm>
            <a:off x="1825752" y="1371600"/>
            <a:ext cx="4038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Part of a larger post-2015 comprehensive global consultation on defining new global development goals.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First phase focused on </a:t>
            </a:r>
            <a:r>
              <a:rPr b="1" lang="en-US" sz="2400"/>
              <a:t>potential issues and areas </a:t>
            </a:r>
            <a:r>
              <a:rPr lang="en-US" sz="2400"/>
              <a:t>to included in post-2015 development agenda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040"/>
              <a:buChar char="⚫"/>
            </a:pPr>
            <a:r>
              <a:rPr lang="en-US" sz="2400"/>
              <a:t>Findings of first round  summarised  in the Million Voices Project</a:t>
            </a:r>
            <a:endParaRPr/>
          </a:p>
        </p:txBody>
      </p:sp>
      <p:sp>
        <p:nvSpPr>
          <p:cNvPr id="457" name="Google Shape;457;p17"/>
          <p:cNvSpPr txBox="1"/>
          <p:nvPr>
            <p:ph idx="2" type="body"/>
          </p:nvPr>
        </p:nvSpPr>
        <p:spPr>
          <a:xfrm>
            <a:off x="6324600" y="1371600"/>
            <a:ext cx="4038600" cy="5379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ct val="85000"/>
              <a:buChar char="⚫"/>
            </a:pPr>
            <a:r>
              <a:rPr lang="en-US" sz="2800"/>
              <a:t>Second phase seeks to continue inclusive dialogues on the “</a:t>
            </a:r>
            <a:r>
              <a:rPr b="1" lang="en-US" sz="2800"/>
              <a:t>means of implementation</a:t>
            </a:r>
            <a:r>
              <a:rPr lang="en-US" sz="2800"/>
              <a:t>” – the “hows” to ensure that the ‘whats’ are realised</a:t>
            </a:r>
            <a:endParaRPr sz="2800"/>
          </a:p>
          <a:p>
            <a:pPr indent="-274320" lvl="0" marL="274320" rtl="0" algn="l">
              <a:spcBef>
                <a:spcPts val="476"/>
              </a:spcBef>
              <a:spcAft>
                <a:spcPts val="0"/>
              </a:spcAft>
              <a:buSzPct val="85000"/>
              <a:buChar char="⚫"/>
            </a:pPr>
            <a:r>
              <a:rPr lang="en-US" sz="2800"/>
              <a:t>UN seeks to </a:t>
            </a:r>
            <a:r>
              <a:rPr b="1" lang="en-US" sz="2800"/>
              <a:t>create space for direct engagement of civil society &amp; other stakeholders </a:t>
            </a:r>
            <a:r>
              <a:rPr lang="en-US" sz="2800"/>
              <a:t>in a conversation about our common future.</a:t>
            </a:r>
            <a:endParaRPr/>
          </a:p>
          <a:p>
            <a:pPr indent="-274320" lvl="0" marL="274320" rtl="0" algn="l">
              <a:spcBef>
                <a:spcPts val="476"/>
              </a:spcBef>
              <a:spcAft>
                <a:spcPts val="0"/>
              </a:spcAft>
              <a:buSzPct val="85000"/>
              <a:buChar char="⚫"/>
            </a:pPr>
            <a:r>
              <a:rPr lang="en-US" sz="2800"/>
              <a:t>In Malaysia, additional opportunity to influence the 11</a:t>
            </a:r>
            <a:r>
              <a:rPr baseline="30000" lang="en-US" sz="2800"/>
              <a:t>th</a:t>
            </a:r>
            <a:r>
              <a:rPr lang="en-US" sz="2800"/>
              <a:t> Malaysia Plan.</a:t>
            </a:r>
            <a:endParaRPr/>
          </a:p>
          <a:p>
            <a:pPr indent="-145859" lvl="0" marL="274320" rtl="0" algn="l">
              <a:spcBef>
                <a:spcPts val="476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sz="2800"/>
          </a:p>
          <a:p>
            <a:pPr indent="-145859" lvl="0" marL="274320" rtl="0" algn="l">
              <a:spcBef>
                <a:spcPts val="476"/>
              </a:spcBef>
              <a:spcAft>
                <a:spcPts val="0"/>
              </a:spcAft>
              <a:buSzPct val="850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8"/>
          <p:cNvSpPr txBox="1"/>
          <p:nvPr>
            <p:ph type="title"/>
          </p:nvPr>
        </p:nvSpPr>
        <p:spPr>
          <a:xfrm>
            <a:off x="508000" y="914400"/>
            <a:ext cx="314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Georgia"/>
              <a:buNone/>
            </a:pPr>
            <a:r>
              <a:rPr lang="en-US"/>
              <a:t>OVERALL GOALS &amp; OBJECTIVES</a:t>
            </a:r>
            <a:endParaRPr/>
          </a:p>
        </p:txBody>
      </p:sp>
      <p:sp>
        <p:nvSpPr>
          <p:cNvPr id="463" name="Google Shape;463;p18"/>
          <p:cNvSpPr txBox="1"/>
          <p:nvPr>
            <p:ph idx="1" type="body"/>
          </p:nvPr>
        </p:nvSpPr>
        <p:spPr>
          <a:xfrm>
            <a:off x="508000" y="1981201"/>
            <a:ext cx="314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TO IDENTIFY EMERGING PRIORITIES</a:t>
            </a:r>
            <a:endParaRPr/>
          </a:p>
          <a:p>
            <a:pPr indent="-285750" lvl="0" marL="285750" rtl="0" algn="l">
              <a:spcBef>
                <a:spcPts val="132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UNFINISHED BUSINESS</a:t>
            </a:r>
            <a:endParaRPr/>
          </a:p>
          <a:p>
            <a:pPr indent="-285750" lvl="0" marL="285750" rtl="0" algn="l">
              <a:spcBef>
                <a:spcPts val="132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CHALLENGES &amp; GAPS IN ACHIEVING REMAINING MDG TARGETS</a:t>
            </a:r>
            <a:endParaRPr/>
          </a:p>
          <a:p>
            <a:pPr indent="-285750" lvl="0" marL="285750" rtl="0" algn="l">
              <a:spcBef>
                <a:spcPts val="1320"/>
              </a:spcBef>
              <a:spcAft>
                <a:spcPts val="0"/>
              </a:spcAft>
              <a:buSzPts val="1360"/>
              <a:buFont typeface="Arial"/>
              <a:buChar char="•"/>
            </a:pPr>
            <a:r>
              <a:rPr b="1" lang="en-US"/>
              <a:t>RECOMMENDA-TIONS FOR FUTURE DEVELOPMENT POST-2015</a:t>
            </a:r>
            <a:endParaRPr/>
          </a:p>
        </p:txBody>
      </p:sp>
      <p:pic>
        <p:nvPicPr>
          <p:cNvPr id="464" name="Google Shape;464;p1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5800" y="381001"/>
            <a:ext cx="5913120" cy="6251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9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Proposed Theme of National Consultations</a:t>
            </a:r>
            <a:endParaRPr/>
          </a:p>
        </p:txBody>
      </p:sp>
      <p:pic>
        <p:nvPicPr>
          <p:cNvPr id="470" name="Google Shape;47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4794" y="1596830"/>
            <a:ext cx="4158807" cy="44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9"/>
          <p:cNvSpPr txBox="1"/>
          <p:nvPr>
            <p:ph idx="2" type="body"/>
          </p:nvPr>
        </p:nvSpPr>
        <p:spPr>
          <a:xfrm>
            <a:off x="6400800" y="1371600"/>
            <a:ext cx="5384800" cy="468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4080"/>
              <a:buChar char="⚫"/>
            </a:pPr>
            <a:r>
              <a:rPr b="1" lang="en-US" sz="4800">
                <a:latin typeface="Bilbo"/>
                <a:ea typeface="Bilbo"/>
                <a:cs typeface="Bilbo"/>
                <a:sym typeface="Bilbo"/>
              </a:rPr>
              <a:t>The Malaysia We Want: How can our institutions help us deliver this?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"/>
          <p:cNvSpPr txBox="1"/>
          <p:nvPr>
            <p:ph type="title"/>
          </p:nvPr>
        </p:nvSpPr>
        <p:spPr>
          <a:xfrm>
            <a:off x="1905001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MODULE OUTLINE</a:t>
            </a:r>
            <a:endParaRPr/>
          </a:p>
        </p:txBody>
      </p:sp>
      <p:sp>
        <p:nvSpPr>
          <p:cNvPr id="275" name="Google Shape;275;p2"/>
          <p:cNvSpPr txBox="1"/>
          <p:nvPr>
            <p:ph idx="1" type="body"/>
          </p:nvPr>
        </p:nvSpPr>
        <p:spPr>
          <a:xfrm>
            <a:off x="1752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409"/>
          </a:bodyPr>
          <a:lstStyle/>
          <a:p>
            <a:pPr indent="-514372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Overview and Introduction to Module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Key Learning Outcomes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Lecture 1 : The MDGs and the Post-2015 Development Agenda – Unfinished Business and Lessons Learnt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Lecture 2 : The SDGs – Overview of Purpose, Goals and Targets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Lecture 3 : The SDGs – Indicators, Monitoring and Reporting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Lecture 4: The SDGs and National Development Agendas – Roles of Development Partners and Stakeholders</a:t>
            </a:r>
            <a:endParaRPr/>
          </a:p>
          <a:p>
            <a:pPr indent="-514372" lvl="0" marL="51435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-US" sz="1800"/>
              <a:t> Lecture 5: Sustainable Development – Opportunities and Challenges for Public Policy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carrieyee.XIMNETMY\Desktop\MsiaWeWant_Tablet.jpg" id="476" name="Google Shape;47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0"/>
            <a:ext cx="5568664" cy="942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carrieyee.XIMNETMY\Desktop\MsiaWeWant_Mobile.jpg" id="477" name="Google Shape;47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8232" y="12700"/>
            <a:ext cx="1707768" cy="684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1"/>
          <p:cNvSpPr txBox="1"/>
          <p:nvPr>
            <p:ph type="title"/>
          </p:nvPr>
        </p:nvSpPr>
        <p:spPr>
          <a:xfrm>
            <a:off x="1703512" y="44624"/>
            <a:ext cx="8363272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800"/>
              <a:buFont typeface="Georgia"/>
              <a:buNone/>
            </a:pPr>
            <a:r>
              <a:rPr lang="en-US" sz="2800"/>
              <a:t>WorldWeWant Survey – Global Votes (2.3 million)</a:t>
            </a:r>
            <a:endParaRPr sz="2800"/>
          </a:p>
        </p:txBody>
      </p:sp>
      <p:graphicFrame>
        <p:nvGraphicFramePr>
          <p:cNvPr id="483" name="Google Shape;483;p21"/>
          <p:cNvGraphicFramePr/>
          <p:nvPr/>
        </p:nvGraphicFramePr>
        <p:xfrm>
          <a:off x="1991544" y="764704"/>
          <a:ext cx="7620000" cy="597666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84" name="Google Shape;484;p21"/>
          <p:cNvSpPr txBox="1"/>
          <p:nvPr>
            <p:ph idx="11" type="ftr"/>
          </p:nvPr>
        </p:nvSpPr>
        <p:spPr>
          <a:xfrm rot="-5400000">
            <a:off x="8329303" y="3267152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F0"/>
                </a:solidFill>
              </a:rPr>
              <a:t>#MSIAWeWant</a:t>
            </a:r>
            <a:endParaRPr b="1" sz="4000">
              <a:solidFill>
                <a:srgbClr val="00B0F0"/>
              </a:solidFill>
            </a:endParaRPr>
          </a:p>
        </p:txBody>
      </p:sp>
      <p:sp>
        <p:nvSpPr>
          <p:cNvPr id="485" name="Google Shape;485;p21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  <p:sp>
        <p:nvSpPr>
          <p:cNvPr id="486" name="Google Shape;486;p21"/>
          <p:cNvSpPr txBox="1"/>
          <p:nvPr/>
        </p:nvSpPr>
        <p:spPr>
          <a:xfrm>
            <a:off x="6888088" y="1195005"/>
            <a:ext cx="2808312" cy="446276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Top Priorities: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Good Education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Better Healthcare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Honest &amp; Responsive Government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Better job opportunities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Access to clean water &amp; sanitation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Affordable &amp; nutritious food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" name="Google Shape;491;p22"/>
          <p:cNvGraphicFramePr/>
          <p:nvPr/>
        </p:nvGraphicFramePr>
        <p:xfrm>
          <a:off x="1524000" y="836712"/>
          <a:ext cx="8532440" cy="576064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92" name="Google Shape;492;p22"/>
          <p:cNvSpPr txBox="1"/>
          <p:nvPr>
            <p:ph type="title"/>
          </p:nvPr>
        </p:nvSpPr>
        <p:spPr>
          <a:xfrm>
            <a:off x="1775520" y="-27384"/>
            <a:ext cx="8147248" cy="720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2800"/>
              <a:buFont typeface="Georgia"/>
              <a:buNone/>
            </a:pPr>
            <a:r>
              <a:rPr lang="en-US" sz="2800"/>
              <a:t>WorldWeWant Survey – Malaysian Votes (3,000) </a:t>
            </a:r>
            <a:endParaRPr sz="2800"/>
          </a:p>
        </p:txBody>
      </p:sp>
      <p:sp>
        <p:nvSpPr>
          <p:cNvPr id="493" name="Google Shape;493;p22"/>
          <p:cNvSpPr txBox="1"/>
          <p:nvPr>
            <p:ph idx="11" type="ftr"/>
          </p:nvPr>
        </p:nvSpPr>
        <p:spPr>
          <a:xfrm rot="-5400000">
            <a:off x="8329303" y="3267152"/>
            <a:ext cx="3930497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B0F0"/>
                </a:solidFill>
              </a:rPr>
              <a:t>#MSIAWeWant</a:t>
            </a:r>
            <a:endParaRPr b="1" sz="4000">
              <a:solidFill>
                <a:srgbClr val="00B0F0"/>
              </a:solidFill>
            </a:endParaRPr>
          </a:p>
        </p:txBody>
      </p:sp>
      <p:sp>
        <p:nvSpPr>
          <p:cNvPr id="494" name="Google Shape;494;p22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6816080" y="1340768"/>
            <a:ext cx="3096344" cy="396044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0F0"/>
                </a:solidFill>
                <a:latin typeface="Georgia"/>
                <a:ea typeface="Georgia"/>
                <a:cs typeface="Georgia"/>
                <a:sym typeface="Georgia"/>
              </a:rPr>
              <a:t>Top Priorities: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Good Education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Honest &amp; Responsive Government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Protection against crime &amp; violence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Better Healthcare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Protecting forests, rivers and oceans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❑"/>
            </a:pPr>
            <a:r>
              <a:rPr b="1" lang="en-US" sz="200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Freedom from discrimination and persecution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3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Post-2015 Inclusive Dialogues….how innovative?</a:t>
            </a:r>
            <a:endParaRPr/>
          </a:p>
        </p:txBody>
      </p:sp>
      <p:pic>
        <p:nvPicPr>
          <p:cNvPr id="501" name="Google Shape;501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681" y="1783081"/>
            <a:ext cx="8549304" cy="4210532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3"/>
          <p:cNvSpPr/>
          <p:nvPr/>
        </p:nvSpPr>
        <p:spPr>
          <a:xfrm>
            <a:off x="6680964" y="4937762"/>
            <a:ext cx="3834637" cy="5486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accent3"/>
                </a:solidFill>
                <a:latin typeface="Georgia"/>
              </a:rPr>
              <a:t>Transparent</a:t>
            </a:r>
          </a:p>
        </p:txBody>
      </p:sp>
      <p:sp>
        <p:nvSpPr>
          <p:cNvPr id="503" name="Google Shape;503;p23"/>
          <p:cNvSpPr/>
          <p:nvPr/>
        </p:nvSpPr>
        <p:spPr>
          <a:xfrm>
            <a:off x="1767840" y="4450080"/>
            <a:ext cx="3032761" cy="208788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7775">
                  <a:solidFill>
                    <a:srgbClr val="FFFF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gradFill>
                  <a:gsLst>
                    <a:gs pos="0">
                      <a:srgbClr val="515151"/>
                    </a:gs>
                    <a:gs pos="49000">
                      <a:srgbClr val="585858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Georgia"/>
              </a:rPr>
              <a:t>Create spaces for Genuine Dialogue</a:t>
            </a:r>
          </a:p>
        </p:txBody>
      </p:sp>
      <p:sp>
        <p:nvSpPr>
          <p:cNvPr id="504" name="Google Shape;504;p23"/>
          <p:cNvSpPr/>
          <p:nvPr/>
        </p:nvSpPr>
        <p:spPr>
          <a:xfrm>
            <a:off x="6370320" y="1783081"/>
            <a:ext cx="4069080" cy="77723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FFED5F"/>
                    </a:gs>
                    <a:gs pos="75000">
                      <a:srgbClr val="E8BF04"/>
                    </a:gs>
                    <a:gs pos="100000">
                      <a:srgbClr val="FBD200"/>
                    </a:gs>
                  </a:gsLst>
                  <a:lin ang="5400000" scaled="0"/>
                </a:gradFill>
                <a:latin typeface="Georgia"/>
              </a:rPr>
              <a:t>Collective wisdom</a:t>
            </a:r>
          </a:p>
        </p:txBody>
      </p:sp>
      <p:sp>
        <p:nvSpPr>
          <p:cNvPr id="505" name="Google Shape;505;p23"/>
          <p:cNvSpPr/>
          <p:nvPr/>
        </p:nvSpPr>
        <p:spPr>
          <a:xfrm>
            <a:off x="2011682" y="2011681"/>
            <a:ext cx="1935479" cy="8534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10525">
                  <a:solidFill>
                    <a:srgbClr val="CB593D"/>
                  </a:solidFill>
                  <a:prstDash val="solid"/>
                  <a:round/>
                  <a:headEnd len="sm" w="sm" type="none"/>
                  <a:tailEnd len="sm" w="sm" type="none"/>
                </a:ln>
                <a:gradFill>
                  <a:gsLst>
                    <a:gs pos="0">
                      <a:srgbClr val="FFBFB5"/>
                    </a:gs>
                    <a:gs pos="9000">
                      <a:srgbClr val="FF9E8F"/>
                    </a:gs>
                    <a:gs pos="50000">
                      <a:srgbClr val="A40600"/>
                    </a:gs>
                    <a:gs pos="79000">
                      <a:srgbClr val="FF9E8F"/>
                    </a:gs>
                    <a:gs pos="100000">
                      <a:srgbClr val="FFBFB5"/>
                    </a:gs>
                  </a:gsLst>
                  <a:lin ang="5400000" scaled="0"/>
                </a:gradFill>
                <a:latin typeface="Georgia"/>
              </a:rPr>
              <a:t>inclusive</a:t>
            </a:r>
          </a:p>
        </p:txBody>
      </p:sp>
      <p:sp>
        <p:nvSpPr>
          <p:cNvPr id="506" name="Google Shape;506;p23"/>
          <p:cNvSpPr/>
          <p:nvPr/>
        </p:nvSpPr>
        <p:spPr>
          <a:xfrm>
            <a:off x="4992348" y="5654040"/>
            <a:ext cx="5447053" cy="62484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FF3D0B">
                      <a:alpha val="54901"/>
                    </a:srgbClr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CFB"/>
                </a:solidFill>
                <a:latin typeface="Georgia"/>
              </a:rPr>
              <a:t>People-centred</a:t>
            </a:r>
          </a:p>
        </p:txBody>
      </p:sp>
      <p:sp>
        <p:nvSpPr>
          <p:cNvPr id="507" name="Google Shape;507;p23"/>
          <p:cNvSpPr/>
          <p:nvPr/>
        </p:nvSpPr>
        <p:spPr>
          <a:xfrm>
            <a:off x="3775966" y="3810000"/>
            <a:ext cx="4758434" cy="61853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844602"/>
                    </a:gs>
                    <a:gs pos="78000">
                      <a:srgbClr val="FF922D"/>
                    </a:gs>
                    <a:gs pos="100000">
                      <a:srgbClr val="FFF3EB"/>
                    </a:gs>
                  </a:gsLst>
                  <a:lin ang="5400000" scaled="0"/>
                </a:gradFill>
                <a:latin typeface="Georgia"/>
              </a:rPr>
              <a:t>Lessons learnt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"/>
          <p:cNvSpPr txBox="1"/>
          <p:nvPr>
            <p:ph type="title"/>
          </p:nvPr>
        </p:nvSpPr>
        <p:spPr>
          <a:xfrm>
            <a:off x="1981200" y="116632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481C"/>
              </a:buClr>
              <a:buSzPts val="4800"/>
              <a:buFont typeface="Georgia"/>
              <a:buNone/>
            </a:pPr>
            <a:r>
              <a:rPr b="1" lang="en-US" sz="4800">
                <a:solidFill>
                  <a:srgbClr val="70481C"/>
                </a:solidFill>
              </a:rPr>
              <a:t>KL (2&amp;3 July)</a:t>
            </a:r>
            <a:endParaRPr/>
          </a:p>
        </p:txBody>
      </p:sp>
      <p:pic>
        <p:nvPicPr>
          <p:cNvPr descr="E:\HaoLiang Visit\DSC03109.JPG" id="513" name="Google Shape;513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1584" y="4149080"/>
            <a:ext cx="3528392" cy="234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4"/>
          <p:cNvSpPr txBox="1"/>
          <p:nvPr/>
        </p:nvSpPr>
        <p:spPr>
          <a:xfrm>
            <a:off x="2423592" y="6505600"/>
            <a:ext cx="2448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Workshop in progress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:\HaoLiang Visit\DSC02969.JPG" id="515" name="Google Shape;5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1584" y="1268760"/>
            <a:ext cx="3462570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24"/>
          <p:cNvSpPr txBox="1"/>
          <p:nvPr/>
        </p:nvSpPr>
        <p:spPr>
          <a:xfrm>
            <a:off x="2279576" y="3625860"/>
            <a:ext cx="30963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Participants at the launch of the Post -2015 National Consultation in KL</a:t>
            </a:r>
            <a:endParaRPr sz="1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E:\HaoLiang Visit\DSC03005.JPG" id="517" name="Google Shape;5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9976" y="1052736"/>
            <a:ext cx="3168352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24"/>
          <p:cNvSpPr txBox="1"/>
          <p:nvPr/>
        </p:nvSpPr>
        <p:spPr>
          <a:xfrm>
            <a:off x="5951984" y="3356992"/>
            <a:ext cx="396044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Mr. Haoliang Xu,  Assistant Secretary-General, UN, Chair of  Regional UNDG Asia-Pacific, Assistant Administrator, UNDP at the Launch</a:t>
            </a:r>
            <a:endParaRPr/>
          </a:p>
        </p:txBody>
      </p:sp>
      <p:pic>
        <p:nvPicPr>
          <p:cNvPr descr="E:\HaoLiang Visit\DSC03101.JPG" id="519" name="Google Shape;51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51984" y="4149080"/>
            <a:ext cx="3168352" cy="2141076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4"/>
          <p:cNvSpPr txBox="1"/>
          <p:nvPr/>
        </p:nvSpPr>
        <p:spPr>
          <a:xfrm>
            <a:off x="5951984" y="6290156"/>
            <a:ext cx="345638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Participants using the methodology “Open Space Technology” at the consultation.</a:t>
            </a:r>
            <a:endParaRPr/>
          </a:p>
        </p:txBody>
      </p:sp>
      <p:sp>
        <p:nvSpPr>
          <p:cNvPr id="521" name="Google Shape;521;p24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5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481C"/>
              </a:buClr>
              <a:buSzPct val="100000"/>
              <a:buFont typeface="Georgia"/>
              <a:buNone/>
            </a:pPr>
            <a:r>
              <a:rPr b="1" lang="en-US" sz="4800">
                <a:solidFill>
                  <a:srgbClr val="70481C"/>
                </a:solidFill>
              </a:rPr>
              <a:t>Sarawak (7 &amp; 8 July):</a:t>
            </a:r>
            <a:endParaRPr/>
          </a:p>
        </p:txBody>
      </p:sp>
      <p:pic>
        <p:nvPicPr>
          <p:cNvPr descr="C:\Users\Linda\Desktop\np1404746232.jpg" id="527" name="Google Shape;527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568" y="1556793"/>
            <a:ext cx="3456384" cy="208823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5"/>
          <p:cNvSpPr txBox="1"/>
          <p:nvPr/>
        </p:nvSpPr>
        <p:spPr>
          <a:xfrm>
            <a:off x="1919536" y="3861048"/>
            <a:ext cx="39604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Deputy Director-General (Policy), EPU, signing the “MSIAWeWant” campaign at the Sarawak Post-2015 National Consultation, 7-8 July 2014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C:\Users\Juanita\AppData\Local\Microsoft\Windows\Temporary Internet Files\Content.Outlook\J4BWO3UE\IMAG0974.jpg" id="529" name="Google Shape;52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4032" y="1408168"/>
            <a:ext cx="2448272" cy="4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25"/>
          <p:cNvSpPr txBox="1"/>
          <p:nvPr/>
        </p:nvSpPr>
        <p:spPr>
          <a:xfrm>
            <a:off x="6023992" y="5951021"/>
            <a:ext cx="33843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Participants scheduling the workshops that they will convene</a:t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31" name="Google Shape;531;p25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6"/>
          <p:cNvSpPr txBox="1"/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481C"/>
              </a:buClr>
              <a:buSzPct val="100000"/>
              <a:buFont typeface="Georgia"/>
              <a:buNone/>
            </a:pPr>
            <a:r>
              <a:rPr b="1" lang="en-US" sz="4800">
                <a:solidFill>
                  <a:srgbClr val="70481C"/>
                </a:solidFill>
              </a:rPr>
              <a:t>Sabah (14 &amp; 15 July):</a:t>
            </a:r>
            <a:endParaRPr/>
          </a:p>
        </p:txBody>
      </p:sp>
      <p:pic>
        <p:nvPicPr>
          <p:cNvPr descr="C:\Users\Juanita\AppData\Local\Microsoft\Windows\Temporary Internet Files\Content.Word\IMAG0924.jpg" id="537" name="Google Shape;5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0728" y="3645025"/>
            <a:ext cx="4083665" cy="2498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anita\AppData\Local\Microsoft\Windows\Temporary Internet Files\Content.Word\IMAG0931.jpg" id="538" name="Google Shape;538;p2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1200" y="1852706"/>
            <a:ext cx="4042793" cy="2440390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6"/>
          <p:cNvSpPr txBox="1"/>
          <p:nvPr/>
        </p:nvSpPr>
        <p:spPr>
          <a:xfrm>
            <a:off x="2207568" y="4437112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Opening Circle</a:t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0" name="Google Shape;540;p26"/>
          <p:cNvSpPr txBox="1"/>
          <p:nvPr/>
        </p:nvSpPr>
        <p:spPr>
          <a:xfrm>
            <a:off x="6023992" y="6300028"/>
            <a:ext cx="2880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Ice-breaking session</a:t>
            </a:r>
            <a:endParaRPr sz="18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41" name="Google Shape;541;p26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7"/>
          <p:cNvSpPr txBox="1"/>
          <p:nvPr>
            <p:ph type="title"/>
          </p:nvPr>
        </p:nvSpPr>
        <p:spPr>
          <a:xfrm>
            <a:off x="1981200" y="-27384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A9798"/>
              </a:buClr>
              <a:buSzPts val="3300"/>
              <a:buFont typeface="Georgia"/>
              <a:buNone/>
            </a:pPr>
            <a:r>
              <a:rPr lang="en-US"/>
              <a:t>Mini Dialogues</a:t>
            </a:r>
            <a:endParaRPr/>
          </a:p>
        </p:txBody>
      </p:sp>
      <p:pic>
        <p:nvPicPr>
          <p:cNvPr descr="C:\Users\Linda\AppData\Local\Microsoft\Windows\Temporary Internet Files\Content.Outlook\IANS44CN\IMAG0973.jpg" id="547" name="Google Shape;54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531603" y="152638"/>
            <a:ext cx="252028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27"/>
          <p:cNvSpPr txBox="1"/>
          <p:nvPr/>
        </p:nvSpPr>
        <p:spPr>
          <a:xfrm>
            <a:off x="1631504" y="3429001"/>
            <a:ext cx="47525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Mini dialogue with Orang Pulau  on 16 July 2014</a:t>
            </a:r>
            <a:endParaRPr/>
          </a:p>
        </p:txBody>
      </p:sp>
      <p:pic>
        <p:nvPicPr>
          <p:cNvPr descr="C:\Users\Juanita\AppData\Local\Microsoft\Windows\Temporary Internet Files\Content.Word\IMAG0996.jpg" id="549" name="Google Shape;5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8258" y="1052736"/>
            <a:ext cx="3604166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27"/>
          <p:cNvSpPr txBox="1"/>
          <p:nvPr/>
        </p:nvSpPr>
        <p:spPr>
          <a:xfrm>
            <a:off x="5879976" y="3356993"/>
            <a:ext cx="4104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Mini dialogue with Disadvantaged children  on 26 July 2014</a:t>
            </a:r>
            <a:endParaRPr/>
          </a:p>
        </p:txBody>
      </p:sp>
      <p:pic>
        <p:nvPicPr>
          <p:cNvPr descr="C:\Users\Juanita\AppData\Local\Microsoft\Windows\Temporary Internet Files\Content.Outlook\J4BWO3UE\2014-07-10 17 54 34.jpg" id="551" name="Google Shape;55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75521" y="3861048"/>
            <a:ext cx="4449931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27"/>
          <p:cNvSpPr txBox="1"/>
          <p:nvPr/>
        </p:nvSpPr>
        <p:spPr>
          <a:xfrm>
            <a:off x="6168008" y="4942909"/>
            <a:ext cx="41044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Mini dialogue with Stakeholders of the Malaysian AIDS Council on 10 July 2014</a:t>
            </a:r>
            <a:endParaRPr/>
          </a:p>
        </p:txBody>
      </p:sp>
      <p:sp>
        <p:nvSpPr>
          <p:cNvPr id="553" name="Google Shape;553;p27"/>
          <p:cNvSpPr txBox="1"/>
          <p:nvPr>
            <p:ph idx="12" type="sldNum"/>
          </p:nvPr>
        </p:nvSpPr>
        <p:spPr>
          <a:xfrm>
            <a:off x="5815584" y="1026373"/>
            <a:ext cx="6096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8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CONCLUSIONS: SUMMARY POINTS</a:t>
            </a:r>
            <a:endParaRPr/>
          </a:p>
        </p:txBody>
      </p:sp>
      <p:sp>
        <p:nvSpPr>
          <p:cNvPr id="559" name="Google Shape;559;p28"/>
          <p:cNvSpPr txBox="1"/>
          <p:nvPr>
            <p:ph idx="1" type="body"/>
          </p:nvPr>
        </p:nvSpPr>
        <p:spPr>
          <a:xfrm>
            <a:off x="913359" y="2011680"/>
            <a:ext cx="10363200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 SDGs: (3P’s):  “PEOPLE” – “PLANET” – “PROSPERITY”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SDGs: most comprehensive development agenda – building on the unfinished business and lessons learnt from MDGs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Process: participatory and inclusive – wide range of stakeholders (“old” and “new”)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Importance of integrating SDG goals/targets in National Development Plans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 Major challenges in relation to data/evidence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 Importance of capacity-development to deliver on SDGs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 “Strategic Partnerships” – old and new partners, especially at local/community levels.</a:t>
            </a:r>
            <a:endParaRPr/>
          </a:p>
          <a:p>
            <a:pPr indent="-182880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Char char="▪"/>
            </a:pPr>
            <a:r>
              <a:rPr lang="en-US"/>
              <a:t> Monitoring and Reporting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"/>
          <p:cNvSpPr txBox="1"/>
          <p:nvPr>
            <p:ph type="title"/>
          </p:nvPr>
        </p:nvSpPr>
        <p:spPr>
          <a:xfrm>
            <a:off x="1905001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OVERVIEW &amp; INTRODUCTION</a:t>
            </a:r>
            <a:endParaRPr/>
          </a:p>
        </p:txBody>
      </p:sp>
      <p:sp>
        <p:nvSpPr>
          <p:cNvPr id="281" name="Google Shape;281;p3"/>
          <p:cNvSpPr txBox="1"/>
          <p:nvPr>
            <p:ph idx="1" type="body"/>
          </p:nvPr>
        </p:nvSpPr>
        <p:spPr>
          <a:xfrm>
            <a:off x="1752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409"/>
          </a:bodyPr>
          <a:lstStyle/>
          <a:p>
            <a:pPr indent="-182902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 SDGs – the most comprehensive and holistic development approach adopted by the United Nations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 </a:t>
            </a:r>
            <a:endParaRPr/>
          </a:p>
          <a:p>
            <a:pPr indent="-182902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SDGs – developed through a global participatory and inclusive process involving a wide range of partners and stakeholders (Post-2015 Development Consultations and Expert Groups) </a:t>
            </a:r>
            <a:endParaRPr/>
          </a:p>
          <a:p>
            <a:pPr indent="-70421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-182902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 SDGs – building on the unfinished business and lessons learnt in implementation and reporting on the MDGs over the past decade</a:t>
            </a:r>
            <a:endParaRPr/>
          </a:p>
          <a:p>
            <a:pPr indent="-70421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-182902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800"/>
              <a:t> National Development Agendas – influenced and aligned to the SDGs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"/>
          <p:cNvSpPr txBox="1"/>
          <p:nvPr>
            <p:ph type="title"/>
          </p:nvPr>
        </p:nvSpPr>
        <p:spPr>
          <a:xfrm>
            <a:off x="1905001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KEY LEARNING OUTCOMES</a:t>
            </a:r>
            <a:endParaRPr/>
          </a:p>
        </p:txBody>
      </p:sp>
      <p:sp>
        <p:nvSpPr>
          <p:cNvPr id="287" name="Google Shape;287;p4"/>
          <p:cNvSpPr txBox="1"/>
          <p:nvPr>
            <p:ph idx="1" type="body"/>
          </p:nvPr>
        </p:nvSpPr>
        <p:spPr>
          <a:xfrm>
            <a:off x="1752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8409"/>
          </a:bodyPr>
          <a:lstStyle/>
          <a:p>
            <a:pPr indent="-182902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▪"/>
            </a:pPr>
            <a:r>
              <a:rPr lang="en-US" sz="1800"/>
              <a:t>1. </a:t>
            </a:r>
            <a:r>
              <a:rPr lang="en-US"/>
              <a:t>To understand the context and background of the global development agenda based on the unfinished business and lessons learnt from the MDGs and leading towards the SDGs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2.To review and critically analyse the goals, targets and indicators of the SDGs vis-à-vis the national and global public policy context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3. To understand the roles and contributions of key global development actors in shaping the new global development agenda (SDGs)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▪"/>
            </a:pPr>
            <a:r>
              <a:rPr lang="en-US"/>
              <a:t>4. To look at the emerging opportunities and challenges for Governments and development partners in adopting, implementing and reporting on the SDGs.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1" lang="en-US" sz="3600"/>
              <a:t>SUSTAINABLE DEVELOPMENT GOALS (SDG)</a:t>
            </a:r>
            <a:endParaRPr/>
          </a:p>
        </p:txBody>
      </p:sp>
      <p:sp>
        <p:nvSpPr>
          <p:cNvPr id="293" name="Google Shape;293;p5"/>
          <p:cNvSpPr txBox="1"/>
          <p:nvPr>
            <p:ph idx="1" type="body"/>
          </p:nvPr>
        </p:nvSpPr>
        <p:spPr>
          <a:xfrm>
            <a:off x="2148893" y="3984400"/>
            <a:ext cx="7886700" cy="2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The Politics of Public Policy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M.A. in International Development Studies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Faculty of Political Science, Chualongkorn University, Bangkok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Trimester 2, 2016-2017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b="1" lang="en-US"/>
              <a:t>VICTOR P. KARUNAN, Ph.D.</a:t>
            </a:r>
            <a:endParaRPr/>
          </a:p>
        </p:txBody>
      </p:sp>
      <p:pic>
        <p:nvPicPr>
          <p:cNvPr descr="http://valuingvoices.com/wp-content/uploads/2015/09/BusinessWorld___INFOGRAPHIC__MDGs__It%E2%80%99s_2015__Now_what_.png" id="294" name="Google Shape;294;p5"/>
          <p:cNvPicPr preferRelativeResize="0"/>
          <p:nvPr/>
        </p:nvPicPr>
        <p:blipFill rotWithShape="1">
          <a:blip r:embed="rId3">
            <a:alphaModFix/>
          </a:blip>
          <a:srcRect b="7829" l="2148" r="4901" t="17771"/>
          <a:stretch/>
        </p:blipFill>
        <p:spPr>
          <a:xfrm>
            <a:off x="5257800" y="228601"/>
            <a:ext cx="1428626" cy="143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 txBox="1"/>
          <p:nvPr>
            <p:ph type="title"/>
          </p:nvPr>
        </p:nvSpPr>
        <p:spPr>
          <a:xfrm>
            <a:off x="833191" y="2208879"/>
            <a:ext cx="105156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orbel"/>
              <a:buNone/>
            </a:pPr>
            <a:r>
              <a:rPr b="1" lang="en-US" sz="3600"/>
              <a:t>LECTURE 1</a:t>
            </a:r>
            <a:br>
              <a:rPr b="1" lang="en-US" sz="3600"/>
            </a:br>
            <a:r>
              <a:rPr b="1" lang="en-US" sz="3600"/>
              <a:t>MONDAY 9 JANUARY 2017 </a:t>
            </a:r>
            <a:endParaRPr/>
          </a:p>
        </p:txBody>
      </p:sp>
      <p:sp>
        <p:nvSpPr>
          <p:cNvPr id="300" name="Google Shape;300;p6"/>
          <p:cNvSpPr txBox="1"/>
          <p:nvPr>
            <p:ph idx="1" type="body"/>
          </p:nvPr>
        </p:nvSpPr>
        <p:spPr>
          <a:xfrm>
            <a:off x="2148893" y="3984400"/>
            <a:ext cx="7886700" cy="27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b="1" lang="en-US" sz="2800"/>
              <a:t>THE MDGS AND THE POST-2015 DEVELOPMENT AGENDA – UNFINISHED BUSINESS AND LESSONS LEARNT</a:t>
            </a:r>
            <a:endParaRPr/>
          </a:p>
        </p:txBody>
      </p:sp>
      <p:pic>
        <p:nvPicPr>
          <p:cNvPr descr="http://valuingvoices.com/wp-content/uploads/2015/09/BusinessWorld___INFOGRAPHIC__MDGs__It%E2%80%99s_2015__Now_what_.png" id="301" name="Google Shape;301;p6"/>
          <p:cNvPicPr preferRelativeResize="0"/>
          <p:nvPr/>
        </p:nvPicPr>
        <p:blipFill rotWithShape="1">
          <a:blip r:embed="rId3">
            <a:alphaModFix/>
          </a:blip>
          <a:srcRect b="7829" l="2148" r="4901" t="17771"/>
          <a:stretch/>
        </p:blipFill>
        <p:spPr>
          <a:xfrm>
            <a:off x="5257800" y="228601"/>
            <a:ext cx="1428626" cy="143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"/>
          <p:cNvSpPr txBox="1"/>
          <p:nvPr/>
        </p:nvSpPr>
        <p:spPr>
          <a:xfrm>
            <a:off x="2931267" y="1923231"/>
            <a:ext cx="324008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1: Eradicate extreme poverty &amp; hunger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3 targets; 9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MDG 5.jpg" id="308" name="Google Shape;3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76178" y="1923231"/>
            <a:ext cx="876300" cy="874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 6.jpg" id="309" name="Google Shape;30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178" y="3033687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 8.jpg" id="310" name="Google Shape;31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179" y="5276825"/>
            <a:ext cx="874713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$.jpg" id="311" name="Google Shape;31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51766" y="5287937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1.jpg" id="312" name="Google Shape;31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51766" y="1923231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2.jpg" id="313" name="Google Shape;31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51766" y="3033687"/>
            <a:ext cx="876300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3.jpg" id="314" name="Google Shape;31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51766" y="4155256"/>
            <a:ext cx="874712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DG 7.jpg" id="315" name="Google Shape;315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76178" y="4166368"/>
            <a:ext cx="87630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7"/>
          <p:cNvSpPr txBox="1"/>
          <p:nvPr/>
        </p:nvSpPr>
        <p:spPr>
          <a:xfrm>
            <a:off x="2931267" y="2973362"/>
            <a:ext cx="3240087" cy="865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2: Achieve universal primary education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 target; 3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7" name="Google Shape;317;p7"/>
          <p:cNvSpPr txBox="1"/>
          <p:nvPr/>
        </p:nvSpPr>
        <p:spPr>
          <a:xfrm>
            <a:off x="2931267" y="4107631"/>
            <a:ext cx="3311525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3: Promote gender equality &amp; empower women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 target; 3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8" name="Google Shape;318;p7"/>
          <p:cNvSpPr txBox="1"/>
          <p:nvPr/>
        </p:nvSpPr>
        <p:spPr>
          <a:xfrm>
            <a:off x="2931267" y="5300637"/>
            <a:ext cx="324008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4: Reduce child mortality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1 target; 3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9" name="Google Shape;319;p7"/>
          <p:cNvSpPr txBox="1"/>
          <p:nvPr/>
        </p:nvSpPr>
        <p:spPr>
          <a:xfrm>
            <a:off x="7611217" y="1923231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5: Reduce maternal mortality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2 targets; 6 indicators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0" name="Google Shape;320;p7"/>
          <p:cNvSpPr txBox="1"/>
          <p:nvPr/>
        </p:nvSpPr>
        <p:spPr>
          <a:xfrm>
            <a:off x="7611217" y="3033687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6: Combat HIV/AIDS, malaria and other diseases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3 targets; 9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1" name="Google Shape;321;p7"/>
          <p:cNvSpPr txBox="1"/>
          <p:nvPr/>
        </p:nvSpPr>
        <p:spPr>
          <a:xfrm>
            <a:off x="7611217" y="4107631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7: Ensure environmental sustainability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4 targets; 10 indicators</a:t>
            </a:r>
            <a:endParaRPr/>
          </a:p>
        </p:txBody>
      </p:sp>
      <p:sp>
        <p:nvSpPr>
          <p:cNvPr id="322" name="Google Shape;322;p7"/>
          <p:cNvSpPr txBox="1"/>
          <p:nvPr/>
        </p:nvSpPr>
        <p:spPr>
          <a:xfrm>
            <a:off x="7611217" y="5229200"/>
            <a:ext cx="2916237" cy="8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MDG 8: Develop a Global Partnership for Development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7 targets; 7 indicators</a:t>
            </a:r>
            <a:endParaRPr b="0" i="0" sz="1400" u="none" cap="none" strike="noStrike">
              <a:solidFill>
                <a:schemeClr val="lt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23" name="Google Shape;323;p7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MILLENNIUM DEVELOPMENT GOALS</a:t>
            </a:r>
            <a:endParaRPr/>
          </a:p>
        </p:txBody>
      </p:sp>
      <p:sp>
        <p:nvSpPr>
          <p:cNvPr id="324" name="Google Shape;324;p7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"/>
          <p:cNvSpPr txBox="1"/>
          <p:nvPr>
            <p:ph type="title"/>
          </p:nvPr>
        </p:nvSpPr>
        <p:spPr>
          <a:xfrm>
            <a:off x="1905001" y="284176"/>
            <a:ext cx="8458199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rbel"/>
              <a:buNone/>
            </a:pPr>
            <a:r>
              <a:rPr b="1" lang="en-US" sz="3600"/>
              <a:t>MDGS – UNFINISHED BUSINESS &amp; LESSONS LEARNT</a:t>
            </a:r>
            <a:endParaRPr/>
          </a:p>
        </p:txBody>
      </p:sp>
      <p:sp>
        <p:nvSpPr>
          <p:cNvPr id="330" name="Google Shape;330;p8"/>
          <p:cNvSpPr txBox="1"/>
          <p:nvPr>
            <p:ph idx="1" type="body"/>
          </p:nvPr>
        </p:nvSpPr>
        <p:spPr>
          <a:xfrm>
            <a:off x="1752600" y="2011680"/>
            <a:ext cx="8763000" cy="469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3409" lnSpcReduction="20000"/>
          </a:bodyPr>
          <a:lstStyle/>
          <a:p>
            <a:pPr indent="-182902" lvl="0" marL="1828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 sz="1800"/>
              <a:t> </a:t>
            </a:r>
            <a:r>
              <a:rPr lang="en-US"/>
              <a:t>Gender Inequality persists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Big gaps exist between the poorest and the richest households, and between rural and urban areas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Climate change and environmental degradation undermine progress achieved, and the poor people suffer the most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Conflict remains the biggest threat to human development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 Millions of poor people still live in poverty and hunger, without access to basic services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Progress uneven across goals; within and across countries and regions.</a:t>
            </a:r>
            <a:endParaRPr/>
          </a:p>
          <a:p>
            <a:pPr indent="-182943" lvl="0" marL="18288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❑"/>
            </a:pPr>
            <a:r>
              <a:rPr lang="en-US"/>
              <a:t>Formulation of targets: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Some targets, for instance, may not have adequately taken into account country demographic change and the magnitude of certain social issues.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Globally set targets with limited consideration for national circumstances and differences in initial conditions.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Did not take into account vulnerability to natural hazards and other external shocks.</a:t>
            </a:r>
            <a:endParaRPr/>
          </a:p>
          <a:p>
            <a:pPr indent="-182943" lvl="1" marL="41148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100000"/>
              <a:buChar char="▪"/>
            </a:pPr>
            <a:r>
              <a:rPr lang="en-US" sz="2200"/>
              <a:t>Did not adequately address cross-cutting issues.</a:t>
            </a:r>
            <a:endParaRPr/>
          </a:p>
          <a:p>
            <a:pPr indent="-87566" lvl="0" marL="18288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Noto Sans Symbols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"/>
          <p:cNvSpPr txBox="1"/>
          <p:nvPr>
            <p:ph type="title"/>
          </p:nvPr>
        </p:nvSpPr>
        <p:spPr>
          <a:xfrm>
            <a:off x="913359" y="284176"/>
            <a:ext cx="10363200" cy="1508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orbel"/>
              <a:buNone/>
            </a:pPr>
            <a:r>
              <a:rPr lang="en-US"/>
              <a:t>POST-2015: THE UNFINISHED BUSINESS</a:t>
            </a:r>
            <a:endParaRPr/>
          </a:p>
        </p:txBody>
      </p:sp>
      <p:sp>
        <p:nvSpPr>
          <p:cNvPr id="337" name="Google Shape;337;p9"/>
          <p:cNvSpPr/>
          <p:nvPr/>
        </p:nvSpPr>
        <p:spPr>
          <a:xfrm>
            <a:off x="8525970" y="2122866"/>
            <a:ext cx="1938495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9"/>
          <p:cNvSpPr/>
          <p:nvPr/>
        </p:nvSpPr>
        <p:spPr>
          <a:xfrm>
            <a:off x="8660897" y="2250335"/>
            <a:ext cx="1678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Environment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9" name="Google Shape;339;p9"/>
          <p:cNvSpPr/>
          <p:nvPr/>
        </p:nvSpPr>
        <p:spPr>
          <a:xfrm>
            <a:off x="8661371" y="2641859"/>
            <a:ext cx="1677594" cy="1308180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Pursuing sustainable consumption and development</a:t>
            </a:r>
            <a:endParaRPr/>
          </a:p>
        </p:txBody>
      </p:sp>
      <p:sp>
        <p:nvSpPr>
          <p:cNvPr id="340" name="Google Shape;340;p9"/>
          <p:cNvSpPr/>
          <p:nvPr/>
        </p:nvSpPr>
        <p:spPr>
          <a:xfrm>
            <a:off x="8659222" y="4208594"/>
            <a:ext cx="1671984" cy="1431404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Green growth strategies and better management of natural resources</a:t>
            </a:r>
            <a:endParaRPr/>
          </a:p>
        </p:txBody>
      </p:sp>
      <p:sp>
        <p:nvSpPr>
          <p:cNvPr id="341" name="Google Shape;341;p9"/>
          <p:cNvSpPr/>
          <p:nvPr/>
        </p:nvSpPr>
        <p:spPr>
          <a:xfrm>
            <a:off x="6231931" y="2141544"/>
            <a:ext cx="1956425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2" name="Google Shape;342;p9"/>
          <p:cNvSpPr/>
          <p:nvPr/>
        </p:nvSpPr>
        <p:spPr>
          <a:xfrm>
            <a:off x="6365394" y="1820181"/>
            <a:ext cx="1678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Gender empowerment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3" name="Google Shape;343;p9"/>
          <p:cNvSpPr/>
          <p:nvPr/>
        </p:nvSpPr>
        <p:spPr>
          <a:xfrm>
            <a:off x="6371877" y="2435002"/>
            <a:ext cx="1716668" cy="1748516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Stereotyped gender roles that continue to exist &amp; have implications for other development achievements</a:t>
            </a:r>
            <a:endParaRPr/>
          </a:p>
        </p:txBody>
      </p:sp>
      <p:sp>
        <p:nvSpPr>
          <p:cNvPr id="344" name="Google Shape;344;p9"/>
          <p:cNvSpPr/>
          <p:nvPr/>
        </p:nvSpPr>
        <p:spPr>
          <a:xfrm>
            <a:off x="6365394" y="4208597"/>
            <a:ext cx="1702009" cy="1456481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Gender empowerment that improves overall welfare of men and women</a:t>
            </a:r>
            <a:endParaRPr/>
          </a:p>
        </p:txBody>
      </p:sp>
      <p:sp>
        <p:nvSpPr>
          <p:cNvPr id="345" name="Google Shape;345;p9"/>
          <p:cNvSpPr/>
          <p:nvPr/>
        </p:nvSpPr>
        <p:spPr>
          <a:xfrm>
            <a:off x="3858108" y="2116466"/>
            <a:ext cx="1978148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6" name="Google Shape;346;p9"/>
          <p:cNvSpPr/>
          <p:nvPr/>
        </p:nvSpPr>
        <p:spPr>
          <a:xfrm>
            <a:off x="4028968" y="2231651"/>
            <a:ext cx="16780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Inclusiveness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9"/>
          <p:cNvSpPr/>
          <p:nvPr/>
        </p:nvSpPr>
        <p:spPr>
          <a:xfrm>
            <a:off x="3998059" y="2616783"/>
            <a:ext cx="1726137" cy="1333259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targeted &amp; focused approach to assist pockets of development needs that remain</a:t>
            </a:r>
            <a:endParaRPr/>
          </a:p>
        </p:txBody>
      </p:sp>
      <p:sp>
        <p:nvSpPr>
          <p:cNvPr id="348" name="Google Shape;348;p9"/>
          <p:cNvSpPr/>
          <p:nvPr/>
        </p:nvSpPr>
        <p:spPr>
          <a:xfrm>
            <a:off x="3991575" y="4183519"/>
            <a:ext cx="1732621" cy="1456481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strategic relook at the social protection system, bearing in mind that a multi-dimensional approach is needed </a:t>
            </a:r>
            <a:endParaRPr/>
          </a:p>
        </p:txBody>
      </p:sp>
      <p:sp>
        <p:nvSpPr>
          <p:cNvPr id="349" name="Google Shape;349;p9"/>
          <p:cNvSpPr/>
          <p:nvPr/>
        </p:nvSpPr>
        <p:spPr>
          <a:xfrm>
            <a:off x="1795783" y="2042194"/>
            <a:ext cx="1817966" cy="3647586"/>
          </a:xfrm>
          <a:prstGeom prst="roundRect">
            <a:avLst>
              <a:gd fmla="val 9276" name="adj"/>
            </a:avLst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ctr" dir="5400000" dist="15875">
              <a:srgbClr val="000000">
                <a:alpha val="6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p9"/>
          <p:cNvSpPr/>
          <p:nvPr/>
        </p:nvSpPr>
        <p:spPr>
          <a:xfrm>
            <a:off x="1795783" y="1908487"/>
            <a:ext cx="16780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7406D"/>
                </a:solidFill>
                <a:latin typeface="Arial Narrow"/>
                <a:ea typeface="Arial Narrow"/>
                <a:cs typeface="Arial Narrow"/>
                <a:sym typeface="Arial Narrow"/>
              </a:rPr>
              <a:t>Quality of development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9"/>
          <p:cNvSpPr/>
          <p:nvPr/>
        </p:nvSpPr>
        <p:spPr>
          <a:xfrm>
            <a:off x="1938613" y="2464348"/>
            <a:ext cx="1486577" cy="1744246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Improving the quality of growth, recognizing multi-dimensionality of development</a:t>
            </a:r>
            <a:endParaRPr/>
          </a:p>
        </p:txBody>
      </p:sp>
      <p:sp>
        <p:nvSpPr>
          <p:cNvPr id="352" name="Google Shape;352;p9"/>
          <p:cNvSpPr/>
          <p:nvPr/>
        </p:nvSpPr>
        <p:spPr>
          <a:xfrm>
            <a:off x="1909587" y="4189919"/>
            <a:ext cx="1493062" cy="1456481"/>
          </a:xfrm>
          <a:prstGeom prst="roundRect">
            <a:avLst>
              <a:gd fmla="val 9276" name="adj"/>
            </a:avLst>
          </a:prstGeom>
          <a:solidFill>
            <a:schemeClr val="accent1"/>
          </a:solidFill>
          <a:ln cap="flat" cmpd="sng" w="12700">
            <a:solidFill>
              <a:srgbClr val="BA8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Moving beyond basic needs; Focus on cost-effective outcomes</a:t>
            </a:r>
            <a:endParaRPr/>
          </a:p>
        </p:txBody>
      </p:sp>
      <p:sp>
        <p:nvSpPr>
          <p:cNvPr id="353" name="Google Shape;353;p9"/>
          <p:cNvSpPr txBox="1"/>
          <p:nvPr>
            <p:ph idx="12" type="sldNum"/>
          </p:nvPr>
        </p:nvSpPr>
        <p:spPr>
          <a:xfrm>
            <a:off x="11020185" y="6422856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rgbClr val="000000"/>
                </a:solidFill>
              </a:rPr>
              <a:t>‹#›</a:t>
            </a:fld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2017-01-08T03:13:45Z</dcterms:created>
  <dc:creator>Victor Karunan</dc:creator>
</cp:coreProperties>
</file>