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7"/>
  </p:notesMasterIdLst>
  <p:sldIdLst>
    <p:sldId id="257" r:id="rId3"/>
    <p:sldId id="258" r:id="rId4"/>
    <p:sldId id="259" r:id="rId5"/>
    <p:sldId id="260" r:id="rId6"/>
    <p:sldId id="264" r:id="rId7"/>
    <p:sldId id="261" r:id="rId8"/>
    <p:sldId id="270" r:id="rId9"/>
    <p:sldId id="267" r:id="rId10"/>
    <p:sldId id="262" r:id="rId11"/>
    <p:sldId id="263" r:id="rId12"/>
    <p:sldId id="265" r:id="rId13"/>
    <p:sldId id="268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5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1CAF9-068B-4FFC-8E5C-CF296ACE1D3A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1931A138-930C-44FC-8DA3-73A5F78A7134}">
      <dgm:prSet phldrT="[Text]" custT="1"/>
      <dgm:spPr/>
      <dgm:t>
        <a:bodyPr/>
        <a:lstStyle/>
        <a:p>
          <a:r>
            <a:rPr lang="en-US" sz="1600" b="1" dirty="0">
              <a:solidFill>
                <a:schemeClr val="accent6"/>
              </a:solidFill>
            </a:rPr>
            <a:t>Sustainable Development Goals</a:t>
          </a:r>
        </a:p>
      </dgm:t>
    </dgm:pt>
    <dgm:pt modelId="{1A859BC5-3F0E-4CF6-9C5C-77DDEEAA41DB}" type="parTrans" cxnId="{0F5EB9FF-D675-41EE-A61C-67312446ECD5}">
      <dgm:prSet/>
      <dgm:spPr/>
      <dgm:t>
        <a:bodyPr/>
        <a:lstStyle/>
        <a:p>
          <a:endParaRPr lang="en-US"/>
        </a:p>
      </dgm:t>
    </dgm:pt>
    <dgm:pt modelId="{B0308466-CAB8-4AAE-A0C6-2CF9FA503709}" type="sibTrans" cxnId="{0F5EB9FF-D675-41EE-A61C-67312446ECD5}">
      <dgm:prSet/>
      <dgm:spPr/>
      <dgm:t>
        <a:bodyPr/>
        <a:lstStyle/>
        <a:p>
          <a:endParaRPr lang="en-US"/>
        </a:p>
      </dgm:t>
    </dgm:pt>
    <dgm:pt modelId="{9557EFC0-E2E8-4D7D-AE72-8744262BBCB8}">
      <dgm:prSet phldrT="[Text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COP 21</a:t>
          </a:r>
        </a:p>
        <a:p>
          <a:r>
            <a:rPr lang="en-US" sz="1600" b="1" dirty="0">
              <a:solidFill>
                <a:schemeClr val="tx1"/>
              </a:solidFill>
            </a:rPr>
            <a:t>(Paris)</a:t>
          </a:r>
        </a:p>
      </dgm:t>
    </dgm:pt>
    <dgm:pt modelId="{FB73EF41-F1AA-4C36-9707-B302453ABD9A}" type="parTrans" cxnId="{9DF1D09B-E464-442F-9BFE-4FDECFF29B22}">
      <dgm:prSet/>
      <dgm:spPr/>
      <dgm:t>
        <a:bodyPr/>
        <a:lstStyle/>
        <a:p>
          <a:endParaRPr lang="en-US"/>
        </a:p>
      </dgm:t>
    </dgm:pt>
    <dgm:pt modelId="{608C7755-607C-4D97-8AD2-110D348588FD}" type="sibTrans" cxnId="{9DF1D09B-E464-442F-9BFE-4FDECFF29B22}">
      <dgm:prSet/>
      <dgm:spPr/>
      <dgm:t>
        <a:bodyPr/>
        <a:lstStyle/>
        <a:p>
          <a:endParaRPr lang="en-US"/>
        </a:p>
      </dgm:t>
    </dgm:pt>
    <dgm:pt modelId="{F1805B89-4575-429D-890C-C3135335D8C5}">
      <dgm:prSet phldrT="[Text]" custT="1"/>
      <dgm:spPr/>
      <dgm:t>
        <a:bodyPr/>
        <a:lstStyle/>
        <a:p>
          <a:r>
            <a:rPr lang="en-US" sz="1600" b="1" dirty="0">
              <a:solidFill>
                <a:schemeClr val="accent1"/>
              </a:solidFill>
            </a:rPr>
            <a:t>World Humanitarian Summit</a:t>
          </a:r>
        </a:p>
        <a:p>
          <a:r>
            <a:rPr lang="en-US" sz="1600" b="1" dirty="0">
              <a:solidFill>
                <a:schemeClr val="accent1"/>
              </a:solidFill>
            </a:rPr>
            <a:t>(Istanbul)</a:t>
          </a:r>
        </a:p>
      </dgm:t>
    </dgm:pt>
    <dgm:pt modelId="{1875A813-3D61-4E5A-91D8-1130BCA85A92}" type="parTrans" cxnId="{CD6D4B3B-07B8-4C53-8233-FC90068B766B}">
      <dgm:prSet/>
      <dgm:spPr/>
      <dgm:t>
        <a:bodyPr/>
        <a:lstStyle/>
        <a:p>
          <a:endParaRPr lang="en-US"/>
        </a:p>
      </dgm:t>
    </dgm:pt>
    <dgm:pt modelId="{0CA049A2-42D6-4E70-AF37-90A23BA50CDA}" type="sibTrans" cxnId="{CD6D4B3B-07B8-4C53-8233-FC90068B766B}">
      <dgm:prSet/>
      <dgm:spPr/>
      <dgm:t>
        <a:bodyPr/>
        <a:lstStyle/>
        <a:p>
          <a:endParaRPr lang="en-US"/>
        </a:p>
      </dgm:t>
    </dgm:pt>
    <dgm:pt modelId="{DCEF2A9B-083B-40C0-AB6C-20E0191E994B}">
      <dgm:prSet phldrT="[Text]" custT="1"/>
      <dgm:spPr/>
      <dgm:t>
        <a:bodyPr/>
        <a:lstStyle/>
        <a:p>
          <a:r>
            <a:rPr lang="en-US" sz="1600" b="1" dirty="0">
              <a:solidFill>
                <a:srgbClr val="92D050"/>
              </a:solidFill>
            </a:rPr>
            <a:t>Disaster Risk Reduction</a:t>
          </a:r>
        </a:p>
        <a:p>
          <a:r>
            <a:rPr lang="en-US" sz="1600" b="1" dirty="0">
              <a:solidFill>
                <a:srgbClr val="92D050"/>
              </a:solidFill>
            </a:rPr>
            <a:t>(Sendai)</a:t>
          </a:r>
        </a:p>
      </dgm:t>
    </dgm:pt>
    <dgm:pt modelId="{2549089F-7A6A-4F64-B983-5ADA5B8A6733}" type="parTrans" cxnId="{C8EA6C19-FFE5-4414-9820-1E610B6A3A98}">
      <dgm:prSet/>
      <dgm:spPr/>
      <dgm:t>
        <a:bodyPr/>
        <a:lstStyle/>
        <a:p>
          <a:endParaRPr lang="en-US"/>
        </a:p>
      </dgm:t>
    </dgm:pt>
    <dgm:pt modelId="{F3F197F6-C6E6-4429-B3D3-31CA936F7485}" type="sibTrans" cxnId="{C8EA6C19-FFE5-4414-9820-1E610B6A3A98}">
      <dgm:prSet/>
      <dgm:spPr/>
      <dgm:t>
        <a:bodyPr/>
        <a:lstStyle/>
        <a:p>
          <a:endParaRPr lang="en-US"/>
        </a:p>
      </dgm:t>
    </dgm:pt>
    <dgm:pt modelId="{AA464859-E15F-4187-B051-0A3000CAC833}">
      <dgm:prSet phldrT="[Text]" custT="1"/>
      <dgm:spPr/>
      <dgm:t>
        <a:bodyPr/>
        <a:lstStyle/>
        <a:p>
          <a:r>
            <a:rPr lang="en-US" sz="1600" b="1" dirty="0">
              <a:solidFill>
                <a:srgbClr val="7030A0"/>
              </a:solidFill>
            </a:rPr>
            <a:t>Financing for Development</a:t>
          </a:r>
        </a:p>
        <a:p>
          <a:r>
            <a:rPr lang="en-US" sz="1600" b="1" dirty="0">
              <a:solidFill>
                <a:srgbClr val="7030A0"/>
              </a:solidFill>
            </a:rPr>
            <a:t>(Addis)</a:t>
          </a:r>
        </a:p>
      </dgm:t>
    </dgm:pt>
    <dgm:pt modelId="{184EB21D-21A2-4B29-AE58-F551E8FAEA61}" type="parTrans" cxnId="{C207FC41-9512-4938-8356-BB1950F760EE}">
      <dgm:prSet/>
      <dgm:spPr/>
      <dgm:t>
        <a:bodyPr/>
        <a:lstStyle/>
        <a:p>
          <a:endParaRPr lang="en-US"/>
        </a:p>
      </dgm:t>
    </dgm:pt>
    <dgm:pt modelId="{B0CE64C3-C947-413D-BBD4-B60E5C1E39C8}" type="sibTrans" cxnId="{C207FC41-9512-4938-8356-BB1950F760EE}">
      <dgm:prSet/>
      <dgm:spPr/>
      <dgm:t>
        <a:bodyPr/>
        <a:lstStyle/>
        <a:p>
          <a:endParaRPr lang="en-US"/>
        </a:p>
      </dgm:t>
    </dgm:pt>
    <dgm:pt modelId="{A31949F2-F429-4339-AF1F-BEDE18C29B56}" type="pres">
      <dgm:prSet presAssocID="{D901CAF9-068B-4FFC-8E5C-CF296ACE1D3A}" presName="compositeShape" presStyleCnt="0">
        <dgm:presLayoutVars>
          <dgm:chMax val="7"/>
          <dgm:dir/>
          <dgm:resizeHandles val="exact"/>
        </dgm:presLayoutVars>
      </dgm:prSet>
      <dgm:spPr/>
    </dgm:pt>
    <dgm:pt modelId="{1A11DA9B-B5F7-4AE5-86C3-4777ED7D5BC8}" type="pres">
      <dgm:prSet presAssocID="{1931A138-930C-44FC-8DA3-73A5F78A7134}" presName="circ1" presStyleLbl="vennNode1" presStyleIdx="0" presStyleCnt="5" custLinFactNeighborX="3549" custLinFactNeighborY="4368"/>
      <dgm:spPr/>
    </dgm:pt>
    <dgm:pt modelId="{1C0977D6-5A4F-4FD6-8970-1223EFC814A4}" type="pres">
      <dgm:prSet presAssocID="{1931A138-930C-44FC-8DA3-73A5F78A7134}" presName="circ1Tx" presStyleLbl="revTx" presStyleIdx="0" presStyleCnt="0" custLinFactNeighborX="0" custLinFactNeighborY="15874">
        <dgm:presLayoutVars>
          <dgm:chMax val="0"/>
          <dgm:chPref val="0"/>
          <dgm:bulletEnabled val="1"/>
        </dgm:presLayoutVars>
      </dgm:prSet>
      <dgm:spPr/>
    </dgm:pt>
    <dgm:pt modelId="{A59C6B94-EED9-4CDF-A491-79C1ABB3FC5A}" type="pres">
      <dgm:prSet presAssocID="{AA464859-E15F-4187-B051-0A3000CAC833}" presName="circ2" presStyleLbl="vennNode1" presStyleIdx="1" presStyleCnt="5" custLinFactNeighborX="3549" custLinFactNeighborY="4368"/>
      <dgm:spPr/>
    </dgm:pt>
    <dgm:pt modelId="{94A61AA1-F879-4DB5-B934-8533A360698C}" type="pres">
      <dgm:prSet presAssocID="{AA464859-E15F-4187-B051-0A3000CAC833}" presName="circ2Tx" presStyleLbl="revTx" presStyleIdx="0" presStyleCnt="0" custScaleY="137055">
        <dgm:presLayoutVars>
          <dgm:chMax val="0"/>
          <dgm:chPref val="0"/>
          <dgm:bulletEnabled val="1"/>
        </dgm:presLayoutVars>
      </dgm:prSet>
      <dgm:spPr/>
    </dgm:pt>
    <dgm:pt modelId="{90B1C99D-A5F5-4FE9-9C65-73BC41F1A4AC}" type="pres">
      <dgm:prSet presAssocID="{9557EFC0-E2E8-4D7D-AE72-8744262BBCB8}" presName="circ3" presStyleLbl="vennNode1" presStyleIdx="2" presStyleCnt="5" custLinFactNeighborX="3549" custLinFactNeighborY="4368"/>
      <dgm:spPr/>
    </dgm:pt>
    <dgm:pt modelId="{4CB8B382-C900-41F9-AE1D-BE26679E0565}" type="pres">
      <dgm:prSet presAssocID="{9557EFC0-E2E8-4D7D-AE72-8744262BBCB8}" presName="circ3Tx" presStyleLbl="revTx" presStyleIdx="0" presStyleCnt="0" custScaleY="144098" custLinFactNeighborX="1570" custLinFactNeighborY="-20048">
        <dgm:presLayoutVars>
          <dgm:chMax val="0"/>
          <dgm:chPref val="0"/>
          <dgm:bulletEnabled val="1"/>
        </dgm:presLayoutVars>
      </dgm:prSet>
      <dgm:spPr/>
    </dgm:pt>
    <dgm:pt modelId="{FF84164B-BD6D-48D8-9BBB-6FD9FE05A74B}" type="pres">
      <dgm:prSet presAssocID="{F1805B89-4575-429D-890C-C3135335D8C5}" presName="circ4" presStyleLbl="vennNode1" presStyleIdx="3" presStyleCnt="5" custLinFactNeighborX="3549" custLinFactNeighborY="4368"/>
      <dgm:spPr/>
    </dgm:pt>
    <dgm:pt modelId="{F8470B14-32A6-46E8-A9E0-70A93F07CD26}" type="pres">
      <dgm:prSet presAssocID="{F1805B89-4575-429D-890C-C3135335D8C5}" presName="circ4Tx" presStyleLbl="revTx" presStyleIdx="0" presStyleCnt="0" custScaleY="140097" custLinFactNeighborX="-2489" custLinFactNeighborY="-17027">
        <dgm:presLayoutVars>
          <dgm:chMax val="0"/>
          <dgm:chPref val="0"/>
          <dgm:bulletEnabled val="1"/>
        </dgm:presLayoutVars>
      </dgm:prSet>
      <dgm:spPr/>
    </dgm:pt>
    <dgm:pt modelId="{D8AA6936-40F3-4B1A-8601-CC0240A53B7F}" type="pres">
      <dgm:prSet presAssocID="{DCEF2A9B-083B-40C0-AB6C-20E0191E994B}" presName="circ5" presStyleLbl="vennNode1" presStyleIdx="4" presStyleCnt="5" custLinFactNeighborX="3549" custLinFactNeighborY="4368"/>
      <dgm:spPr/>
    </dgm:pt>
    <dgm:pt modelId="{B50F3F2C-C5E9-497A-B656-8E822BD80161}" type="pres">
      <dgm:prSet presAssocID="{DCEF2A9B-083B-40C0-AB6C-20E0191E994B}" presName="circ5Tx" presStyleLbl="revTx" presStyleIdx="0" presStyleCnt="0" custScaleY="132053" custLinFactNeighborX="7289" custLinFactNeighborY="-30492">
        <dgm:presLayoutVars>
          <dgm:chMax val="0"/>
          <dgm:chPref val="0"/>
          <dgm:bulletEnabled val="1"/>
        </dgm:presLayoutVars>
      </dgm:prSet>
      <dgm:spPr/>
    </dgm:pt>
  </dgm:ptLst>
  <dgm:cxnLst>
    <dgm:cxn modelId="{C8EA6C19-FFE5-4414-9820-1E610B6A3A98}" srcId="{D901CAF9-068B-4FFC-8E5C-CF296ACE1D3A}" destId="{DCEF2A9B-083B-40C0-AB6C-20E0191E994B}" srcOrd="4" destOrd="0" parTransId="{2549089F-7A6A-4F64-B983-5ADA5B8A6733}" sibTransId="{F3F197F6-C6E6-4429-B3D3-31CA936F7485}"/>
    <dgm:cxn modelId="{9DF1D09B-E464-442F-9BFE-4FDECFF29B22}" srcId="{D901CAF9-068B-4FFC-8E5C-CF296ACE1D3A}" destId="{9557EFC0-E2E8-4D7D-AE72-8744262BBCB8}" srcOrd="2" destOrd="0" parTransId="{FB73EF41-F1AA-4C36-9707-B302453ABD9A}" sibTransId="{608C7755-607C-4D97-8AD2-110D348588FD}"/>
    <dgm:cxn modelId="{3E29898D-70D2-4FE7-AC97-3673523C4708}" type="presOf" srcId="{AA464859-E15F-4187-B051-0A3000CAC833}" destId="{94A61AA1-F879-4DB5-B934-8533A360698C}" srcOrd="0" destOrd="0" presId="urn:microsoft.com/office/officeart/2005/8/layout/venn1"/>
    <dgm:cxn modelId="{0F5EB9FF-D675-41EE-A61C-67312446ECD5}" srcId="{D901CAF9-068B-4FFC-8E5C-CF296ACE1D3A}" destId="{1931A138-930C-44FC-8DA3-73A5F78A7134}" srcOrd="0" destOrd="0" parTransId="{1A859BC5-3F0E-4CF6-9C5C-77DDEEAA41DB}" sibTransId="{B0308466-CAB8-4AAE-A0C6-2CF9FA503709}"/>
    <dgm:cxn modelId="{94970888-295D-4480-9119-B35C1C23FAAB}" type="presOf" srcId="{1931A138-930C-44FC-8DA3-73A5F78A7134}" destId="{1C0977D6-5A4F-4FD6-8970-1223EFC814A4}" srcOrd="0" destOrd="0" presId="urn:microsoft.com/office/officeart/2005/8/layout/venn1"/>
    <dgm:cxn modelId="{C207FC41-9512-4938-8356-BB1950F760EE}" srcId="{D901CAF9-068B-4FFC-8E5C-CF296ACE1D3A}" destId="{AA464859-E15F-4187-B051-0A3000CAC833}" srcOrd="1" destOrd="0" parTransId="{184EB21D-21A2-4B29-AE58-F551E8FAEA61}" sibTransId="{B0CE64C3-C947-413D-BBD4-B60E5C1E39C8}"/>
    <dgm:cxn modelId="{0292B0BB-A752-4B29-949B-F96CBDD7BE28}" type="presOf" srcId="{DCEF2A9B-083B-40C0-AB6C-20E0191E994B}" destId="{B50F3F2C-C5E9-497A-B656-8E822BD80161}" srcOrd="0" destOrd="0" presId="urn:microsoft.com/office/officeart/2005/8/layout/venn1"/>
    <dgm:cxn modelId="{A00864D9-1E4A-42A2-93E0-CEAB5C5EBA38}" type="presOf" srcId="{9557EFC0-E2E8-4D7D-AE72-8744262BBCB8}" destId="{4CB8B382-C900-41F9-AE1D-BE26679E0565}" srcOrd="0" destOrd="0" presId="urn:microsoft.com/office/officeart/2005/8/layout/venn1"/>
    <dgm:cxn modelId="{8F2A53D8-BC04-492D-9E17-431F9A6698C6}" type="presOf" srcId="{D901CAF9-068B-4FFC-8E5C-CF296ACE1D3A}" destId="{A31949F2-F429-4339-AF1F-BEDE18C29B56}" srcOrd="0" destOrd="0" presId="urn:microsoft.com/office/officeart/2005/8/layout/venn1"/>
    <dgm:cxn modelId="{36F35653-280E-46B0-8094-3A123207E1D7}" type="presOf" srcId="{F1805B89-4575-429D-890C-C3135335D8C5}" destId="{F8470B14-32A6-46E8-A9E0-70A93F07CD26}" srcOrd="0" destOrd="0" presId="urn:microsoft.com/office/officeart/2005/8/layout/venn1"/>
    <dgm:cxn modelId="{CD6D4B3B-07B8-4C53-8233-FC90068B766B}" srcId="{D901CAF9-068B-4FFC-8E5C-CF296ACE1D3A}" destId="{F1805B89-4575-429D-890C-C3135335D8C5}" srcOrd="3" destOrd="0" parTransId="{1875A813-3D61-4E5A-91D8-1130BCA85A92}" sibTransId="{0CA049A2-42D6-4E70-AF37-90A23BA50CDA}"/>
    <dgm:cxn modelId="{E74CC541-6888-4D3A-9A53-7EAC75D4C13A}" type="presParOf" srcId="{A31949F2-F429-4339-AF1F-BEDE18C29B56}" destId="{1A11DA9B-B5F7-4AE5-86C3-4777ED7D5BC8}" srcOrd="0" destOrd="0" presId="urn:microsoft.com/office/officeart/2005/8/layout/venn1"/>
    <dgm:cxn modelId="{1D21CFA9-577D-4316-87B0-AB011C5CBEF5}" type="presParOf" srcId="{A31949F2-F429-4339-AF1F-BEDE18C29B56}" destId="{1C0977D6-5A4F-4FD6-8970-1223EFC814A4}" srcOrd="1" destOrd="0" presId="urn:microsoft.com/office/officeart/2005/8/layout/venn1"/>
    <dgm:cxn modelId="{F25EE707-8323-4085-A713-ED7FE539D69D}" type="presParOf" srcId="{A31949F2-F429-4339-AF1F-BEDE18C29B56}" destId="{A59C6B94-EED9-4CDF-A491-79C1ABB3FC5A}" srcOrd="2" destOrd="0" presId="urn:microsoft.com/office/officeart/2005/8/layout/venn1"/>
    <dgm:cxn modelId="{0E8CE746-151E-478F-B713-CFEF07D580F8}" type="presParOf" srcId="{A31949F2-F429-4339-AF1F-BEDE18C29B56}" destId="{94A61AA1-F879-4DB5-B934-8533A360698C}" srcOrd="3" destOrd="0" presId="urn:microsoft.com/office/officeart/2005/8/layout/venn1"/>
    <dgm:cxn modelId="{69EE0E63-FF48-4E63-9249-9D0457671207}" type="presParOf" srcId="{A31949F2-F429-4339-AF1F-BEDE18C29B56}" destId="{90B1C99D-A5F5-4FE9-9C65-73BC41F1A4AC}" srcOrd="4" destOrd="0" presId="urn:microsoft.com/office/officeart/2005/8/layout/venn1"/>
    <dgm:cxn modelId="{187577D2-4158-4092-ACB4-78D79B55002C}" type="presParOf" srcId="{A31949F2-F429-4339-AF1F-BEDE18C29B56}" destId="{4CB8B382-C900-41F9-AE1D-BE26679E0565}" srcOrd="5" destOrd="0" presId="urn:microsoft.com/office/officeart/2005/8/layout/venn1"/>
    <dgm:cxn modelId="{135C00A4-3119-49E4-8A32-8B6900D3EBA8}" type="presParOf" srcId="{A31949F2-F429-4339-AF1F-BEDE18C29B56}" destId="{FF84164B-BD6D-48D8-9BBB-6FD9FE05A74B}" srcOrd="6" destOrd="0" presId="urn:microsoft.com/office/officeart/2005/8/layout/venn1"/>
    <dgm:cxn modelId="{1A672E06-0994-425F-B3B9-269AA0BFC54D}" type="presParOf" srcId="{A31949F2-F429-4339-AF1F-BEDE18C29B56}" destId="{F8470B14-32A6-46E8-A9E0-70A93F07CD26}" srcOrd="7" destOrd="0" presId="urn:microsoft.com/office/officeart/2005/8/layout/venn1"/>
    <dgm:cxn modelId="{C162132A-4B32-4323-97D1-94D267C805D9}" type="presParOf" srcId="{A31949F2-F429-4339-AF1F-BEDE18C29B56}" destId="{D8AA6936-40F3-4B1A-8601-CC0240A53B7F}" srcOrd="8" destOrd="0" presId="urn:microsoft.com/office/officeart/2005/8/layout/venn1"/>
    <dgm:cxn modelId="{755C97B3-B4FF-44BF-A6FD-55320706270A}" type="presParOf" srcId="{A31949F2-F429-4339-AF1F-BEDE18C29B56}" destId="{B50F3F2C-C5E9-497A-B656-8E822BD80161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1DA9B-B5F7-4AE5-86C3-4777ED7D5BC8}">
      <dsp:nvSpPr>
        <dsp:cNvPr id="0" name=""/>
        <dsp:cNvSpPr/>
      </dsp:nvSpPr>
      <dsp:spPr>
        <a:xfrm>
          <a:off x="1857443" y="1079489"/>
          <a:ext cx="1209675" cy="120967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C0977D6-5A4F-4FD6-8970-1223EFC814A4}">
      <dsp:nvSpPr>
        <dsp:cNvPr id="0" name=""/>
        <dsp:cNvSpPr/>
      </dsp:nvSpPr>
      <dsp:spPr>
        <a:xfrm>
          <a:off x="1717738" y="170560"/>
          <a:ext cx="1403223" cy="8122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6"/>
              </a:solidFill>
            </a:rPr>
            <a:t>Sustainable Development Goals</a:t>
          </a:r>
        </a:p>
      </dsp:txBody>
      <dsp:txXfrm>
        <a:off x="1717738" y="170560"/>
        <a:ext cx="1403223" cy="812210"/>
      </dsp:txXfrm>
    </dsp:sp>
    <dsp:sp modelId="{A59C6B94-EED9-4CDF-A491-79C1ABB3FC5A}">
      <dsp:nvSpPr>
        <dsp:cNvPr id="0" name=""/>
        <dsp:cNvSpPr/>
      </dsp:nvSpPr>
      <dsp:spPr>
        <a:xfrm>
          <a:off x="2317604" y="1413705"/>
          <a:ext cx="1209675" cy="1209675"/>
        </a:xfrm>
        <a:prstGeom prst="ellipse">
          <a:avLst/>
        </a:prstGeom>
        <a:solidFill>
          <a:schemeClr val="accent2">
            <a:alpha val="50000"/>
            <a:hueOff val="1183910"/>
            <a:satOff val="6177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4A61AA1-F879-4DB5-B934-8533A360698C}">
      <dsp:nvSpPr>
        <dsp:cNvPr id="0" name=""/>
        <dsp:cNvSpPr/>
      </dsp:nvSpPr>
      <dsp:spPr>
        <a:xfrm>
          <a:off x="3580638" y="949767"/>
          <a:ext cx="1258062" cy="12079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7030A0"/>
              </a:solidFill>
            </a:rPr>
            <a:t>Financing for Development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7030A0"/>
              </a:solidFill>
            </a:rPr>
            <a:t>(Addis)</a:t>
          </a:r>
        </a:p>
      </dsp:txBody>
      <dsp:txXfrm>
        <a:off x="3580638" y="949767"/>
        <a:ext cx="1258062" cy="1207913"/>
      </dsp:txXfrm>
    </dsp:sp>
    <dsp:sp modelId="{90B1C99D-A5F5-4FE9-9C65-73BC41F1A4AC}">
      <dsp:nvSpPr>
        <dsp:cNvPr id="0" name=""/>
        <dsp:cNvSpPr/>
      </dsp:nvSpPr>
      <dsp:spPr>
        <a:xfrm>
          <a:off x="2141959" y="1954948"/>
          <a:ext cx="1209675" cy="1209675"/>
        </a:xfrm>
        <a:prstGeom prst="ellipse">
          <a:avLst/>
        </a:prstGeom>
        <a:solidFill>
          <a:schemeClr val="accent2">
            <a:alpha val="50000"/>
            <a:hueOff val="2367819"/>
            <a:satOff val="12354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CB8B382-C900-41F9-AE1D-BE26679E0565}">
      <dsp:nvSpPr>
        <dsp:cNvPr id="0" name=""/>
        <dsp:cNvSpPr/>
      </dsp:nvSpPr>
      <dsp:spPr>
        <a:xfrm>
          <a:off x="3406841" y="2245494"/>
          <a:ext cx="1258062" cy="126998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COP 21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(Paris)</a:t>
          </a:r>
        </a:p>
      </dsp:txBody>
      <dsp:txXfrm>
        <a:off x="3406841" y="2245494"/>
        <a:ext cx="1258062" cy="1269985"/>
      </dsp:txXfrm>
    </dsp:sp>
    <dsp:sp modelId="{FF84164B-BD6D-48D8-9BBB-6FD9FE05A74B}">
      <dsp:nvSpPr>
        <dsp:cNvPr id="0" name=""/>
        <dsp:cNvSpPr/>
      </dsp:nvSpPr>
      <dsp:spPr>
        <a:xfrm>
          <a:off x="1572928" y="1954948"/>
          <a:ext cx="1209675" cy="1209675"/>
        </a:xfrm>
        <a:prstGeom prst="ellipse">
          <a:avLst/>
        </a:prstGeom>
        <a:solidFill>
          <a:schemeClr val="accent2">
            <a:alpha val="50000"/>
            <a:hueOff val="3551729"/>
            <a:satOff val="18530"/>
            <a:lumOff val="-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8470B14-32A6-46E8-A9E0-70A93F07CD26}">
      <dsp:nvSpPr>
        <dsp:cNvPr id="0" name=""/>
        <dsp:cNvSpPr/>
      </dsp:nvSpPr>
      <dsp:spPr>
        <a:xfrm>
          <a:off x="162234" y="2289750"/>
          <a:ext cx="1258062" cy="123472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1"/>
              </a:solidFill>
            </a:rPr>
            <a:t>World Humanitarian Summit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accent1"/>
              </a:solidFill>
            </a:rPr>
            <a:t>(Istanbul)</a:t>
          </a:r>
        </a:p>
      </dsp:txBody>
      <dsp:txXfrm>
        <a:off x="162234" y="2289750"/>
        <a:ext cx="1258062" cy="1234723"/>
      </dsp:txXfrm>
    </dsp:sp>
    <dsp:sp modelId="{D8AA6936-40F3-4B1A-8601-CC0240A53B7F}">
      <dsp:nvSpPr>
        <dsp:cNvPr id="0" name=""/>
        <dsp:cNvSpPr/>
      </dsp:nvSpPr>
      <dsp:spPr>
        <a:xfrm>
          <a:off x="1397283" y="1413705"/>
          <a:ext cx="1209675" cy="1209675"/>
        </a:xfrm>
        <a:prstGeom prst="ellipse">
          <a:avLst/>
        </a:prstGeom>
        <a:solidFill>
          <a:schemeClr val="accent2">
            <a:alpha val="50000"/>
            <a:hueOff val="4735638"/>
            <a:satOff val="24707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50F3F2C-C5E9-497A-B656-8E822BD80161}">
      <dsp:nvSpPr>
        <dsp:cNvPr id="0" name=""/>
        <dsp:cNvSpPr/>
      </dsp:nvSpPr>
      <dsp:spPr>
        <a:xfrm>
          <a:off x="91700" y="703072"/>
          <a:ext cx="1258062" cy="11638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92D050"/>
              </a:solidFill>
            </a:rPr>
            <a:t>Disaster Risk Reduction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92D050"/>
              </a:solidFill>
            </a:rPr>
            <a:t>(Sendai)</a:t>
          </a:r>
        </a:p>
      </dsp:txBody>
      <dsp:txXfrm>
        <a:off x="91700" y="703072"/>
        <a:ext cx="1258062" cy="1163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D380D-B2FD-4E3D-A40B-65B8FA0EAFF8}" type="datetimeFigureOut">
              <a:rPr lang="en-GB" smtClean="0"/>
              <a:t>15/01/2017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3F9EE-DD9B-41AD-8372-4CBF172EC3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50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BFA5C-CB54-42B6-9F24-4EDEDCBFC4EE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41077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1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B78916-CC7A-48F2-AF25-D21304B0FBE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41545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51923-2AF3-49AD-9479-33855FB64E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26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B78916-CC7A-48F2-AF25-D21304B0FBE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93441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ABAA6-5C02-464D-9651-7B28753BBC04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7368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Rectangle 6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83" name="Title 1"/>
          <p:cNvSpPr>
            <a:spLocks noGrp="1"/>
          </p:cNvSpPr>
          <p:nvPr>
            <p:ph type="ctrTitle"/>
          </p:nvPr>
        </p:nvSpPr>
        <p:spPr>
          <a:xfrm>
            <a:off x="365759" y="2166366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4" name="Subtitle 2"/>
          <p:cNvSpPr>
            <a:spLocks noGrp="1"/>
          </p:cNvSpPr>
          <p:nvPr>
            <p:ph type="subTitle" idx="1"/>
          </p:nvPr>
        </p:nvSpPr>
        <p:spPr>
          <a:xfrm>
            <a:off x="1524000" y="3970316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58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10485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2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0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20" name="Vertical Title 1"/>
          <p:cNvSpPr>
            <a:spLocks noGrp="1"/>
          </p:cNvSpPr>
          <p:nvPr>
            <p:ph type="title" orient="vert"/>
          </p:nvPr>
        </p:nvSpPr>
        <p:spPr>
          <a:xfrm>
            <a:off x="9160625" y="609600"/>
            <a:ext cx="240238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2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7973291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2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422856"/>
            <a:ext cx="2743196" cy="365125"/>
          </a:xfrm>
        </p:spPr>
        <p:txBody>
          <a:bodyPr/>
          <a:lstStyle/>
          <a:p>
            <a:fld id="{60E7B928-FF05-4680-B9E6-9CBF46CCBEEC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10486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6" y="6422856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486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50" y="6422856"/>
            <a:ext cx="879759" cy="365125"/>
          </a:xfrm>
        </p:spPr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26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74C4F-E9D5-4922-922E-AB1DE3F4929E}" type="datetime1">
              <a:rPr lang="en-US" smtClean="0"/>
              <a:pPr/>
              <a:t>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11430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208296" y="154781"/>
            <a:ext cx="10363200" cy="506413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fld id="{20E72F2D-B2AC-6244-8A61-4DB2981BEBB5}" type="slidenum">
              <a:rPr lang="en-US" smtClean="0"/>
              <a:pPr/>
              <a:t>‹#›</a:t>
            </a:fld>
            <a:endParaRPr lang="en-US" dirty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08296" y="1145168"/>
            <a:ext cx="11983704" cy="5311388"/>
          </a:xfrm>
          <a:prstGeom prst="rect">
            <a:avLst/>
          </a:prstGeom>
        </p:spPr>
        <p:txBody>
          <a:bodyPr vert="horz"/>
          <a:lstStyle>
            <a:lvl1pPr>
              <a:defRPr sz="2000">
                <a:solidFill>
                  <a:srgbClr val="0099FF"/>
                </a:solidFill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8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62516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587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6752"/>
          </a:xfrm>
          <a:solidFill>
            <a:srgbClr val="FFC000"/>
          </a:solidFill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35DF-47BD-4DEC-8050-BA795475197F}" type="datetimeFigureOut">
              <a:rPr lang="en-IN" smtClean="0"/>
              <a:t>15-01-2017</a:t>
            </a:fld>
            <a:endParaRPr lang="en-I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C465-CF19-4294-8050-A30DC68D464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33233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45A3-F9C2-42DD-86C2-F848E6470A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2734-6480-4FF4-866A-57D1DB5AEE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86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45A3-F9C2-42DD-86C2-F848E6470A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2734-6480-4FF4-866A-57D1DB5AEE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55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45A3-F9C2-42DD-86C2-F848E6470A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2734-6480-4FF4-866A-57D1DB5AEE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87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45A3-F9C2-42DD-86C2-F848E6470A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2734-6480-4FF4-866A-57D1DB5AEE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74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45A3-F9C2-42DD-86C2-F848E6470A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2734-6480-4FF4-866A-57D1DB5AEE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2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31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45A3-F9C2-42DD-86C2-F848E6470A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2734-6480-4FF4-866A-57D1DB5AEE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98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45A3-F9C2-42DD-86C2-F848E6470A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2734-6480-4FF4-866A-57D1DB5AEE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29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45A3-F9C2-42DD-86C2-F848E6470A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2734-6480-4FF4-866A-57D1DB5AEE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10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45A3-F9C2-42DD-86C2-F848E6470A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2734-6480-4FF4-866A-57D1DB5AEE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65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45A3-F9C2-42DD-86C2-F848E6470A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2734-6480-4FF4-866A-57D1DB5AEE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89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45A3-F9C2-42DD-86C2-F848E6470A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D2734-6480-4FF4-866A-57D1DB5AEE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595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47" y="238550"/>
            <a:ext cx="11543103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4046" y="854994"/>
            <a:ext cx="11543103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385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15.01.2017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7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6752"/>
          </a:xfrm>
          <a:solidFill>
            <a:srgbClr val="FFC000"/>
          </a:solidFill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35DF-47BD-4DEC-8050-BA795475197F}" type="datetimeFigureOut">
              <a:rPr lang="en-IN" smtClean="0"/>
              <a:t>15-01-2017</a:t>
            </a:fld>
            <a:endParaRPr lang="en-I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4C465-CF19-4294-8050-A30DC68D464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441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Rectangle 6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11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12" name="Text Placeholder 2"/>
          <p:cNvSpPr>
            <a:spLocks noGrp="1"/>
          </p:cNvSpPr>
          <p:nvPr>
            <p:ph type="body" idx="1"/>
          </p:nvPr>
        </p:nvSpPr>
        <p:spPr>
          <a:xfrm>
            <a:off x="833191" y="3984401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E7B928-FF05-4680-B9E6-9CBF46CCBEEC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86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05" name="Content Placeholder 2"/>
          <p:cNvSpPr>
            <a:spLocks noGrp="1"/>
          </p:cNvSpPr>
          <p:nvPr>
            <p:ph sz="half" idx="1"/>
          </p:nvPr>
        </p:nvSpPr>
        <p:spPr>
          <a:xfrm>
            <a:off x="914396" y="2011680"/>
            <a:ext cx="48768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06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2011680"/>
            <a:ext cx="48768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2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47" name="Text Placeholder 2"/>
          <p:cNvSpPr>
            <a:spLocks noGrp="1"/>
          </p:cNvSpPr>
          <p:nvPr>
            <p:ph type="body" idx="1"/>
          </p:nvPr>
        </p:nvSpPr>
        <p:spPr>
          <a:xfrm>
            <a:off x="914400" y="1913470"/>
            <a:ext cx="48768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48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656566"/>
            <a:ext cx="48768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4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571" y="1913470"/>
            <a:ext cx="48768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50" name="Content Placeholder 5"/>
          <p:cNvSpPr>
            <a:spLocks noGrp="1"/>
          </p:cNvSpPr>
          <p:nvPr>
            <p:ph sz="quarter" idx="4"/>
          </p:nvPr>
        </p:nvSpPr>
        <p:spPr>
          <a:xfrm>
            <a:off x="6400571" y="2656564"/>
            <a:ext cx="48768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5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104865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5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5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3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104863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6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3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41" name="Content Placeholder 2"/>
          <p:cNvSpPr>
            <a:spLocks noGrp="1"/>
          </p:cNvSpPr>
          <p:nvPr>
            <p:ph idx="1"/>
          </p:nvPr>
        </p:nvSpPr>
        <p:spPr>
          <a:xfrm>
            <a:off x="914400" y="2148840"/>
            <a:ext cx="6096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42" name="Text Placeholder 3"/>
          <p:cNvSpPr>
            <a:spLocks noGrp="1"/>
          </p:cNvSpPr>
          <p:nvPr>
            <p:ph type="body" sz="half" idx="2"/>
          </p:nvPr>
        </p:nvSpPr>
        <p:spPr>
          <a:xfrm>
            <a:off x="7856757" y="2147488"/>
            <a:ext cx="341376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104864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33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3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0" y="2211494"/>
            <a:ext cx="633984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36" name="Text Placeholder 3"/>
          <p:cNvSpPr>
            <a:spLocks noGrp="1"/>
          </p:cNvSpPr>
          <p:nvPr>
            <p:ph type="body" sz="half" idx="2"/>
          </p:nvPr>
        </p:nvSpPr>
        <p:spPr>
          <a:xfrm>
            <a:off x="7847135" y="2150621"/>
            <a:ext cx="341376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7B928-FF05-4680-B9E6-9CBF46CCBEEC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10486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8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77" name="Title Placeholder 1"/>
          <p:cNvSpPr>
            <a:spLocks noGrp="1"/>
          </p:cNvSpPr>
          <p:nvPr>
            <p:ph type="title"/>
          </p:nvPr>
        </p:nvSpPr>
        <p:spPr>
          <a:xfrm>
            <a:off x="913359" y="284176"/>
            <a:ext cx="103632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78" name="Text Placeholder 2"/>
          <p:cNvSpPr>
            <a:spLocks noGrp="1"/>
          </p:cNvSpPr>
          <p:nvPr>
            <p:ph type="body" idx="1"/>
          </p:nvPr>
        </p:nvSpPr>
        <p:spPr>
          <a:xfrm>
            <a:off x="913359" y="2011680"/>
            <a:ext cx="103632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79" name="Date Placeholder 3"/>
          <p:cNvSpPr>
            <a:spLocks noGrp="1"/>
          </p:cNvSpPr>
          <p:nvPr>
            <p:ph type="dt" sz="half" idx="2"/>
          </p:nvPr>
        </p:nvSpPr>
        <p:spPr>
          <a:xfrm>
            <a:off x="908744" y="6422856"/>
            <a:ext cx="3460057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0E7B928-FF05-4680-B9E6-9CBF46CCBEEC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104858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8001" y="6422856"/>
            <a:ext cx="5414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4858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11EA07C-EE9C-40C2-ADB5-5ED734F62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63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88" r:id="rId1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045A3-F9C2-42DD-86C2-F848E6470A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D2734-6480-4FF4-866A-57D1DB5AEE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5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R-YRC5D-QY&amp;feature=youtu.be&amp;app=deskto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R-YRC5D-QY&amp;feature=youtu.be&amp;app=deskto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Sustainable development goals (SDG)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8893" y="3984400"/>
            <a:ext cx="7886700" cy="2797400"/>
          </a:xfrm>
        </p:spPr>
        <p:txBody>
          <a:bodyPr/>
          <a:lstStyle/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Politics of Public Policy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M.A. in International Development Studies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Political Science,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Chualongkorn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University, Bangkok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Trimester 2, 2016-2017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 P. KARUNAN, Ph.D.</a:t>
            </a:r>
          </a:p>
        </p:txBody>
      </p:sp>
      <p:pic>
        <p:nvPicPr>
          <p:cNvPr id="4" name="Picture 3" descr="http://valuingvoices.com/wp-content/uploads/2015/09/BusinessWorld___INFOGRAPHIC__MDGs__It%E2%80%99s_2015__Now_what_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17771" r="4901" b="7830"/>
          <a:stretch/>
        </p:blipFill>
        <p:spPr bwMode="auto">
          <a:xfrm>
            <a:off x="5257800" y="228601"/>
            <a:ext cx="1428626" cy="143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13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57251"/>
            <a:ext cx="9144000" cy="3000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685800"/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gray">
          <a:xfrm>
            <a:off x="2643586" y="3199693"/>
            <a:ext cx="2227363" cy="2700204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69017" tIns="138036" rIns="92024" bIns="46013" anchor="t"/>
          <a:lstStyle/>
          <a:p>
            <a:pPr marL="237398" indent="-237398" defTabSz="685800">
              <a:buFont typeface="Wingdings" panose="05000000000000000000" pitchFamily="2" charset="2"/>
              <a:buChar char="§"/>
            </a:pPr>
            <a:r>
              <a:rPr lang="en-US" sz="1500" b="1" kern="0" dirty="0">
                <a:solidFill>
                  <a:sysClr val="windowText" lastClr="000000"/>
                </a:solidFill>
              </a:rPr>
              <a:t>Implies that goals and targets are relevant to all governments and actors: </a:t>
            </a:r>
            <a:r>
              <a:rPr lang="en-US" sz="1500" kern="0" dirty="0">
                <a:solidFill>
                  <a:sysClr val="windowText" lastClr="000000"/>
                </a:solidFill>
              </a:rPr>
              <a:t>integration </a:t>
            </a:r>
          </a:p>
          <a:p>
            <a:pPr marL="237398" indent="-237398" defTabSz="685800">
              <a:buFont typeface="Wingdings" panose="05000000000000000000" pitchFamily="2" charset="2"/>
              <a:buChar char="§"/>
            </a:pPr>
            <a:r>
              <a:rPr lang="en-US" sz="1500" kern="0" dirty="0">
                <a:solidFill>
                  <a:sysClr val="windowText" lastClr="000000"/>
                </a:solidFill>
              </a:rPr>
              <a:t>Universality does not mean uniformity. It implies differentiation </a:t>
            </a:r>
          </a:p>
          <a:p>
            <a:pPr marL="237398" indent="-237398" defTabSz="685800">
              <a:buFont typeface="Wingdings" panose="05000000000000000000" pitchFamily="2" charset="2"/>
              <a:buChar char="§"/>
            </a:pPr>
            <a:endParaRPr lang="en-US" sz="1385" kern="0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5050157" y="3199693"/>
            <a:ext cx="2353571" cy="2700204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69017" tIns="138036" rIns="92024" bIns="46013" anchor="t"/>
          <a:lstStyle/>
          <a:p>
            <a:pPr marL="237398" indent="-237398" defTabSz="685800">
              <a:buFont typeface="Wingdings" panose="05000000000000000000" pitchFamily="2" charset="2"/>
              <a:buChar char="§"/>
            </a:pPr>
            <a:r>
              <a:rPr lang="en-US" sz="1500" b="1" kern="0" dirty="0">
                <a:solidFill>
                  <a:sysClr val="windowText" lastClr="000000"/>
                </a:solidFill>
              </a:rPr>
              <a:t>Policy integration means balancing all three SD dimensions: </a:t>
            </a:r>
            <a:r>
              <a:rPr lang="en-US" sz="1500" kern="0" dirty="0">
                <a:solidFill>
                  <a:sysClr val="windowText" lastClr="000000"/>
                </a:solidFill>
              </a:rPr>
              <a:t>social, economic growth and environmental protection</a:t>
            </a:r>
          </a:p>
          <a:p>
            <a:pPr marL="237398" indent="-237398" defTabSz="685800">
              <a:buFont typeface="Wingdings" panose="05000000000000000000" pitchFamily="2" charset="2"/>
              <a:buChar char="§"/>
            </a:pPr>
            <a:r>
              <a:rPr lang="en-US" sz="1500" kern="0" dirty="0">
                <a:solidFill>
                  <a:sysClr val="windowText" lastClr="000000"/>
                </a:solidFill>
              </a:rPr>
              <a:t>An integrated approach implies managing trade-offs and maximizing synergies across targets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7696201" y="3271463"/>
            <a:ext cx="2239530" cy="2628435"/>
          </a:xfrm>
          <a:prstGeom prst="rect">
            <a:avLst/>
          </a:prstGeom>
          <a:solidFill>
            <a:srgbClr val="FFFFFF"/>
          </a:solidFill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69017" tIns="138036" rIns="92024" bIns="46013" anchor="t"/>
          <a:lstStyle/>
          <a:p>
            <a:pPr marL="237398" indent="-237398" defTabSz="685800">
              <a:buFont typeface="Wingdings" panose="05000000000000000000" pitchFamily="2" charset="2"/>
              <a:buChar char="§"/>
            </a:pPr>
            <a:r>
              <a:rPr lang="en-GB" sz="1500" b="1" kern="0" dirty="0">
                <a:solidFill>
                  <a:sysClr val="windowText" lastClr="000000"/>
                </a:solidFill>
              </a:rPr>
              <a:t>The principle of ‘no one left behind’ </a:t>
            </a:r>
            <a:r>
              <a:rPr lang="en-GB" sz="1500" kern="0" dirty="0">
                <a:solidFill>
                  <a:sysClr val="windowText" lastClr="000000"/>
                </a:solidFill>
              </a:rPr>
              <a:t>advocates countries to go beyond averages. </a:t>
            </a:r>
          </a:p>
          <a:p>
            <a:pPr marL="237398" indent="-237398" defTabSz="685800">
              <a:buFont typeface="Wingdings" panose="05000000000000000000" pitchFamily="2" charset="2"/>
              <a:buChar char="§"/>
            </a:pPr>
            <a:r>
              <a:rPr lang="en-GB" sz="1500" kern="0" dirty="0">
                <a:solidFill>
                  <a:sysClr val="windowText" lastClr="000000"/>
                </a:solidFill>
              </a:rPr>
              <a:t>The SDGs should benefit all – eradicating poverty and reducing inequalities. </a:t>
            </a:r>
          </a:p>
          <a:p>
            <a:pPr marL="237398" indent="-237398" defTabSz="685800">
              <a:buFont typeface="Wingdings" panose="05000000000000000000" pitchFamily="2" charset="2"/>
              <a:buChar char="§"/>
            </a:pPr>
            <a:r>
              <a:rPr lang="en-GB" sz="1425" kern="0" dirty="0">
                <a:solidFill>
                  <a:sysClr val="windowText" lastClr="000000"/>
                </a:solidFill>
              </a:rPr>
              <a:t>Promotion and use of disaggregated data is key</a:t>
            </a:r>
          </a:p>
          <a:p>
            <a:pPr marL="237398" indent="-237398" defTabSz="685800">
              <a:buFont typeface="Wingdings" panose="05000000000000000000" pitchFamily="2" charset="2"/>
              <a:buChar char="§"/>
            </a:pPr>
            <a:endParaRPr lang="en-GB" sz="1500" kern="0" dirty="0">
              <a:solidFill>
                <a:sysClr val="windowText" lastClr="00000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325355" y="878308"/>
            <a:ext cx="5600700" cy="429707"/>
          </a:xfrm>
          <a:prstGeom prst="rect">
            <a:avLst/>
          </a:prstGeom>
        </p:spPr>
        <p:txBody>
          <a:bodyPr vert="horz" lIns="74276" tIns="37138" rIns="74276" bIns="37138" rtlCol="0" anchor="ctr" anchorCtr="0">
            <a:noAutofit/>
          </a:bodyPr>
          <a:lstStyle>
            <a:lvl1pPr algn="ctr" defTabSz="107286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04650"/>
            <a:r>
              <a:rPr lang="en-US" sz="3000" b="1" dirty="0">
                <a:solidFill>
                  <a:schemeClr val="tx2"/>
                </a:solidFill>
                <a:latin typeface="+mn-lt"/>
              </a:rPr>
              <a:t>2030 Agenda Principles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15" y="1555192"/>
            <a:ext cx="2124710" cy="1325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175" y="1452282"/>
            <a:ext cx="2275388" cy="1356174"/>
          </a:xfrm>
          <a:prstGeom prst="rect">
            <a:avLst/>
          </a:prstGeom>
        </p:spPr>
      </p:pic>
      <p:sp>
        <p:nvSpPr>
          <p:cNvPr id="15" name="Rectangle 17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7696202" y="2731078"/>
            <a:ext cx="2292450" cy="540385"/>
          </a:xfrm>
          <a:prstGeom prst="roundRect">
            <a:avLst>
              <a:gd name="adj" fmla="val 6490"/>
            </a:avLst>
          </a:prstGeom>
          <a:solidFill>
            <a:srgbClr val="BA0000"/>
          </a:solidFill>
          <a:ln w="190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6200000"/>
            </a:lightRig>
          </a:scene3d>
          <a:sp3d prstMaterial="flat">
            <a:bevelT w="12700" h="12700" prst="convex"/>
            <a:bevelB w="0" h="0" prst="coolSlant"/>
          </a:sp3d>
        </p:spPr>
        <p:txBody>
          <a:bodyPr lIns="0" tIns="0" rIns="0" bIns="0" anchor="ctr"/>
          <a:lstStyle/>
          <a:p>
            <a:pPr algn="ctr" defTabSz="512347" eaLnBrk="0" hangingPunct="0"/>
            <a:r>
              <a:rPr lang="en-US" b="1" kern="0" dirty="0">
                <a:solidFill>
                  <a:srgbClr val="FFFFFF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‘NO ONE LEFT BEHIND’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141" y="1452283"/>
            <a:ext cx="2346586" cy="1428350"/>
          </a:xfrm>
          <a:prstGeom prst="rect">
            <a:avLst/>
          </a:prstGeom>
        </p:spPr>
      </p:pic>
      <p:sp>
        <p:nvSpPr>
          <p:cNvPr id="17" name="Rectangle 17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5049115" y="2731078"/>
            <a:ext cx="2354612" cy="540385"/>
          </a:xfrm>
          <a:prstGeom prst="roundRect">
            <a:avLst>
              <a:gd name="adj" fmla="val 6490"/>
            </a:avLst>
          </a:prstGeom>
          <a:solidFill>
            <a:schemeClr val="accent1">
              <a:lumMod val="75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6200000"/>
            </a:lightRig>
          </a:scene3d>
          <a:sp3d prstMaterial="flat">
            <a:bevelT w="12700" h="12700" prst="convex"/>
            <a:bevelB w="0" h="0" prst="coolSlant"/>
          </a:sp3d>
        </p:spPr>
        <p:txBody>
          <a:bodyPr lIns="0" tIns="0" rIns="0" bIns="0" anchor="ctr"/>
          <a:lstStyle/>
          <a:p>
            <a:pPr algn="ctr" defTabSz="512347" eaLnBrk="0" hangingPunct="0"/>
            <a:r>
              <a:rPr lang="en-US" b="1" kern="0" dirty="0">
                <a:solidFill>
                  <a:srgbClr val="FFFFFF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INTEGRATION</a:t>
            </a:r>
          </a:p>
        </p:txBody>
      </p:sp>
      <p:sp>
        <p:nvSpPr>
          <p:cNvPr id="21" name="Rectangle 17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2643586" y="2731078"/>
            <a:ext cx="2252450" cy="540385"/>
          </a:xfrm>
          <a:prstGeom prst="roundRect">
            <a:avLst>
              <a:gd name="adj" fmla="val 6490"/>
            </a:avLst>
          </a:prstGeom>
          <a:solidFill>
            <a:schemeClr val="accent3">
              <a:lumMod val="50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6200000"/>
            </a:lightRig>
          </a:scene3d>
          <a:sp3d prstMaterial="flat">
            <a:bevelT w="12700" h="12700" prst="convex"/>
            <a:bevelB w="0" h="0" prst="coolSlant"/>
          </a:sp3d>
        </p:spPr>
        <p:txBody>
          <a:bodyPr lIns="0" tIns="0" rIns="0" bIns="0" anchor="ctr"/>
          <a:lstStyle/>
          <a:p>
            <a:pPr algn="ctr" defTabSz="512347" eaLnBrk="0" hangingPunct="0"/>
            <a:r>
              <a:rPr lang="en-US" b="1" kern="0" dirty="0">
                <a:solidFill>
                  <a:srgbClr val="FFFFFF"/>
                </a:solidFill>
                <a:effectLst>
                  <a:outerShdw blurRad="190500" algn="tl" rotWithShape="0">
                    <a:prstClr val="black">
                      <a:alpha val="50000"/>
                    </a:prstClr>
                  </a:outerShdw>
                </a:effectLst>
                <a:cs typeface="Arial" charset="0"/>
              </a:rPr>
              <a:t>UNIVERSALITY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587" y="1452283"/>
            <a:ext cx="2260474" cy="12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4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moving forward on the </a:t>
            </a:r>
            <a:r>
              <a:rPr lang="en-GB" sz="3600" b="1" dirty="0" err="1">
                <a:solidFill>
                  <a:schemeClr val="bg1"/>
                </a:solidFill>
              </a:rPr>
              <a:t>SDgs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1463" indent="-271463">
              <a:buFont typeface="Arial" pitchFamily="34" charset="0"/>
              <a:buChar char="•"/>
              <a:defRPr/>
            </a:pPr>
            <a:r>
              <a:rPr lang="en-US" sz="2000" dirty="0">
                <a:cs typeface="Arial" charset="0"/>
              </a:rPr>
              <a:t>To create awareness and better  understanding on development of SDGs – with Governments, civil society, stakeholders and the general public</a:t>
            </a:r>
          </a:p>
          <a:p>
            <a:pPr>
              <a:defRPr/>
            </a:pPr>
            <a:endParaRPr lang="en-US" sz="2000" dirty="0">
              <a:cs typeface="Arial" charset="0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en-US" sz="2000" dirty="0">
                <a:cs typeface="Arial" charset="0"/>
              </a:rPr>
              <a:t>Collaboration from all related government agencies is needed in order to ensure the monitoring &amp; measurement of SDGs indicators are on tracks:</a:t>
            </a:r>
          </a:p>
          <a:p>
            <a:pPr marL="711200" indent="-355600">
              <a:buFont typeface="Wingdings" pitchFamily="2" charset="2"/>
              <a:buChar char="q"/>
              <a:defRPr/>
            </a:pPr>
            <a:r>
              <a:rPr lang="en-US" sz="2000" dirty="0">
                <a:cs typeface="Arial" charset="0"/>
              </a:rPr>
              <a:t>Alignment of  SDG targets/indicators with national </a:t>
            </a:r>
            <a:r>
              <a:rPr lang="en-US" sz="2000" dirty="0" err="1">
                <a:cs typeface="Arial" charset="0"/>
              </a:rPr>
              <a:t>workplans</a:t>
            </a:r>
            <a:r>
              <a:rPr lang="en-US" sz="2000" dirty="0">
                <a:cs typeface="Arial" charset="0"/>
              </a:rPr>
              <a:t>;</a:t>
            </a:r>
          </a:p>
          <a:p>
            <a:pPr marL="711200" indent="-355600">
              <a:buFont typeface="Wingdings" pitchFamily="2" charset="2"/>
              <a:buChar char="q"/>
              <a:defRPr/>
            </a:pPr>
            <a:r>
              <a:rPr lang="en-US" sz="2000" dirty="0">
                <a:cs typeface="Arial" charset="0"/>
              </a:rPr>
              <a:t>Commitment;</a:t>
            </a:r>
          </a:p>
          <a:p>
            <a:pPr marL="711200" indent="-355600">
              <a:buFont typeface="Wingdings" pitchFamily="2" charset="2"/>
              <a:buChar char="q"/>
              <a:defRPr/>
            </a:pPr>
            <a:r>
              <a:rPr lang="en-US" sz="2000" dirty="0">
                <a:cs typeface="Arial" charset="0"/>
              </a:rPr>
              <a:t>Budget Allocation; and</a:t>
            </a:r>
          </a:p>
          <a:p>
            <a:pPr marL="711200" indent="-355600">
              <a:buFont typeface="Wingdings" pitchFamily="2" charset="2"/>
              <a:buChar char="q"/>
              <a:defRPr/>
            </a:pPr>
            <a:r>
              <a:rPr lang="en-US" sz="2000" dirty="0">
                <a:cs typeface="Arial" charset="0"/>
              </a:rPr>
              <a:t>Coordinating Government Agency and mechanisms</a:t>
            </a:r>
          </a:p>
          <a:p>
            <a:pPr>
              <a:defRPr/>
            </a:pPr>
            <a:endParaRPr lang="en-US" sz="2000" dirty="0">
              <a:cs typeface="Arial" charset="0"/>
            </a:endParaRPr>
          </a:p>
          <a:p>
            <a:pPr marL="271463" indent="-271463">
              <a:buFont typeface="Arial" pitchFamily="34" charset="0"/>
              <a:buChar char="•"/>
              <a:defRPr/>
            </a:pPr>
            <a:r>
              <a:rPr lang="en-US" sz="2000" dirty="0">
                <a:cs typeface="Arial" charset="0"/>
              </a:rPr>
              <a:t>National Comprehensive Data Gaps </a:t>
            </a:r>
          </a:p>
          <a:p>
            <a:pPr marL="271463" indent="-7938">
              <a:defRPr/>
            </a:pPr>
            <a:r>
              <a:rPr lang="en-US" sz="2000" dirty="0">
                <a:cs typeface="Arial" charset="0"/>
              </a:rPr>
              <a:t> Gap Study at National level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711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ENSURING POLICY COHERENCE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dirty="0"/>
              <a:t>Interdependence </a:t>
            </a:r>
            <a:r>
              <a:rPr lang="en-US" sz="2000" dirty="0"/>
              <a:t>of goals and targets – needs a holistic approach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Importance </a:t>
            </a:r>
            <a:r>
              <a:rPr lang="en-US" sz="2000" b="1" dirty="0"/>
              <a:t>of policy coherence – </a:t>
            </a:r>
            <a:r>
              <a:rPr lang="en-US" sz="2000" dirty="0"/>
              <a:t>national vs sectoral policies</a:t>
            </a: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Recognition of</a:t>
            </a:r>
            <a:r>
              <a:rPr lang="en-US" sz="2000" b="1" dirty="0"/>
              <a:t> synergies </a:t>
            </a:r>
            <a:r>
              <a:rPr lang="en-US" sz="2000" dirty="0"/>
              <a:t>and </a:t>
            </a:r>
            <a:r>
              <a:rPr lang="en-US" sz="2000" b="1" dirty="0"/>
              <a:t>trade-offs </a:t>
            </a:r>
            <a:r>
              <a:rPr lang="en-US" sz="2000" dirty="0"/>
              <a:t> - comparative advantage and risk factors</a:t>
            </a: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Agenda requires </a:t>
            </a:r>
            <a:r>
              <a:rPr lang="en-US" sz="2000" b="1" dirty="0"/>
              <a:t>breaking down silos – multi-stakeholder partnerships </a:t>
            </a:r>
            <a:r>
              <a:rPr lang="en-US" sz="2000" dirty="0"/>
              <a:t>– Governments with civil society, private sector, academics, community level groups, etc.</a:t>
            </a:r>
            <a:endParaRPr lang="en-US" sz="20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60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VIDEO: introducing the </a:t>
            </a:r>
            <a:r>
              <a:rPr lang="en-GB" sz="3600" b="1" dirty="0" err="1">
                <a:solidFill>
                  <a:schemeClr val="bg1"/>
                </a:solidFill>
              </a:rPr>
              <a:t>sdgs</a:t>
            </a:r>
            <a:r>
              <a:rPr lang="en-GB" sz="3600" b="1" dirty="0">
                <a:solidFill>
                  <a:schemeClr val="bg1"/>
                </a:solidFill>
              </a:rPr>
              <a:t> – Jeffrey </a:t>
            </a:r>
            <a:r>
              <a:rPr lang="en-GB" sz="3600" b="1" dirty="0" err="1">
                <a:solidFill>
                  <a:schemeClr val="bg1"/>
                </a:solidFill>
              </a:rPr>
              <a:t>sachs</a:t>
            </a:r>
            <a:r>
              <a:rPr lang="en-GB" sz="3600" b="1" dirty="0">
                <a:solidFill>
                  <a:schemeClr val="bg1"/>
                </a:solidFill>
              </a:rPr>
              <a:t>, earth institute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u="sng" dirty="0">
                <a:hlinkClick r:id="rId2"/>
              </a:rPr>
              <a:t>https://www.youtube.com/watch?v=kR-YRC5D-QY&amp;feature=youtu.be&amp;app=desktop</a:t>
            </a:r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146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ADDITIONAL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1. Achieving Diverse Development Goals: How can different goals be pursued together? – IDS Policy Briefing, Issue # 125, September 2016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2. Poverty, Social Exclusion and the MDGs: The Challenge of “Durable Inequalities” in the Asian Context – </a:t>
            </a:r>
            <a:r>
              <a:rPr lang="en-GB" dirty="0" err="1"/>
              <a:t>Naila</a:t>
            </a:r>
            <a:r>
              <a:rPr lang="en-GB" dirty="0"/>
              <a:t> </a:t>
            </a:r>
            <a:r>
              <a:rPr lang="en-GB" dirty="0" err="1"/>
              <a:t>Kabeer</a:t>
            </a:r>
            <a:r>
              <a:rPr lang="en-GB" dirty="0"/>
              <a:t>, IDS Bulletin, Vol.37, Number 3, May 2006.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84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2</a:t>
            </a:r>
            <a:b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 16 January 2017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8893" y="3984400"/>
            <a:ext cx="7886700" cy="2797400"/>
          </a:xfrm>
        </p:spPr>
        <p:txBody>
          <a:bodyPr/>
          <a:lstStyle/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SDGs – OVERVIEW OF PURPOSE, GOALS AND TARGETS </a:t>
            </a:r>
          </a:p>
        </p:txBody>
      </p:sp>
      <p:pic>
        <p:nvPicPr>
          <p:cNvPr id="4" name="Picture 3" descr="http://valuingvoices.com/wp-content/uploads/2015/09/BusinessWorld___INFOGRAPHIC__MDGs__It%E2%80%99s_2015__Now_what_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17771" r="4901" b="7830"/>
          <a:stretch/>
        </p:blipFill>
        <p:spPr bwMode="auto">
          <a:xfrm>
            <a:off x="5257800" y="228601"/>
            <a:ext cx="1428626" cy="143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2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9481" r="833" b="12735"/>
          <a:stretch/>
        </p:blipFill>
        <p:spPr>
          <a:xfrm>
            <a:off x="1666720" y="1524000"/>
            <a:ext cx="8789277" cy="4248150"/>
          </a:xfrm>
          <a:prstGeom prst="rect">
            <a:avLst/>
          </a:prstGeom>
        </p:spPr>
      </p:pic>
      <p:pic>
        <p:nvPicPr>
          <p:cNvPr id="5" name="Imagen 3"/>
          <p:cNvPicPr>
            <a:picLocks noChangeAspect="1"/>
          </p:cNvPicPr>
          <p:nvPr/>
        </p:nvPicPr>
        <p:blipFill rotWithShape="1">
          <a:blip r:embed="rId3"/>
          <a:srcRect l="20833" t="7099" r="19166" b="79937"/>
          <a:stretch/>
        </p:blipFill>
        <p:spPr>
          <a:xfrm>
            <a:off x="2819399" y="381000"/>
            <a:ext cx="648391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7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Difference – MDG &amp; SDG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800" kern="0" dirty="0">
              <a:solidFill>
                <a:sysClr val="windowText" lastClr="000000"/>
              </a:solidFill>
            </a:endParaRPr>
          </a:p>
          <a:p>
            <a:fld id="{20E72F2D-B2AC-6244-8A61-4DB2981BEBB5}" type="slidenum">
              <a:rPr lang="en-US" sz="1800" kern="0">
                <a:solidFill>
                  <a:sysClr val="windowText" lastClr="000000"/>
                </a:solidFill>
              </a:rPr>
              <a:pPr/>
              <a:t>4</a:t>
            </a:fld>
            <a:endParaRPr lang="en-US" sz="1800" kern="0" dirty="0">
              <a:solidFill>
                <a:sysClr val="windowText" lastClr="000000"/>
              </a:solidFill>
            </a:endParaRPr>
          </a:p>
          <a:p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indent="0" defTabSz="931774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r>
              <a:rPr lang="en-US" dirty="0"/>
              <a:t>The SDG agenda is fundamentally different to the MDGs</a:t>
            </a:r>
          </a:p>
          <a:p>
            <a:pPr marL="0" indent="0" defTabSz="931774" eaLnBrk="0" fontAlgn="base" hangingPunct="0">
              <a:spcBef>
                <a:spcPct val="30000"/>
              </a:spcBef>
              <a:spcAft>
                <a:spcPct val="0"/>
              </a:spcAft>
              <a:buNone/>
              <a:defRPr/>
            </a:pPr>
            <a:endParaRPr lang="en-US" dirty="0"/>
          </a:p>
          <a:p>
            <a:pPr marL="574758" lvl="1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Targets are universal and closely interconnected</a:t>
            </a:r>
            <a:endParaRPr lang="en-GB" dirty="0">
              <a:solidFill>
                <a:schemeClr val="tx1"/>
              </a:solidFill>
            </a:endParaRPr>
          </a:p>
          <a:p>
            <a:pPr marL="574758" lvl="1" indent="-174708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574758" lvl="1" indent="-1747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Global goals and targets are ‘aspirational’. Individual countries expected to adapt and apply according to context</a:t>
            </a:r>
          </a:p>
          <a:p>
            <a:pPr marL="574758" lvl="1" indent="-174708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574758" lvl="1" indent="-1747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169 targets, 99 relate to outcomes, 70 relate to means of implementation</a:t>
            </a:r>
          </a:p>
          <a:p>
            <a:pPr marL="574758" lvl="1" indent="-174708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574758" lvl="1" indent="-1747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This implies a large number of global indicators (</a:t>
            </a:r>
            <a:r>
              <a:rPr lang="en-US" dirty="0"/>
              <a:t>over 130)</a:t>
            </a:r>
            <a:endParaRPr lang="en-US" dirty="0">
              <a:solidFill>
                <a:schemeClr val="tx1"/>
              </a:solidFill>
            </a:endParaRPr>
          </a:p>
          <a:p>
            <a:pPr marL="574758" lvl="1" indent="-174708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574758" lvl="1" indent="-1747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Calls for significant investment in national capacity for data collection and analysis </a:t>
            </a:r>
          </a:p>
          <a:p>
            <a:pPr marL="400050" lvl="1" indent="0">
              <a:buNone/>
            </a:pPr>
            <a:r>
              <a:rPr lang="en-US" dirty="0"/>
              <a:t> </a:t>
            </a:r>
          </a:p>
          <a:p>
            <a:pPr marL="574758" lvl="1" indent="-174708">
              <a:buFont typeface="Arial" panose="020B0604020202020204" pitchFamily="34" charset="0"/>
              <a:buChar char="•"/>
            </a:pPr>
            <a:r>
              <a:rPr lang="en-US" dirty="0"/>
              <a:t>Calls for cross-sectoral collaboration – especially among government agencies/departments</a:t>
            </a:r>
          </a:p>
          <a:p>
            <a:pPr marL="574758" lvl="1" indent="-174708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574758" lvl="1" indent="-17470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Calls for wide range of stakeholders involvement and participation in planning,  implementation, monitoring and reporting</a:t>
            </a:r>
          </a:p>
          <a:p>
            <a:pPr marL="574758" lvl="1" indent="-174708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2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274638"/>
            <a:ext cx="7992888" cy="7921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Context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dirty="0">
                <a:latin typeface="Arial" panose="020B0604020202020204" pitchFamily="34" charset="0"/>
                <a:cs typeface="Arial" panose="020B0604020202020204" pitchFamily="34" charset="0"/>
              </a:rPr>
              <a:t>From MDGs to SDGs</a:t>
            </a:r>
            <a:endParaRPr lang="en-US" sz="31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19537" y="1412776"/>
          <a:ext cx="8352927" cy="51424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84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469">
                <a:tc>
                  <a:txBody>
                    <a:bodyPr/>
                    <a:lstStyle/>
                    <a:p>
                      <a:r>
                        <a:rPr lang="en-US" sz="2400" dirty="0"/>
                        <a:t>MDGs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SDGs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469"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Goals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469">
                <a:tc>
                  <a:txBody>
                    <a:bodyPr/>
                    <a:lstStyle/>
                    <a:p>
                      <a:r>
                        <a:rPr lang="en-US" sz="24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Targets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469">
                <a:tc>
                  <a:txBody>
                    <a:bodyPr/>
                    <a:lstStyle/>
                    <a:p>
                      <a:r>
                        <a:rPr lang="en-US" sz="24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Indicators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028">
                <a:tc>
                  <a:txBody>
                    <a:bodyPr/>
                    <a:lstStyle/>
                    <a:p>
                      <a:r>
                        <a:rPr lang="en-US" sz="2400" dirty="0"/>
                        <a:t>Less</a:t>
                      </a:r>
                      <a:r>
                        <a:rPr lang="en-US" sz="2400" baseline="0" dirty="0"/>
                        <a:t> comprehensive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Comprehensive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7184">
                <a:tc>
                  <a:txBody>
                    <a:bodyPr/>
                    <a:lstStyle/>
                    <a:p>
                      <a:r>
                        <a:rPr lang="en-US" sz="2400" dirty="0"/>
                        <a:t>Macro Level</a:t>
                      </a:r>
                    </a:p>
                    <a:p>
                      <a:endParaRPr lang="en-US" sz="2400" dirty="0"/>
                    </a:p>
                    <a:p>
                      <a:r>
                        <a:rPr lang="en-US" sz="2400" dirty="0"/>
                        <a:t>Halve Targets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  <a:p>
                      <a:pPr algn="ctr"/>
                      <a:r>
                        <a:rPr lang="en-US" sz="2400" b="1" dirty="0"/>
                        <a:t>Aspirations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Leave no one behind</a:t>
                      </a:r>
                    </a:p>
                    <a:p>
                      <a:pPr algn="r"/>
                      <a:endParaRPr lang="en-US" sz="2400" dirty="0"/>
                    </a:p>
                    <a:p>
                      <a:pPr algn="r"/>
                      <a:r>
                        <a:rPr lang="en-US" sz="2400" dirty="0"/>
                        <a:t>Zero</a:t>
                      </a:r>
                      <a:r>
                        <a:rPr lang="en-US" sz="2400" baseline="0" dirty="0"/>
                        <a:t> Targets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1028">
                <a:tc>
                  <a:txBody>
                    <a:bodyPr/>
                    <a:lstStyle/>
                    <a:p>
                      <a:r>
                        <a:rPr lang="en-US" sz="2400" dirty="0"/>
                        <a:t>Individual</a:t>
                      </a:r>
                      <a:r>
                        <a:rPr lang="en-US" sz="2400" baseline="0" dirty="0"/>
                        <a:t> Goals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Trade-offs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Interconnected</a:t>
                      </a:r>
                      <a:r>
                        <a:rPr lang="en-US" sz="2400" baseline="0" dirty="0"/>
                        <a:t> and Indivisible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05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524000"/>
          </a:xfrm>
          <a:solidFill>
            <a:schemeClr val="tx2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Agenda 2030 requires one, holistic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95450"/>
            <a:ext cx="5835752" cy="5029200"/>
          </a:xfrm>
        </p:spPr>
        <p:txBody>
          <a:bodyPr anchor="ctr"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524000" y="1447800"/>
            <a:ext cx="9144000" cy="247650"/>
          </a:xfrm>
          <a:prstGeom prst="rect">
            <a:avLst/>
          </a:prstGeom>
          <a:solidFill>
            <a:schemeClr val="accent5"/>
          </a:solidFill>
          <a:ln w="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866900" y="3143380"/>
          <a:ext cx="48387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Isosceles Triangle 6"/>
          <p:cNvSpPr/>
          <p:nvPr/>
        </p:nvSpPr>
        <p:spPr>
          <a:xfrm>
            <a:off x="1581150" y="1828800"/>
            <a:ext cx="5124450" cy="1143000"/>
          </a:xfrm>
          <a:prstGeom prst="triangl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kern="0" dirty="0">
                <a:solidFill>
                  <a:sysClr val="windowText" lastClr="000000"/>
                </a:solidFill>
              </a:rPr>
              <a:t>Agenda 2030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934200" y="1847850"/>
            <a:ext cx="3625952" cy="502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accent2"/>
                </a:solidFill>
              </a:rPr>
              <a:t>Main Objectives:  </a:t>
            </a:r>
          </a:p>
          <a:p>
            <a:pPr lvl="1">
              <a:buBlip>
                <a:blip r:embed="rId8"/>
              </a:buBlip>
            </a:pPr>
            <a:r>
              <a:rPr lang="en-US" sz="2300" dirty="0"/>
              <a:t>Build and improve on the MDGs by integrating the three pillars of development within one framework;</a:t>
            </a:r>
          </a:p>
          <a:p>
            <a:pPr lvl="1">
              <a:buBlip>
                <a:blip r:embed="rId8"/>
              </a:buBlip>
            </a:pPr>
            <a:r>
              <a:rPr lang="en-US" sz="2300" dirty="0"/>
              <a:t>Address inequities within and among countries;</a:t>
            </a:r>
          </a:p>
          <a:p>
            <a:pPr lvl="1">
              <a:buBlip>
                <a:blip r:embed="rId8"/>
              </a:buBlip>
            </a:pPr>
            <a:r>
              <a:rPr lang="en-US" sz="2300" dirty="0"/>
              <a:t>Pursue sustainable and inclusive economic growth;</a:t>
            </a:r>
          </a:p>
          <a:p>
            <a:pPr lvl="1">
              <a:buBlip>
                <a:blip r:embed="rId8"/>
              </a:buBlip>
            </a:pPr>
            <a:r>
              <a:rPr lang="en-US" sz="2300" dirty="0"/>
              <a:t>Combat climate change and loss of biodiversity;</a:t>
            </a:r>
          </a:p>
          <a:p>
            <a:pPr lvl="1">
              <a:buBlip>
                <a:blip r:embed="rId8"/>
              </a:buBlip>
            </a:pPr>
            <a:r>
              <a:rPr lang="en-US" sz="2300" dirty="0"/>
              <a:t>Change consumption and production patterns that are not sustainable;</a:t>
            </a:r>
          </a:p>
          <a:p>
            <a:pPr lvl="1">
              <a:buBlip>
                <a:blip r:embed="rId8"/>
              </a:buBlip>
            </a:pPr>
            <a:r>
              <a:rPr lang="en-US" sz="2300" dirty="0"/>
              <a:t>Recognize how peace and democracy are integral to development.</a:t>
            </a:r>
            <a:endParaRPr lang="en-US" sz="3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881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VIDEO: </a:t>
            </a:r>
            <a:r>
              <a:rPr lang="en-GB" sz="3600" b="1" dirty="0" err="1">
                <a:solidFill>
                  <a:schemeClr val="bg1"/>
                </a:solidFill>
              </a:rPr>
              <a:t>sdgS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u="sng" dirty="0">
                <a:hlinkClick r:id="rId2"/>
              </a:rPr>
              <a:t>https://www.youtube.com/watch?v=kR-YRC5D-QY&amp;feature=youtu.be&amp;app=desktop</a:t>
            </a:r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501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823" y="137160"/>
            <a:ext cx="9424353" cy="658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02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524000"/>
          </a:xfrm>
          <a:solidFill>
            <a:schemeClr val="tx2"/>
          </a:solidFill>
        </p:spPr>
        <p:txBody>
          <a:bodyPr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STRUCTURE/FORMAT OF SDGs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0" y="1447800"/>
            <a:ext cx="9144000" cy="152400"/>
          </a:xfrm>
          <a:prstGeom prst="rect">
            <a:avLst/>
          </a:prstGeom>
          <a:solidFill>
            <a:schemeClr val="accent5"/>
          </a:solidFill>
          <a:ln w="0">
            <a:solidFill>
              <a:srgbClr val="1D01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19400" y="1981200"/>
            <a:ext cx="5791200" cy="4248150"/>
          </a:xfrm>
        </p:spPr>
        <p:txBody>
          <a:bodyPr numCol="2">
            <a:noAutofit/>
          </a:bodyPr>
          <a:lstStyle/>
          <a:p>
            <a:pPr algn="ctr">
              <a:buBlip>
                <a:blip r:embed="rId3"/>
              </a:buBlip>
            </a:pPr>
            <a:r>
              <a:rPr lang="en-US" sz="2000" b="1" dirty="0">
                <a:solidFill>
                  <a:schemeClr val="tx2"/>
                </a:solidFill>
              </a:rPr>
              <a:t>I. Preamble and Declaration</a:t>
            </a:r>
          </a:p>
          <a:p>
            <a:pPr algn="ctr">
              <a:buBlip>
                <a:blip r:embed="rId3"/>
              </a:buBlip>
            </a:pPr>
            <a:r>
              <a:rPr lang="en-US" sz="2000" b="1" dirty="0">
                <a:solidFill>
                  <a:schemeClr val="tx2"/>
                </a:solidFill>
              </a:rPr>
              <a:t>II. Goals and Targets</a:t>
            </a:r>
          </a:p>
          <a:p>
            <a:pPr algn="ctr">
              <a:buBlip>
                <a:blip r:embed="rId3"/>
              </a:buBlip>
            </a:pPr>
            <a:r>
              <a:rPr lang="en-US" sz="2000" b="1" dirty="0">
                <a:solidFill>
                  <a:schemeClr val="tx2"/>
                </a:solidFill>
              </a:rPr>
              <a:t>III. Means of Implementation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US" sz="1800" dirty="0"/>
              <a:t>Includes some elements of Financing for Development Conference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US" sz="1800" dirty="0"/>
              <a:t>Focus on national strategies &amp; "enabling international economic environment”</a:t>
            </a:r>
          </a:p>
          <a:p>
            <a:pPr algn="ctr">
              <a:buBlip>
                <a:blip r:embed="rId3"/>
              </a:buBlip>
            </a:pPr>
            <a:r>
              <a:rPr lang="en-US" sz="2000" b="1" dirty="0">
                <a:solidFill>
                  <a:schemeClr val="tx2"/>
                </a:solidFill>
              </a:rPr>
              <a:t>IV. Follow-up and Review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US" sz="1800" dirty="0"/>
              <a:t>Global level through High Level Political Forum, with national and regional review mechanisms</a:t>
            </a: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US" sz="1800" dirty="0"/>
              <a:t>Positive references to: Inclusion and participation, disaggregated data, etc.</a:t>
            </a:r>
          </a:p>
          <a:p>
            <a:pPr marL="457200" lvl="2" indent="0" algn="ctr">
              <a:buNone/>
            </a:pPr>
            <a:endParaRPr lang="en-US" dirty="0"/>
          </a:p>
          <a:p>
            <a:pPr marL="4572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418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676</Words>
  <Application>Microsoft Office PowerPoint</Application>
  <PresentationFormat>Widescreen</PresentationFormat>
  <Paragraphs>137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Corbel</vt:lpstr>
      <vt:lpstr>Wingdings</vt:lpstr>
      <vt:lpstr>Wingdings 3</vt:lpstr>
      <vt:lpstr>Banded</vt:lpstr>
      <vt:lpstr>1_Office Theme</vt:lpstr>
      <vt:lpstr>Sustainable development goals (SDG)</vt:lpstr>
      <vt:lpstr>Lecture 2 Monday 16 January 2017 </vt:lpstr>
      <vt:lpstr>PowerPoint Presentation</vt:lpstr>
      <vt:lpstr>Difference – MDG &amp; SDG</vt:lpstr>
      <vt:lpstr>Context From MDGs to SDGs</vt:lpstr>
      <vt:lpstr>Agenda 2030 requires one, holistic approach</vt:lpstr>
      <vt:lpstr>VIDEO: sdgS</vt:lpstr>
      <vt:lpstr>PowerPoint Presentation</vt:lpstr>
      <vt:lpstr>STRUCTURE/FORMAT OF SDGs</vt:lpstr>
      <vt:lpstr>PowerPoint Presentation</vt:lpstr>
      <vt:lpstr>moving forward on the SDgs</vt:lpstr>
      <vt:lpstr>ENSURING POLICY COHERENCE</vt:lpstr>
      <vt:lpstr>VIDEO: introducing the sdgs – Jeffrey sachs, earth institute</vt:lpstr>
      <vt:lpstr>ADDITIONAL READINGS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development goals (SDG)</dc:title>
  <dc:creator>Victor Karunan</dc:creator>
  <cp:lastModifiedBy>Victor Karunan</cp:lastModifiedBy>
  <cp:revision>7</cp:revision>
  <dcterms:created xsi:type="dcterms:W3CDTF">2017-01-11T09:09:41Z</dcterms:created>
  <dcterms:modified xsi:type="dcterms:W3CDTF">2017-01-15T01:55:35Z</dcterms:modified>
</cp:coreProperties>
</file>