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92" r:id="rId3"/>
  </p:sldMasterIdLst>
  <p:notesMasterIdLst>
    <p:notesMasterId r:id="rId2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53" y="7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383771-1409-4C6B-8320-B9110846B23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B9EEFA3-66DC-49A1-BE66-3BDF4940ED02}">
      <dgm:prSet phldrT="[Text]" custT="1"/>
      <dgm:spPr>
        <a:solidFill>
          <a:srgbClr val="FFCC00"/>
        </a:solidFill>
      </dgm:spPr>
      <dgm:t>
        <a:bodyPr/>
        <a:lstStyle/>
        <a:p>
          <a:r>
            <a:rPr lang="en-US" sz="2800" dirty="0"/>
            <a:t>Role of Department of Statistics (DOS)</a:t>
          </a:r>
        </a:p>
      </dgm:t>
    </dgm:pt>
    <dgm:pt modelId="{8903890C-9F1B-4C8B-9310-84613422AFBC}" type="parTrans" cxnId="{5D6A7D48-0C7B-496B-A0D8-FD7451F6D230}">
      <dgm:prSet/>
      <dgm:spPr/>
      <dgm:t>
        <a:bodyPr/>
        <a:lstStyle/>
        <a:p>
          <a:endParaRPr lang="en-US"/>
        </a:p>
      </dgm:t>
    </dgm:pt>
    <dgm:pt modelId="{D1F41193-ECDC-49FE-88CC-CA6B1BCE46E5}" type="sibTrans" cxnId="{5D6A7D48-0C7B-496B-A0D8-FD7451F6D230}">
      <dgm:prSet/>
      <dgm:spPr/>
      <dgm:t>
        <a:bodyPr/>
        <a:lstStyle/>
        <a:p>
          <a:endParaRPr lang="en-US"/>
        </a:p>
      </dgm:t>
    </dgm:pt>
    <dgm:pt modelId="{B1E633E9-129F-4FB2-839D-C302AF4F7156}">
      <dgm:prSet phldrT="[Text]" custT="1"/>
      <dgm:spPr>
        <a:solidFill>
          <a:srgbClr val="CC99FF"/>
        </a:solidFill>
      </dgm:spPr>
      <dgm:t>
        <a:bodyPr/>
        <a:lstStyle/>
        <a:p>
          <a:r>
            <a:rPr lang="en-US" sz="2000" dirty="0"/>
            <a:t>General</a:t>
          </a:r>
        </a:p>
      </dgm:t>
    </dgm:pt>
    <dgm:pt modelId="{618EA005-1A56-4BBF-9F3C-C4AF1879AE8D}" type="parTrans" cxnId="{EC564F68-3C63-40B0-8FF7-CDE422B04CF7}">
      <dgm:prSet/>
      <dgm:spPr/>
      <dgm:t>
        <a:bodyPr/>
        <a:lstStyle/>
        <a:p>
          <a:endParaRPr lang="en-US"/>
        </a:p>
      </dgm:t>
    </dgm:pt>
    <dgm:pt modelId="{8D9577C1-CDC8-463A-A7EC-0277F8FBBC77}" type="sibTrans" cxnId="{EC564F68-3C63-40B0-8FF7-CDE422B04CF7}">
      <dgm:prSet/>
      <dgm:spPr/>
      <dgm:t>
        <a:bodyPr/>
        <a:lstStyle/>
        <a:p>
          <a:endParaRPr lang="en-US"/>
        </a:p>
      </dgm:t>
    </dgm:pt>
    <dgm:pt modelId="{A18C04D1-3EBD-4F67-A1CD-E7F80C48244B}">
      <dgm:prSet phldrT="[Text]" custT="1"/>
      <dgm:spPr>
        <a:solidFill>
          <a:srgbClr val="DDDDFF"/>
        </a:solidFill>
      </dgm:spPr>
      <dgm:t>
        <a:bodyPr vert="vert270"/>
        <a:lstStyle/>
        <a:p>
          <a:r>
            <a:rPr lang="en-US" sz="1800" dirty="0"/>
            <a:t>Compilation of Statistics</a:t>
          </a:r>
        </a:p>
      </dgm:t>
    </dgm:pt>
    <dgm:pt modelId="{C29AEB1D-431A-41A2-81FC-A2F3253BF617}" type="parTrans" cxnId="{25035695-6DE0-4AA8-AD79-0417BD11006C}">
      <dgm:prSet/>
      <dgm:spPr/>
      <dgm:t>
        <a:bodyPr/>
        <a:lstStyle/>
        <a:p>
          <a:endParaRPr lang="en-US"/>
        </a:p>
      </dgm:t>
    </dgm:pt>
    <dgm:pt modelId="{CEFA454E-DBB0-4E4F-94A1-0AD9378FC8FA}" type="sibTrans" cxnId="{25035695-6DE0-4AA8-AD79-0417BD11006C}">
      <dgm:prSet/>
      <dgm:spPr/>
      <dgm:t>
        <a:bodyPr/>
        <a:lstStyle/>
        <a:p>
          <a:endParaRPr lang="en-US"/>
        </a:p>
      </dgm:t>
    </dgm:pt>
    <dgm:pt modelId="{94F51951-3305-40CC-B571-8AEE7F57C837}">
      <dgm:prSet phldrT="[Text]" custT="1"/>
      <dgm:spPr>
        <a:solidFill>
          <a:srgbClr val="CCCC00"/>
        </a:solidFill>
      </dgm:spPr>
      <dgm:t>
        <a:bodyPr/>
        <a:lstStyle/>
        <a:p>
          <a:r>
            <a:rPr lang="en-US" sz="2000" dirty="0"/>
            <a:t>In SDGs (DOS &amp; Stakeholders)</a:t>
          </a:r>
        </a:p>
      </dgm:t>
    </dgm:pt>
    <dgm:pt modelId="{F0068F1E-D78E-45B0-9DE1-F601D4A918D1}" type="parTrans" cxnId="{689DACF5-0F17-454E-96FD-F062D5AE2CDC}">
      <dgm:prSet/>
      <dgm:spPr/>
      <dgm:t>
        <a:bodyPr/>
        <a:lstStyle/>
        <a:p>
          <a:endParaRPr lang="en-US"/>
        </a:p>
      </dgm:t>
    </dgm:pt>
    <dgm:pt modelId="{82F390B8-2875-4F3D-B74D-CE5E1459A1A8}" type="sibTrans" cxnId="{689DACF5-0F17-454E-96FD-F062D5AE2CDC}">
      <dgm:prSet/>
      <dgm:spPr/>
      <dgm:t>
        <a:bodyPr/>
        <a:lstStyle/>
        <a:p>
          <a:endParaRPr lang="en-US"/>
        </a:p>
      </dgm:t>
    </dgm:pt>
    <dgm:pt modelId="{D0B6D542-32C8-4AD2-9C30-FA3586736B9F}">
      <dgm:prSet phldrT="[Text]" custT="1"/>
      <dgm:spPr>
        <a:solidFill>
          <a:srgbClr val="FFFF8B"/>
        </a:solidFill>
      </dgm:spPr>
      <dgm:t>
        <a:bodyPr vert="vert270"/>
        <a:lstStyle/>
        <a:p>
          <a:r>
            <a:rPr lang="en-US" sz="1800" dirty="0"/>
            <a:t>Coordinate</a:t>
          </a:r>
        </a:p>
      </dgm:t>
    </dgm:pt>
    <dgm:pt modelId="{85E17EFF-29C6-49E8-909C-21D6914CF3F0}" type="parTrans" cxnId="{9165A00E-B636-4AB8-99B9-073DCDDC40DB}">
      <dgm:prSet/>
      <dgm:spPr/>
      <dgm:t>
        <a:bodyPr/>
        <a:lstStyle/>
        <a:p>
          <a:endParaRPr lang="en-US"/>
        </a:p>
      </dgm:t>
    </dgm:pt>
    <dgm:pt modelId="{5D45A3E9-32FA-4B94-AA03-D7E63448F19F}" type="sibTrans" cxnId="{9165A00E-B636-4AB8-99B9-073DCDDC40DB}">
      <dgm:prSet/>
      <dgm:spPr/>
      <dgm:t>
        <a:bodyPr/>
        <a:lstStyle/>
        <a:p>
          <a:endParaRPr lang="en-US"/>
        </a:p>
      </dgm:t>
    </dgm:pt>
    <dgm:pt modelId="{DE447A68-E4FF-4966-ADD3-151B544C4B97}">
      <dgm:prSet phldrT="[Text]" custT="1"/>
      <dgm:spPr>
        <a:solidFill>
          <a:srgbClr val="DDDDFF"/>
        </a:solidFill>
      </dgm:spPr>
      <dgm:t>
        <a:bodyPr vert="vert270"/>
        <a:lstStyle/>
        <a:p>
          <a:r>
            <a:rPr lang="en-US" sz="1600" dirty="0"/>
            <a:t>Dissemination/Statistics Communication</a:t>
          </a:r>
        </a:p>
      </dgm:t>
    </dgm:pt>
    <dgm:pt modelId="{7A9B04B0-EAF5-440C-8B26-2D82CF713637}" type="parTrans" cxnId="{35545307-5CA2-427F-AB87-9D52E66E9DE0}">
      <dgm:prSet/>
      <dgm:spPr/>
      <dgm:t>
        <a:bodyPr/>
        <a:lstStyle/>
        <a:p>
          <a:endParaRPr lang="en-US"/>
        </a:p>
      </dgm:t>
    </dgm:pt>
    <dgm:pt modelId="{66BA4F11-BA5D-4601-B4EC-1E469B3F5873}" type="sibTrans" cxnId="{35545307-5CA2-427F-AB87-9D52E66E9DE0}">
      <dgm:prSet/>
      <dgm:spPr/>
      <dgm:t>
        <a:bodyPr/>
        <a:lstStyle/>
        <a:p>
          <a:endParaRPr lang="en-US"/>
        </a:p>
      </dgm:t>
    </dgm:pt>
    <dgm:pt modelId="{EAA1FE8F-9A05-4C02-BF58-B3C1CBF95E72}">
      <dgm:prSet phldrT="[Text]" custT="1"/>
      <dgm:spPr>
        <a:solidFill>
          <a:srgbClr val="FFFF8B"/>
        </a:solidFill>
      </dgm:spPr>
      <dgm:t>
        <a:bodyPr vert="vert270"/>
        <a:lstStyle/>
        <a:p>
          <a:r>
            <a:rPr lang="en-US" sz="1800" dirty="0"/>
            <a:t>Measure Development Progress</a:t>
          </a:r>
        </a:p>
      </dgm:t>
    </dgm:pt>
    <dgm:pt modelId="{F71AF713-EC26-43CA-933D-2193BB6B303F}" type="parTrans" cxnId="{B88EAA30-CBB9-4167-AA03-264905EE308A}">
      <dgm:prSet/>
      <dgm:spPr/>
      <dgm:t>
        <a:bodyPr/>
        <a:lstStyle/>
        <a:p>
          <a:endParaRPr lang="en-US"/>
        </a:p>
      </dgm:t>
    </dgm:pt>
    <dgm:pt modelId="{019F2D33-46BF-4FDA-9738-C70DB903206C}" type="sibTrans" cxnId="{B88EAA30-CBB9-4167-AA03-264905EE308A}">
      <dgm:prSet/>
      <dgm:spPr/>
      <dgm:t>
        <a:bodyPr/>
        <a:lstStyle/>
        <a:p>
          <a:endParaRPr lang="en-US"/>
        </a:p>
      </dgm:t>
    </dgm:pt>
    <dgm:pt modelId="{BCFB06D0-7A30-48FC-B852-C48DF8700129}">
      <dgm:prSet phldrT="[Text]" custT="1"/>
      <dgm:spPr>
        <a:solidFill>
          <a:srgbClr val="FFFF8B"/>
        </a:solidFill>
      </dgm:spPr>
      <dgm:t>
        <a:bodyPr vert="vert270"/>
        <a:lstStyle/>
        <a:p>
          <a:r>
            <a:rPr lang="en-US" sz="1800" dirty="0"/>
            <a:t>Effectively Participation in National Monitoring </a:t>
          </a:r>
          <a:r>
            <a:rPr lang="en-US" sz="1800" dirty="0" err="1"/>
            <a:t>Programme</a:t>
          </a:r>
          <a:endParaRPr lang="en-US" sz="1800" dirty="0"/>
        </a:p>
      </dgm:t>
    </dgm:pt>
    <dgm:pt modelId="{C0ABDE67-C72B-4549-9B46-F9CF7332269E}" type="parTrans" cxnId="{29CB4ECA-7660-4BB4-B460-AB09E20CD339}">
      <dgm:prSet/>
      <dgm:spPr/>
      <dgm:t>
        <a:bodyPr/>
        <a:lstStyle/>
        <a:p>
          <a:endParaRPr lang="en-US"/>
        </a:p>
      </dgm:t>
    </dgm:pt>
    <dgm:pt modelId="{7CB699D0-B66D-4636-B5B1-9ED54BDDB62B}" type="sibTrans" cxnId="{29CB4ECA-7660-4BB4-B460-AB09E20CD339}">
      <dgm:prSet/>
      <dgm:spPr/>
      <dgm:t>
        <a:bodyPr/>
        <a:lstStyle/>
        <a:p>
          <a:endParaRPr lang="en-US"/>
        </a:p>
      </dgm:t>
    </dgm:pt>
    <dgm:pt modelId="{6C43E7E8-9699-4A8B-B75F-AE39E0D8D6D9}">
      <dgm:prSet custT="1"/>
      <dgm:spPr>
        <a:solidFill>
          <a:srgbClr val="DDDDFF"/>
        </a:solidFill>
      </dgm:spPr>
      <dgm:t>
        <a:bodyPr vert="vert270" lIns="36000" tIns="36000" rIns="36000" bIns="36000"/>
        <a:lstStyle/>
        <a:p>
          <a:r>
            <a:rPr lang="en-US" sz="1800" dirty="0"/>
            <a:t>Analysis/</a:t>
          </a:r>
        </a:p>
        <a:p>
          <a:r>
            <a:rPr lang="en-US" sz="1800" dirty="0"/>
            <a:t>Interpretation</a:t>
          </a:r>
          <a:endParaRPr lang="en-GB" sz="1800" dirty="0"/>
        </a:p>
      </dgm:t>
    </dgm:pt>
    <dgm:pt modelId="{68A490AE-0BE0-4A70-AF37-ECD1DEEE803F}" type="parTrans" cxnId="{DACBAD8C-0252-410F-835A-D5181B95D391}">
      <dgm:prSet/>
      <dgm:spPr/>
      <dgm:t>
        <a:bodyPr/>
        <a:lstStyle/>
        <a:p>
          <a:endParaRPr lang="en-GB"/>
        </a:p>
      </dgm:t>
    </dgm:pt>
    <dgm:pt modelId="{3670CE4E-58E5-4672-B84C-6E02BF1ECFD8}" type="sibTrans" cxnId="{DACBAD8C-0252-410F-835A-D5181B95D391}">
      <dgm:prSet/>
      <dgm:spPr/>
      <dgm:t>
        <a:bodyPr/>
        <a:lstStyle/>
        <a:p>
          <a:endParaRPr lang="en-GB"/>
        </a:p>
      </dgm:t>
    </dgm:pt>
    <dgm:pt modelId="{EDF79E8C-A494-4EF5-82EF-8F3DC0D4214F}" type="pres">
      <dgm:prSet presAssocID="{79383771-1409-4C6B-8320-B9110846B23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1BEB90-8B1E-4C28-B462-7AD44545DC71}" type="pres">
      <dgm:prSet presAssocID="{4B9EEFA3-66DC-49A1-BE66-3BDF4940ED02}" presName="vertOne" presStyleCnt="0"/>
      <dgm:spPr/>
    </dgm:pt>
    <dgm:pt modelId="{DC2AFFD5-B97B-4A26-8913-907240B6CEBF}" type="pres">
      <dgm:prSet presAssocID="{4B9EEFA3-66DC-49A1-BE66-3BDF4940ED02}" presName="txOne" presStyleLbl="node0" presStyleIdx="0" presStyleCnt="1" custScaleY="33347">
        <dgm:presLayoutVars>
          <dgm:chPref val="3"/>
        </dgm:presLayoutVars>
      </dgm:prSet>
      <dgm:spPr/>
    </dgm:pt>
    <dgm:pt modelId="{033F10D7-CB2A-4474-9905-8C90FDE81E85}" type="pres">
      <dgm:prSet presAssocID="{4B9EEFA3-66DC-49A1-BE66-3BDF4940ED02}" presName="parTransOne" presStyleCnt="0"/>
      <dgm:spPr/>
    </dgm:pt>
    <dgm:pt modelId="{8F33D3FB-324B-4347-8CB7-8548DA3FEDE3}" type="pres">
      <dgm:prSet presAssocID="{4B9EEFA3-66DC-49A1-BE66-3BDF4940ED02}" presName="horzOne" presStyleCnt="0"/>
      <dgm:spPr/>
    </dgm:pt>
    <dgm:pt modelId="{7B76507C-AF85-482F-A152-B7BD8F88438F}" type="pres">
      <dgm:prSet presAssocID="{B1E633E9-129F-4FB2-839D-C302AF4F7156}" presName="vertTwo" presStyleCnt="0"/>
      <dgm:spPr/>
    </dgm:pt>
    <dgm:pt modelId="{8A5D919B-1BB1-443C-AAEC-06DA41832A89}" type="pres">
      <dgm:prSet presAssocID="{B1E633E9-129F-4FB2-839D-C302AF4F7156}" presName="txTwo" presStyleLbl="node2" presStyleIdx="0" presStyleCnt="2" custScaleY="23637" custLinFactNeighborX="-222" custLinFactNeighborY="-69412">
        <dgm:presLayoutVars>
          <dgm:chPref val="3"/>
        </dgm:presLayoutVars>
      </dgm:prSet>
      <dgm:spPr/>
    </dgm:pt>
    <dgm:pt modelId="{5F679C5E-34E5-462C-AC40-453F89196F3F}" type="pres">
      <dgm:prSet presAssocID="{B1E633E9-129F-4FB2-839D-C302AF4F7156}" presName="parTransTwo" presStyleCnt="0"/>
      <dgm:spPr/>
    </dgm:pt>
    <dgm:pt modelId="{EFCC77A1-FBEE-4F30-B703-E5C41D7F0C1D}" type="pres">
      <dgm:prSet presAssocID="{B1E633E9-129F-4FB2-839D-C302AF4F7156}" presName="horzTwo" presStyleCnt="0"/>
      <dgm:spPr/>
    </dgm:pt>
    <dgm:pt modelId="{3F33DFDD-1E86-4850-B419-B740AAD9A99F}" type="pres">
      <dgm:prSet presAssocID="{A18C04D1-3EBD-4F67-A1CD-E7F80C48244B}" presName="vertThree" presStyleCnt="0"/>
      <dgm:spPr/>
    </dgm:pt>
    <dgm:pt modelId="{999D5F3F-3F5D-437D-9DFD-C370A1144CA5}" type="pres">
      <dgm:prSet presAssocID="{A18C04D1-3EBD-4F67-A1CD-E7F80C48244B}" presName="txThree" presStyleLbl="node3" presStyleIdx="0" presStyleCnt="6" custScaleY="96769" custLinFactNeighborX="1614" custLinFactNeighborY="-15382">
        <dgm:presLayoutVars>
          <dgm:chPref val="3"/>
        </dgm:presLayoutVars>
      </dgm:prSet>
      <dgm:spPr/>
    </dgm:pt>
    <dgm:pt modelId="{DF79B8EB-26FC-4469-9553-ED729C37D802}" type="pres">
      <dgm:prSet presAssocID="{A18C04D1-3EBD-4F67-A1CD-E7F80C48244B}" presName="horzThree" presStyleCnt="0"/>
      <dgm:spPr/>
    </dgm:pt>
    <dgm:pt modelId="{843651E4-33FE-40B0-B987-EB08EEEB4158}" type="pres">
      <dgm:prSet presAssocID="{CEFA454E-DBB0-4E4F-94A1-0AD9378FC8FA}" presName="sibSpaceThree" presStyleCnt="0"/>
      <dgm:spPr/>
    </dgm:pt>
    <dgm:pt modelId="{AECDFCC8-39D2-4718-9C5B-6D759347AC26}" type="pres">
      <dgm:prSet presAssocID="{6C43E7E8-9699-4A8B-B75F-AE39E0D8D6D9}" presName="vertThree" presStyleCnt="0"/>
      <dgm:spPr/>
    </dgm:pt>
    <dgm:pt modelId="{D97710B4-A2A9-49AE-95F0-73F3238FEBF7}" type="pres">
      <dgm:prSet presAssocID="{6C43E7E8-9699-4A8B-B75F-AE39E0D8D6D9}" presName="txThree" presStyleLbl="node3" presStyleIdx="1" presStyleCnt="6" custScaleY="94303" custLinFactNeighborX="1426" custLinFactNeighborY="-13715">
        <dgm:presLayoutVars>
          <dgm:chPref val="3"/>
        </dgm:presLayoutVars>
      </dgm:prSet>
      <dgm:spPr/>
    </dgm:pt>
    <dgm:pt modelId="{583CF79E-2600-4F2B-847F-91F8B2D24A52}" type="pres">
      <dgm:prSet presAssocID="{6C43E7E8-9699-4A8B-B75F-AE39E0D8D6D9}" presName="horzThree" presStyleCnt="0"/>
      <dgm:spPr/>
    </dgm:pt>
    <dgm:pt modelId="{6D83AB51-4BA0-473F-93B0-121A5EEBDCA7}" type="pres">
      <dgm:prSet presAssocID="{3670CE4E-58E5-4672-B84C-6E02BF1ECFD8}" presName="sibSpaceThree" presStyleCnt="0"/>
      <dgm:spPr/>
    </dgm:pt>
    <dgm:pt modelId="{781B89E0-5E2B-41EB-B460-D51BE2DBC153}" type="pres">
      <dgm:prSet presAssocID="{DE447A68-E4FF-4966-ADD3-151B544C4B97}" presName="vertThree" presStyleCnt="0"/>
      <dgm:spPr/>
    </dgm:pt>
    <dgm:pt modelId="{672CF537-F57F-4851-B839-57362705DDAA}" type="pres">
      <dgm:prSet presAssocID="{DE447A68-E4FF-4966-ADD3-151B544C4B97}" presName="txThree" presStyleLbl="node3" presStyleIdx="2" presStyleCnt="6" custScaleY="96769" custLinFactNeighborX="1614" custLinFactNeighborY="-15382">
        <dgm:presLayoutVars>
          <dgm:chPref val="3"/>
        </dgm:presLayoutVars>
      </dgm:prSet>
      <dgm:spPr/>
    </dgm:pt>
    <dgm:pt modelId="{85FBBC79-E8AE-44D4-AEC9-9278087EA9CB}" type="pres">
      <dgm:prSet presAssocID="{DE447A68-E4FF-4966-ADD3-151B544C4B97}" presName="horzThree" presStyleCnt="0"/>
      <dgm:spPr/>
    </dgm:pt>
    <dgm:pt modelId="{FA29C698-56F6-4C65-96D2-38DE040B2657}" type="pres">
      <dgm:prSet presAssocID="{8D9577C1-CDC8-463A-A7EC-0277F8FBBC77}" presName="sibSpaceTwo" presStyleCnt="0"/>
      <dgm:spPr/>
    </dgm:pt>
    <dgm:pt modelId="{E3D3DEEE-5D49-43B3-8190-363C6ACA3D1E}" type="pres">
      <dgm:prSet presAssocID="{94F51951-3305-40CC-B571-8AEE7F57C837}" presName="vertTwo" presStyleCnt="0"/>
      <dgm:spPr/>
    </dgm:pt>
    <dgm:pt modelId="{BB2E151C-F597-4F99-80B6-24C3E5BE3749}" type="pres">
      <dgm:prSet presAssocID="{94F51951-3305-40CC-B571-8AEE7F57C837}" presName="txTwo" presStyleLbl="node2" presStyleIdx="1" presStyleCnt="2" custScaleY="23637" custLinFactNeighborX="-1362" custLinFactNeighborY="-69412">
        <dgm:presLayoutVars>
          <dgm:chPref val="3"/>
        </dgm:presLayoutVars>
      </dgm:prSet>
      <dgm:spPr/>
    </dgm:pt>
    <dgm:pt modelId="{522578A8-98AB-416A-A606-968232A8F585}" type="pres">
      <dgm:prSet presAssocID="{94F51951-3305-40CC-B571-8AEE7F57C837}" presName="parTransTwo" presStyleCnt="0"/>
      <dgm:spPr/>
    </dgm:pt>
    <dgm:pt modelId="{947E8B31-30FE-4F20-AED6-FAF405CF3C80}" type="pres">
      <dgm:prSet presAssocID="{94F51951-3305-40CC-B571-8AEE7F57C837}" presName="horzTwo" presStyleCnt="0"/>
      <dgm:spPr/>
    </dgm:pt>
    <dgm:pt modelId="{87BEE338-D7DE-4884-B872-233FB582741F}" type="pres">
      <dgm:prSet presAssocID="{D0B6D542-32C8-4AD2-9C30-FA3586736B9F}" presName="vertThree" presStyleCnt="0"/>
      <dgm:spPr/>
    </dgm:pt>
    <dgm:pt modelId="{F505E53C-5F30-4418-8969-06A09CCB4E98}" type="pres">
      <dgm:prSet presAssocID="{D0B6D542-32C8-4AD2-9C30-FA3586736B9F}" presName="txThree" presStyleLbl="node3" presStyleIdx="3" presStyleCnt="6" custScaleY="96769" custLinFactNeighborX="1614" custLinFactNeighborY="-15382">
        <dgm:presLayoutVars>
          <dgm:chPref val="3"/>
        </dgm:presLayoutVars>
      </dgm:prSet>
      <dgm:spPr/>
    </dgm:pt>
    <dgm:pt modelId="{0272FCD5-4502-4F20-BB94-332B1B0884C9}" type="pres">
      <dgm:prSet presAssocID="{D0B6D542-32C8-4AD2-9C30-FA3586736B9F}" presName="horzThree" presStyleCnt="0"/>
      <dgm:spPr/>
    </dgm:pt>
    <dgm:pt modelId="{A1B9D407-0025-440B-A3CF-AFA5D6FEC9E7}" type="pres">
      <dgm:prSet presAssocID="{5D45A3E9-32FA-4B94-AA03-D7E63448F19F}" presName="sibSpaceThree" presStyleCnt="0"/>
      <dgm:spPr/>
    </dgm:pt>
    <dgm:pt modelId="{AB4F21AE-50D0-49D8-9405-97CB61360303}" type="pres">
      <dgm:prSet presAssocID="{EAA1FE8F-9A05-4C02-BF58-B3C1CBF95E72}" presName="vertThree" presStyleCnt="0"/>
      <dgm:spPr/>
    </dgm:pt>
    <dgm:pt modelId="{628322E3-85A3-4373-97A8-12990FDF2474}" type="pres">
      <dgm:prSet presAssocID="{EAA1FE8F-9A05-4C02-BF58-B3C1CBF95E72}" presName="txThree" presStyleLbl="node3" presStyleIdx="4" presStyleCnt="6" custScaleY="96769" custLinFactNeighborX="1614" custLinFactNeighborY="-15382">
        <dgm:presLayoutVars>
          <dgm:chPref val="3"/>
        </dgm:presLayoutVars>
      </dgm:prSet>
      <dgm:spPr/>
    </dgm:pt>
    <dgm:pt modelId="{D5BE7585-7408-4B02-AD39-D7BEDDD67CE6}" type="pres">
      <dgm:prSet presAssocID="{EAA1FE8F-9A05-4C02-BF58-B3C1CBF95E72}" presName="horzThree" presStyleCnt="0"/>
      <dgm:spPr/>
    </dgm:pt>
    <dgm:pt modelId="{9BEBE5A9-A6AC-47CD-BEC3-3C9D1E398BB7}" type="pres">
      <dgm:prSet presAssocID="{019F2D33-46BF-4FDA-9738-C70DB903206C}" presName="sibSpaceThree" presStyleCnt="0"/>
      <dgm:spPr/>
    </dgm:pt>
    <dgm:pt modelId="{64752CC8-D1A5-4400-B6D6-6F0840D2EAB3}" type="pres">
      <dgm:prSet presAssocID="{BCFB06D0-7A30-48FC-B852-C48DF8700129}" presName="vertThree" presStyleCnt="0"/>
      <dgm:spPr/>
    </dgm:pt>
    <dgm:pt modelId="{9859D74D-C7BF-4974-861F-B51A001133A1}" type="pres">
      <dgm:prSet presAssocID="{BCFB06D0-7A30-48FC-B852-C48DF8700129}" presName="txThree" presStyleLbl="node3" presStyleIdx="5" presStyleCnt="6" custScaleY="96769" custLinFactNeighborX="72" custLinFactNeighborY="-15382">
        <dgm:presLayoutVars>
          <dgm:chPref val="3"/>
        </dgm:presLayoutVars>
      </dgm:prSet>
      <dgm:spPr/>
    </dgm:pt>
    <dgm:pt modelId="{86935FE7-06F4-40C5-BBC3-2FD87DAC81B8}" type="pres">
      <dgm:prSet presAssocID="{BCFB06D0-7A30-48FC-B852-C48DF8700129}" presName="horzThree" presStyleCnt="0"/>
      <dgm:spPr/>
    </dgm:pt>
  </dgm:ptLst>
  <dgm:cxnLst>
    <dgm:cxn modelId="{C9AB1ACE-6B45-42CB-92DF-5054AF83E964}" type="presOf" srcId="{4B9EEFA3-66DC-49A1-BE66-3BDF4940ED02}" destId="{DC2AFFD5-B97B-4A26-8913-907240B6CEBF}" srcOrd="0" destOrd="0" presId="urn:microsoft.com/office/officeart/2005/8/layout/hierarchy4"/>
    <dgm:cxn modelId="{29CB4ECA-7660-4BB4-B460-AB09E20CD339}" srcId="{94F51951-3305-40CC-B571-8AEE7F57C837}" destId="{BCFB06D0-7A30-48FC-B852-C48DF8700129}" srcOrd="2" destOrd="0" parTransId="{C0ABDE67-C72B-4549-9B46-F9CF7332269E}" sibTransId="{7CB699D0-B66D-4636-B5B1-9ED54BDDB62B}"/>
    <dgm:cxn modelId="{5D6A7D48-0C7B-496B-A0D8-FD7451F6D230}" srcId="{79383771-1409-4C6B-8320-B9110846B232}" destId="{4B9EEFA3-66DC-49A1-BE66-3BDF4940ED02}" srcOrd="0" destOrd="0" parTransId="{8903890C-9F1B-4C8B-9310-84613422AFBC}" sibTransId="{D1F41193-ECDC-49FE-88CC-CA6B1BCE46E5}"/>
    <dgm:cxn modelId="{35545307-5CA2-427F-AB87-9D52E66E9DE0}" srcId="{B1E633E9-129F-4FB2-839D-C302AF4F7156}" destId="{DE447A68-E4FF-4966-ADD3-151B544C4B97}" srcOrd="2" destOrd="0" parTransId="{7A9B04B0-EAF5-440C-8B26-2D82CF713637}" sibTransId="{66BA4F11-BA5D-4601-B4EC-1E469B3F5873}"/>
    <dgm:cxn modelId="{689DACF5-0F17-454E-96FD-F062D5AE2CDC}" srcId="{4B9EEFA3-66DC-49A1-BE66-3BDF4940ED02}" destId="{94F51951-3305-40CC-B571-8AEE7F57C837}" srcOrd="1" destOrd="0" parTransId="{F0068F1E-D78E-45B0-9DE1-F601D4A918D1}" sibTransId="{82F390B8-2875-4F3D-B74D-CE5E1459A1A8}"/>
    <dgm:cxn modelId="{10A7BD2D-5A78-4570-AA6F-8FBA9CD5BA03}" type="presOf" srcId="{EAA1FE8F-9A05-4C02-BF58-B3C1CBF95E72}" destId="{628322E3-85A3-4373-97A8-12990FDF2474}" srcOrd="0" destOrd="0" presId="urn:microsoft.com/office/officeart/2005/8/layout/hierarchy4"/>
    <dgm:cxn modelId="{1237F96C-440C-4248-AA2B-FE7A6B0DFC04}" type="presOf" srcId="{D0B6D542-32C8-4AD2-9C30-FA3586736B9F}" destId="{F505E53C-5F30-4418-8969-06A09CCB4E98}" srcOrd="0" destOrd="0" presId="urn:microsoft.com/office/officeart/2005/8/layout/hierarchy4"/>
    <dgm:cxn modelId="{82835A50-4490-4911-B4EB-13019DC1E137}" type="presOf" srcId="{6C43E7E8-9699-4A8B-B75F-AE39E0D8D6D9}" destId="{D97710B4-A2A9-49AE-95F0-73F3238FEBF7}" srcOrd="0" destOrd="0" presId="urn:microsoft.com/office/officeart/2005/8/layout/hierarchy4"/>
    <dgm:cxn modelId="{DACBAD8C-0252-410F-835A-D5181B95D391}" srcId="{B1E633E9-129F-4FB2-839D-C302AF4F7156}" destId="{6C43E7E8-9699-4A8B-B75F-AE39E0D8D6D9}" srcOrd="1" destOrd="0" parTransId="{68A490AE-0BE0-4A70-AF37-ECD1DEEE803F}" sibTransId="{3670CE4E-58E5-4672-B84C-6E02BF1ECFD8}"/>
    <dgm:cxn modelId="{4A97382F-E7C8-4638-9B2E-64688E546D0A}" type="presOf" srcId="{79383771-1409-4C6B-8320-B9110846B232}" destId="{EDF79E8C-A494-4EF5-82EF-8F3DC0D4214F}" srcOrd="0" destOrd="0" presId="urn:microsoft.com/office/officeart/2005/8/layout/hierarchy4"/>
    <dgm:cxn modelId="{5A0BBCBB-861D-4B28-A10C-05CE67B746B9}" type="presOf" srcId="{B1E633E9-129F-4FB2-839D-C302AF4F7156}" destId="{8A5D919B-1BB1-443C-AAEC-06DA41832A89}" srcOrd="0" destOrd="0" presId="urn:microsoft.com/office/officeart/2005/8/layout/hierarchy4"/>
    <dgm:cxn modelId="{25035695-6DE0-4AA8-AD79-0417BD11006C}" srcId="{B1E633E9-129F-4FB2-839D-C302AF4F7156}" destId="{A18C04D1-3EBD-4F67-A1CD-E7F80C48244B}" srcOrd="0" destOrd="0" parTransId="{C29AEB1D-431A-41A2-81FC-A2F3253BF617}" sibTransId="{CEFA454E-DBB0-4E4F-94A1-0AD9378FC8FA}"/>
    <dgm:cxn modelId="{1DD12F70-869A-41D6-83C8-3B11118FDC9E}" type="presOf" srcId="{A18C04D1-3EBD-4F67-A1CD-E7F80C48244B}" destId="{999D5F3F-3F5D-437D-9DFD-C370A1144CA5}" srcOrd="0" destOrd="0" presId="urn:microsoft.com/office/officeart/2005/8/layout/hierarchy4"/>
    <dgm:cxn modelId="{EC564F68-3C63-40B0-8FF7-CDE422B04CF7}" srcId="{4B9EEFA3-66DC-49A1-BE66-3BDF4940ED02}" destId="{B1E633E9-129F-4FB2-839D-C302AF4F7156}" srcOrd="0" destOrd="0" parTransId="{618EA005-1A56-4BBF-9F3C-C4AF1879AE8D}" sibTransId="{8D9577C1-CDC8-463A-A7EC-0277F8FBBC77}"/>
    <dgm:cxn modelId="{9165A00E-B636-4AB8-99B9-073DCDDC40DB}" srcId="{94F51951-3305-40CC-B571-8AEE7F57C837}" destId="{D0B6D542-32C8-4AD2-9C30-FA3586736B9F}" srcOrd="0" destOrd="0" parTransId="{85E17EFF-29C6-49E8-909C-21D6914CF3F0}" sibTransId="{5D45A3E9-32FA-4B94-AA03-D7E63448F19F}"/>
    <dgm:cxn modelId="{AFBAE989-A328-4D54-B00F-0AFC7C9E3ADB}" type="presOf" srcId="{94F51951-3305-40CC-B571-8AEE7F57C837}" destId="{BB2E151C-F597-4F99-80B6-24C3E5BE3749}" srcOrd="0" destOrd="0" presId="urn:microsoft.com/office/officeart/2005/8/layout/hierarchy4"/>
    <dgm:cxn modelId="{2BA477C7-5E57-4E9F-AB1F-02563FB6FE8C}" type="presOf" srcId="{BCFB06D0-7A30-48FC-B852-C48DF8700129}" destId="{9859D74D-C7BF-4974-861F-B51A001133A1}" srcOrd="0" destOrd="0" presId="urn:microsoft.com/office/officeart/2005/8/layout/hierarchy4"/>
    <dgm:cxn modelId="{B88EAA30-CBB9-4167-AA03-264905EE308A}" srcId="{94F51951-3305-40CC-B571-8AEE7F57C837}" destId="{EAA1FE8F-9A05-4C02-BF58-B3C1CBF95E72}" srcOrd="1" destOrd="0" parTransId="{F71AF713-EC26-43CA-933D-2193BB6B303F}" sibTransId="{019F2D33-46BF-4FDA-9738-C70DB903206C}"/>
    <dgm:cxn modelId="{5FDD5453-2706-4BB7-81CA-4A1A61879ED3}" type="presOf" srcId="{DE447A68-E4FF-4966-ADD3-151B544C4B97}" destId="{672CF537-F57F-4851-B839-57362705DDAA}" srcOrd="0" destOrd="0" presId="urn:microsoft.com/office/officeart/2005/8/layout/hierarchy4"/>
    <dgm:cxn modelId="{4BD50141-A17E-40DC-A16A-BF68BE035F17}" type="presParOf" srcId="{EDF79E8C-A494-4EF5-82EF-8F3DC0D4214F}" destId="{A01BEB90-8B1E-4C28-B462-7AD44545DC71}" srcOrd="0" destOrd="0" presId="urn:microsoft.com/office/officeart/2005/8/layout/hierarchy4"/>
    <dgm:cxn modelId="{25C8225A-51F6-43E2-8256-0028B675EB58}" type="presParOf" srcId="{A01BEB90-8B1E-4C28-B462-7AD44545DC71}" destId="{DC2AFFD5-B97B-4A26-8913-907240B6CEBF}" srcOrd="0" destOrd="0" presId="urn:microsoft.com/office/officeart/2005/8/layout/hierarchy4"/>
    <dgm:cxn modelId="{1FB4640E-0B9E-4A5F-8349-8305F8049F41}" type="presParOf" srcId="{A01BEB90-8B1E-4C28-B462-7AD44545DC71}" destId="{033F10D7-CB2A-4474-9905-8C90FDE81E85}" srcOrd="1" destOrd="0" presId="urn:microsoft.com/office/officeart/2005/8/layout/hierarchy4"/>
    <dgm:cxn modelId="{C8AAA098-CF8B-44E1-98C2-419AF0B2A82C}" type="presParOf" srcId="{A01BEB90-8B1E-4C28-B462-7AD44545DC71}" destId="{8F33D3FB-324B-4347-8CB7-8548DA3FEDE3}" srcOrd="2" destOrd="0" presId="urn:microsoft.com/office/officeart/2005/8/layout/hierarchy4"/>
    <dgm:cxn modelId="{BD403A24-9F8E-476A-96F5-0C07C29DE2FA}" type="presParOf" srcId="{8F33D3FB-324B-4347-8CB7-8548DA3FEDE3}" destId="{7B76507C-AF85-482F-A152-B7BD8F88438F}" srcOrd="0" destOrd="0" presId="urn:microsoft.com/office/officeart/2005/8/layout/hierarchy4"/>
    <dgm:cxn modelId="{8E53CB32-EC5A-4DBD-9F22-29C571062B58}" type="presParOf" srcId="{7B76507C-AF85-482F-A152-B7BD8F88438F}" destId="{8A5D919B-1BB1-443C-AAEC-06DA41832A89}" srcOrd="0" destOrd="0" presId="urn:microsoft.com/office/officeart/2005/8/layout/hierarchy4"/>
    <dgm:cxn modelId="{683030D8-FC9A-4635-AB1C-F9D9CBA4C8DF}" type="presParOf" srcId="{7B76507C-AF85-482F-A152-B7BD8F88438F}" destId="{5F679C5E-34E5-462C-AC40-453F89196F3F}" srcOrd="1" destOrd="0" presId="urn:microsoft.com/office/officeart/2005/8/layout/hierarchy4"/>
    <dgm:cxn modelId="{92D47400-F75E-4893-A540-D4F3F286A9B4}" type="presParOf" srcId="{7B76507C-AF85-482F-A152-B7BD8F88438F}" destId="{EFCC77A1-FBEE-4F30-B703-E5C41D7F0C1D}" srcOrd="2" destOrd="0" presId="urn:microsoft.com/office/officeart/2005/8/layout/hierarchy4"/>
    <dgm:cxn modelId="{3CB29A65-65DD-4F63-B9E4-1AE2C79CC238}" type="presParOf" srcId="{EFCC77A1-FBEE-4F30-B703-E5C41D7F0C1D}" destId="{3F33DFDD-1E86-4850-B419-B740AAD9A99F}" srcOrd="0" destOrd="0" presId="urn:microsoft.com/office/officeart/2005/8/layout/hierarchy4"/>
    <dgm:cxn modelId="{29682AE9-65CC-4FCB-9BED-69A29CEABED0}" type="presParOf" srcId="{3F33DFDD-1E86-4850-B419-B740AAD9A99F}" destId="{999D5F3F-3F5D-437D-9DFD-C370A1144CA5}" srcOrd="0" destOrd="0" presId="urn:microsoft.com/office/officeart/2005/8/layout/hierarchy4"/>
    <dgm:cxn modelId="{21A706A2-3F65-409D-A9E8-670C774F2B14}" type="presParOf" srcId="{3F33DFDD-1E86-4850-B419-B740AAD9A99F}" destId="{DF79B8EB-26FC-4469-9553-ED729C37D802}" srcOrd="1" destOrd="0" presId="urn:microsoft.com/office/officeart/2005/8/layout/hierarchy4"/>
    <dgm:cxn modelId="{607DA6EC-9B76-4E6B-A634-E94E01920647}" type="presParOf" srcId="{EFCC77A1-FBEE-4F30-B703-E5C41D7F0C1D}" destId="{843651E4-33FE-40B0-B987-EB08EEEB4158}" srcOrd="1" destOrd="0" presId="urn:microsoft.com/office/officeart/2005/8/layout/hierarchy4"/>
    <dgm:cxn modelId="{A05B81CA-3CA1-4581-B941-3B0F87DD8D7F}" type="presParOf" srcId="{EFCC77A1-FBEE-4F30-B703-E5C41D7F0C1D}" destId="{AECDFCC8-39D2-4718-9C5B-6D759347AC26}" srcOrd="2" destOrd="0" presId="urn:microsoft.com/office/officeart/2005/8/layout/hierarchy4"/>
    <dgm:cxn modelId="{0D2F652B-E4D6-4848-A143-9136A52DB78E}" type="presParOf" srcId="{AECDFCC8-39D2-4718-9C5B-6D759347AC26}" destId="{D97710B4-A2A9-49AE-95F0-73F3238FEBF7}" srcOrd="0" destOrd="0" presId="urn:microsoft.com/office/officeart/2005/8/layout/hierarchy4"/>
    <dgm:cxn modelId="{D3997A0C-3010-4CAB-8FA6-BE3C798B9780}" type="presParOf" srcId="{AECDFCC8-39D2-4718-9C5B-6D759347AC26}" destId="{583CF79E-2600-4F2B-847F-91F8B2D24A52}" srcOrd="1" destOrd="0" presId="urn:microsoft.com/office/officeart/2005/8/layout/hierarchy4"/>
    <dgm:cxn modelId="{30B12890-61C0-46B7-9695-A3A713BBDC55}" type="presParOf" srcId="{EFCC77A1-FBEE-4F30-B703-E5C41D7F0C1D}" destId="{6D83AB51-4BA0-473F-93B0-121A5EEBDCA7}" srcOrd="3" destOrd="0" presId="urn:microsoft.com/office/officeart/2005/8/layout/hierarchy4"/>
    <dgm:cxn modelId="{BA5D0742-6ACC-4393-8AFD-D9892896514C}" type="presParOf" srcId="{EFCC77A1-FBEE-4F30-B703-E5C41D7F0C1D}" destId="{781B89E0-5E2B-41EB-B460-D51BE2DBC153}" srcOrd="4" destOrd="0" presId="urn:microsoft.com/office/officeart/2005/8/layout/hierarchy4"/>
    <dgm:cxn modelId="{494A5119-A029-4842-B7E9-D11B81B8C2C0}" type="presParOf" srcId="{781B89E0-5E2B-41EB-B460-D51BE2DBC153}" destId="{672CF537-F57F-4851-B839-57362705DDAA}" srcOrd="0" destOrd="0" presId="urn:microsoft.com/office/officeart/2005/8/layout/hierarchy4"/>
    <dgm:cxn modelId="{7FFF98AD-3B43-4961-AF70-3C090623EE10}" type="presParOf" srcId="{781B89E0-5E2B-41EB-B460-D51BE2DBC153}" destId="{85FBBC79-E8AE-44D4-AEC9-9278087EA9CB}" srcOrd="1" destOrd="0" presId="urn:microsoft.com/office/officeart/2005/8/layout/hierarchy4"/>
    <dgm:cxn modelId="{9639D02D-40C6-4038-B4F2-4886236366E5}" type="presParOf" srcId="{8F33D3FB-324B-4347-8CB7-8548DA3FEDE3}" destId="{FA29C698-56F6-4C65-96D2-38DE040B2657}" srcOrd="1" destOrd="0" presId="urn:microsoft.com/office/officeart/2005/8/layout/hierarchy4"/>
    <dgm:cxn modelId="{2D14972E-3483-4EAB-91A8-864E552A757E}" type="presParOf" srcId="{8F33D3FB-324B-4347-8CB7-8548DA3FEDE3}" destId="{E3D3DEEE-5D49-43B3-8190-363C6ACA3D1E}" srcOrd="2" destOrd="0" presId="urn:microsoft.com/office/officeart/2005/8/layout/hierarchy4"/>
    <dgm:cxn modelId="{77C91547-27AE-45FB-87E9-0DBB891C2875}" type="presParOf" srcId="{E3D3DEEE-5D49-43B3-8190-363C6ACA3D1E}" destId="{BB2E151C-F597-4F99-80B6-24C3E5BE3749}" srcOrd="0" destOrd="0" presId="urn:microsoft.com/office/officeart/2005/8/layout/hierarchy4"/>
    <dgm:cxn modelId="{66FED511-3ACA-43D7-A026-B47726688657}" type="presParOf" srcId="{E3D3DEEE-5D49-43B3-8190-363C6ACA3D1E}" destId="{522578A8-98AB-416A-A606-968232A8F585}" srcOrd="1" destOrd="0" presId="urn:microsoft.com/office/officeart/2005/8/layout/hierarchy4"/>
    <dgm:cxn modelId="{79A8BA7D-ADAE-48BF-9A14-16BD6C0DF7EA}" type="presParOf" srcId="{E3D3DEEE-5D49-43B3-8190-363C6ACA3D1E}" destId="{947E8B31-30FE-4F20-AED6-FAF405CF3C80}" srcOrd="2" destOrd="0" presId="urn:microsoft.com/office/officeart/2005/8/layout/hierarchy4"/>
    <dgm:cxn modelId="{823D3B11-A4B2-4DCE-8D89-0DD960876592}" type="presParOf" srcId="{947E8B31-30FE-4F20-AED6-FAF405CF3C80}" destId="{87BEE338-D7DE-4884-B872-233FB582741F}" srcOrd="0" destOrd="0" presId="urn:microsoft.com/office/officeart/2005/8/layout/hierarchy4"/>
    <dgm:cxn modelId="{0DA301DA-F5C1-4873-9CF6-F6A21B805D69}" type="presParOf" srcId="{87BEE338-D7DE-4884-B872-233FB582741F}" destId="{F505E53C-5F30-4418-8969-06A09CCB4E98}" srcOrd="0" destOrd="0" presId="urn:microsoft.com/office/officeart/2005/8/layout/hierarchy4"/>
    <dgm:cxn modelId="{139FB61C-8614-4A63-A40A-94CFAA306B1A}" type="presParOf" srcId="{87BEE338-D7DE-4884-B872-233FB582741F}" destId="{0272FCD5-4502-4F20-BB94-332B1B0884C9}" srcOrd="1" destOrd="0" presId="urn:microsoft.com/office/officeart/2005/8/layout/hierarchy4"/>
    <dgm:cxn modelId="{8584D964-AA92-47CF-BCDD-B9D8E51FAC32}" type="presParOf" srcId="{947E8B31-30FE-4F20-AED6-FAF405CF3C80}" destId="{A1B9D407-0025-440B-A3CF-AFA5D6FEC9E7}" srcOrd="1" destOrd="0" presId="urn:microsoft.com/office/officeart/2005/8/layout/hierarchy4"/>
    <dgm:cxn modelId="{F44E183B-A1E4-4FF6-A2DB-BEE9F89BD5D0}" type="presParOf" srcId="{947E8B31-30FE-4F20-AED6-FAF405CF3C80}" destId="{AB4F21AE-50D0-49D8-9405-97CB61360303}" srcOrd="2" destOrd="0" presId="urn:microsoft.com/office/officeart/2005/8/layout/hierarchy4"/>
    <dgm:cxn modelId="{6391ADA5-68E8-4958-BC77-262BCE6529C7}" type="presParOf" srcId="{AB4F21AE-50D0-49D8-9405-97CB61360303}" destId="{628322E3-85A3-4373-97A8-12990FDF2474}" srcOrd="0" destOrd="0" presId="urn:microsoft.com/office/officeart/2005/8/layout/hierarchy4"/>
    <dgm:cxn modelId="{0B072555-4BC9-4296-83B5-08B20AB4B75C}" type="presParOf" srcId="{AB4F21AE-50D0-49D8-9405-97CB61360303}" destId="{D5BE7585-7408-4B02-AD39-D7BEDDD67CE6}" srcOrd="1" destOrd="0" presId="urn:microsoft.com/office/officeart/2005/8/layout/hierarchy4"/>
    <dgm:cxn modelId="{9E610974-B626-4308-B65A-69F9D5393CEC}" type="presParOf" srcId="{947E8B31-30FE-4F20-AED6-FAF405CF3C80}" destId="{9BEBE5A9-A6AC-47CD-BEC3-3C9D1E398BB7}" srcOrd="3" destOrd="0" presId="urn:microsoft.com/office/officeart/2005/8/layout/hierarchy4"/>
    <dgm:cxn modelId="{C0CB9ADD-CEA6-4B6C-8D0B-D81505FCEFF3}" type="presParOf" srcId="{947E8B31-30FE-4F20-AED6-FAF405CF3C80}" destId="{64752CC8-D1A5-4400-B6D6-6F0840D2EAB3}" srcOrd="4" destOrd="0" presId="urn:microsoft.com/office/officeart/2005/8/layout/hierarchy4"/>
    <dgm:cxn modelId="{F6787922-887F-4B21-A1DC-76557FA2FCCC}" type="presParOf" srcId="{64752CC8-D1A5-4400-B6D6-6F0840D2EAB3}" destId="{9859D74D-C7BF-4974-861F-B51A001133A1}" srcOrd="0" destOrd="0" presId="urn:microsoft.com/office/officeart/2005/8/layout/hierarchy4"/>
    <dgm:cxn modelId="{7B2A6E68-FDB3-4D27-8268-C2E71203942B}" type="presParOf" srcId="{64752CC8-D1A5-4400-B6D6-6F0840D2EAB3}" destId="{86935FE7-06F4-40C5-BBC3-2FD87DAC81B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7D12D8-71BE-42F4-AC87-9D17487F8BE6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CF069EF-535B-41B0-958F-05CC615E6D12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Coordination</a:t>
          </a:r>
        </a:p>
      </dgm:t>
    </dgm:pt>
    <dgm:pt modelId="{59084174-773E-4959-B21D-012EFA7ED49E}" type="sibTrans" cxnId="{F0437196-9191-4FE0-80D3-93A342518F31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FF230945-1AC0-43D2-B433-65153A9471CE}" type="parTrans" cxnId="{F0437196-9191-4FE0-80D3-93A342518F31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2F90B8DA-9661-4A63-9A95-EBE769FA3CE6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Data limitation</a:t>
          </a:r>
        </a:p>
      </dgm:t>
    </dgm:pt>
    <dgm:pt modelId="{CB230098-BD80-45CE-8B25-EBCD0C2EBE62}" type="sibTrans" cxnId="{9E1A0BE4-7670-46AF-B81B-892FA79CEF65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8DC88BDA-6E85-4D00-A054-44186AA76B2F}" type="parTrans" cxnId="{9E1A0BE4-7670-46AF-B81B-892FA79CEF65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93D736A0-E985-4A7E-843B-56D3315AD5E1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Capacity gaps</a:t>
          </a:r>
        </a:p>
      </dgm:t>
    </dgm:pt>
    <dgm:pt modelId="{BB1FC949-DDD9-46E5-9C46-F76F2E87C371}" type="sibTrans" cxnId="{368959E2-C7B1-49EE-BE78-62EA1AFDFC3F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FC51C003-B624-484B-817A-7FB4B2078C04}" type="parTrans" cxnId="{368959E2-C7B1-49EE-BE78-62EA1AFDFC3F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A14B5523-A108-42FE-BF88-7E22F53418F1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Capacity building/</a:t>
          </a:r>
        </a:p>
        <a:p>
          <a:r>
            <a:rPr lang="en-US" sz="1800" b="1" dirty="0">
              <a:solidFill>
                <a:schemeClr val="tx1"/>
              </a:solidFill>
            </a:rPr>
            <a:t>Support needed</a:t>
          </a:r>
        </a:p>
      </dgm:t>
    </dgm:pt>
    <dgm:pt modelId="{7E1CF51B-341D-48F7-9204-1954BDCB515D}" type="sibTrans" cxnId="{750BA142-D4FB-40DB-938D-269875482C20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C66181B5-0403-4BA5-822E-9ED64381FC86}" type="parTrans" cxnId="{750BA142-D4FB-40DB-938D-269875482C20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05E2C1AB-1CB6-416F-AADD-1FC0D4518DFC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</a:rPr>
            <a:t>Financing</a:t>
          </a:r>
        </a:p>
      </dgm:t>
    </dgm:pt>
    <dgm:pt modelId="{5D74ACAD-86CD-4728-B254-A4E06765D26F}" type="sibTrans" cxnId="{BA71688A-4970-4DC0-9531-D4F21F302DE4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1DC41EC7-DD62-4671-85F1-3E96F723C826}" type="parTrans" cxnId="{BA71688A-4970-4DC0-9531-D4F21F302DE4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622318C8-DE8D-43C9-BBD3-8989C0FAE3A7}" type="pres">
      <dgm:prSet presAssocID="{497D12D8-71BE-42F4-AC87-9D17487F8BE6}" presName="Name0" presStyleCnt="0">
        <dgm:presLayoutVars>
          <dgm:dir/>
          <dgm:animLvl val="lvl"/>
          <dgm:resizeHandles val="exact"/>
        </dgm:presLayoutVars>
      </dgm:prSet>
      <dgm:spPr/>
    </dgm:pt>
    <dgm:pt modelId="{AD83A8BE-9824-4C91-8E1F-A27CA359E394}" type="pres">
      <dgm:prSet presAssocID="{05E2C1AB-1CB6-416F-AADD-1FC0D4518DFC}" presName="linNode" presStyleCnt="0"/>
      <dgm:spPr/>
    </dgm:pt>
    <dgm:pt modelId="{FAFAC571-C776-4E1D-A60E-79C9C2E2D2E2}" type="pres">
      <dgm:prSet presAssocID="{05E2C1AB-1CB6-416F-AADD-1FC0D4518DFC}" presName="parentText" presStyleLbl="node1" presStyleIdx="0" presStyleCnt="5" custScaleX="232915" custLinFactNeighborX="-62254" custLinFactNeighborY="-172">
        <dgm:presLayoutVars>
          <dgm:chMax val="1"/>
          <dgm:bulletEnabled val="1"/>
        </dgm:presLayoutVars>
      </dgm:prSet>
      <dgm:spPr/>
    </dgm:pt>
    <dgm:pt modelId="{01713397-8967-4C62-931C-778864B7C868}" type="pres">
      <dgm:prSet presAssocID="{5D74ACAD-86CD-4728-B254-A4E06765D26F}" presName="sp" presStyleCnt="0"/>
      <dgm:spPr/>
    </dgm:pt>
    <dgm:pt modelId="{0400FB3C-3905-481B-93DB-03BA1988DCA3}" type="pres">
      <dgm:prSet presAssocID="{A14B5523-A108-42FE-BF88-7E22F53418F1}" presName="linNode" presStyleCnt="0"/>
      <dgm:spPr/>
    </dgm:pt>
    <dgm:pt modelId="{6656B433-DDA1-4E6C-90FB-0EA35D4CA015}" type="pres">
      <dgm:prSet presAssocID="{A14B5523-A108-42FE-BF88-7E22F53418F1}" presName="parentText" presStyleLbl="node1" presStyleIdx="1" presStyleCnt="5" custScaleX="232915" custLinFactNeighborX="-57773">
        <dgm:presLayoutVars>
          <dgm:chMax val="1"/>
          <dgm:bulletEnabled val="1"/>
        </dgm:presLayoutVars>
      </dgm:prSet>
      <dgm:spPr/>
    </dgm:pt>
    <dgm:pt modelId="{D282AB65-4B54-4079-927C-69CAE075437F}" type="pres">
      <dgm:prSet presAssocID="{7E1CF51B-341D-48F7-9204-1954BDCB515D}" presName="sp" presStyleCnt="0"/>
      <dgm:spPr/>
    </dgm:pt>
    <dgm:pt modelId="{F42D1F2E-85D1-4A50-A6F2-7A0CF4FC6649}" type="pres">
      <dgm:prSet presAssocID="{93D736A0-E985-4A7E-843B-56D3315AD5E1}" presName="linNode" presStyleCnt="0"/>
      <dgm:spPr/>
    </dgm:pt>
    <dgm:pt modelId="{B87CE068-4918-41CD-9149-9E1E87298160}" type="pres">
      <dgm:prSet presAssocID="{93D736A0-E985-4A7E-843B-56D3315AD5E1}" presName="parentText" presStyleLbl="node1" presStyleIdx="2" presStyleCnt="5" custScaleX="232915" custLinFactNeighborX="-57773">
        <dgm:presLayoutVars>
          <dgm:chMax val="1"/>
          <dgm:bulletEnabled val="1"/>
        </dgm:presLayoutVars>
      </dgm:prSet>
      <dgm:spPr/>
    </dgm:pt>
    <dgm:pt modelId="{ED67E6DF-C0FB-4764-BF3C-1B83D8A10A64}" type="pres">
      <dgm:prSet presAssocID="{BB1FC949-DDD9-46E5-9C46-F76F2E87C371}" presName="sp" presStyleCnt="0"/>
      <dgm:spPr/>
    </dgm:pt>
    <dgm:pt modelId="{7A0620C8-A0AB-4815-BD0B-618216844F70}" type="pres">
      <dgm:prSet presAssocID="{2F90B8DA-9661-4A63-9A95-EBE769FA3CE6}" presName="linNode" presStyleCnt="0"/>
      <dgm:spPr/>
    </dgm:pt>
    <dgm:pt modelId="{C4212BE0-A52D-47D8-AF94-1880ED93AFF1}" type="pres">
      <dgm:prSet presAssocID="{2F90B8DA-9661-4A63-9A95-EBE769FA3CE6}" presName="parentText" presStyleLbl="node1" presStyleIdx="3" presStyleCnt="5" custScaleX="232915" custLinFactNeighborX="-57773">
        <dgm:presLayoutVars>
          <dgm:chMax val="1"/>
          <dgm:bulletEnabled val="1"/>
        </dgm:presLayoutVars>
      </dgm:prSet>
      <dgm:spPr/>
    </dgm:pt>
    <dgm:pt modelId="{5DC1556B-703A-4755-867C-47525829E65F}" type="pres">
      <dgm:prSet presAssocID="{CB230098-BD80-45CE-8B25-EBCD0C2EBE62}" presName="sp" presStyleCnt="0"/>
      <dgm:spPr/>
    </dgm:pt>
    <dgm:pt modelId="{26B691B5-FE0E-4D8C-B028-C9221E6FD3FB}" type="pres">
      <dgm:prSet presAssocID="{8CF069EF-535B-41B0-958F-05CC615E6D12}" presName="linNode" presStyleCnt="0"/>
      <dgm:spPr/>
    </dgm:pt>
    <dgm:pt modelId="{8F18D88D-C588-45D5-BAFF-5377036B292A}" type="pres">
      <dgm:prSet presAssocID="{8CF069EF-535B-41B0-958F-05CC615E6D12}" presName="parentText" presStyleLbl="node1" presStyleIdx="4" presStyleCnt="5" custScaleX="232915" custLinFactNeighborX="-57773">
        <dgm:presLayoutVars>
          <dgm:chMax val="1"/>
          <dgm:bulletEnabled val="1"/>
        </dgm:presLayoutVars>
      </dgm:prSet>
      <dgm:spPr/>
    </dgm:pt>
  </dgm:ptLst>
  <dgm:cxnLst>
    <dgm:cxn modelId="{9AC8FCF9-2E76-4977-AD39-4A7AF21E20EF}" type="presOf" srcId="{05E2C1AB-1CB6-416F-AADD-1FC0D4518DFC}" destId="{FAFAC571-C776-4E1D-A60E-79C9C2E2D2E2}" srcOrd="0" destOrd="0" presId="urn:microsoft.com/office/officeart/2005/8/layout/vList5"/>
    <dgm:cxn modelId="{37DDAE53-9FEA-4DCE-853F-E00CE44C19A3}" type="presOf" srcId="{8CF069EF-535B-41B0-958F-05CC615E6D12}" destId="{8F18D88D-C588-45D5-BAFF-5377036B292A}" srcOrd="0" destOrd="0" presId="urn:microsoft.com/office/officeart/2005/8/layout/vList5"/>
    <dgm:cxn modelId="{BA71688A-4970-4DC0-9531-D4F21F302DE4}" srcId="{497D12D8-71BE-42F4-AC87-9D17487F8BE6}" destId="{05E2C1AB-1CB6-416F-AADD-1FC0D4518DFC}" srcOrd="0" destOrd="0" parTransId="{1DC41EC7-DD62-4671-85F1-3E96F723C826}" sibTransId="{5D74ACAD-86CD-4728-B254-A4E06765D26F}"/>
    <dgm:cxn modelId="{750BA142-D4FB-40DB-938D-269875482C20}" srcId="{497D12D8-71BE-42F4-AC87-9D17487F8BE6}" destId="{A14B5523-A108-42FE-BF88-7E22F53418F1}" srcOrd="1" destOrd="0" parTransId="{C66181B5-0403-4BA5-822E-9ED64381FC86}" sibTransId="{7E1CF51B-341D-48F7-9204-1954BDCB515D}"/>
    <dgm:cxn modelId="{21427376-026B-4E63-9C66-508E253CF9B1}" type="presOf" srcId="{2F90B8DA-9661-4A63-9A95-EBE769FA3CE6}" destId="{C4212BE0-A52D-47D8-AF94-1880ED93AFF1}" srcOrd="0" destOrd="0" presId="urn:microsoft.com/office/officeart/2005/8/layout/vList5"/>
    <dgm:cxn modelId="{6B4C0219-9E59-49FA-8C2E-59351CC56A25}" type="presOf" srcId="{497D12D8-71BE-42F4-AC87-9D17487F8BE6}" destId="{622318C8-DE8D-43C9-BBD3-8989C0FAE3A7}" srcOrd="0" destOrd="0" presId="urn:microsoft.com/office/officeart/2005/8/layout/vList5"/>
    <dgm:cxn modelId="{2EE3EB2D-8302-457C-B712-944AC3C01E37}" type="presOf" srcId="{A14B5523-A108-42FE-BF88-7E22F53418F1}" destId="{6656B433-DDA1-4E6C-90FB-0EA35D4CA015}" srcOrd="0" destOrd="0" presId="urn:microsoft.com/office/officeart/2005/8/layout/vList5"/>
    <dgm:cxn modelId="{D707DE66-8EC4-4D27-9590-61106A721A2A}" type="presOf" srcId="{93D736A0-E985-4A7E-843B-56D3315AD5E1}" destId="{B87CE068-4918-41CD-9149-9E1E87298160}" srcOrd="0" destOrd="0" presId="urn:microsoft.com/office/officeart/2005/8/layout/vList5"/>
    <dgm:cxn modelId="{9E1A0BE4-7670-46AF-B81B-892FA79CEF65}" srcId="{497D12D8-71BE-42F4-AC87-9D17487F8BE6}" destId="{2F90B8DA-9661-4A63-9A95-EBE769FA3CE6}" srcOrd="3" destOrd="0" parTransId="{8DC88BDA-6E85-4D00-A054-44186AA76B2F}" sibTransId="{CB230098-BD80-45CE-8B25-EBCD0C2EBE62}"/>
    <dgm:cxn modelId="{F0437196-9191-4FE0-80D3-93A342518F31}" srcId="{497D12D8-71BE-42F4-AC87-9D17487F8BE6}" destId="{8CF069EF-535B-41B0-958F-05CC615E6D12}" srcOrd="4" destOrd="0" parTransId="{FF230945-1AC0-43D2-B433-65153A9471CE}" sibTransId="{59084174-773E-4959-B21D-012EFA7ED49E}"/>
    <dgm:cxn modelId="{368959E2-C7B1-49EE-BE78-62EA1AFDFC3F}" srcId="{497D12D8-71BE-42F4-AC87-9D17487F8BE6}" destId="{93D736A0-E985-4A7E-843B-56D3315AD5E1}" srcOrd="2" destOrd="0" parTransId="{FC51C003-B624-484B-817A-7FB4B2078C04}" sibTransId="{BB1FC949-DDD9-46E5-9C46-F76F2E87C371}"/>
    <dgm:cxn modelId="{5C745DA1-86D3-48C3-9DB1-A238D7AB3EB9}" type="presParOf" srcId="{622318C8-DE8D-43C9-BBD3-8989C0FAE3A7}" destId="{AD83A8BE-9824-4C91-8E1F-A27CA359E394}" srcOrd="0" destOrd="0" presId="urn:microsoft.com/office/officeart/2005/8/layout/vList5"/>
    <dgm:cxn modelId="{2BCF52B7-308A-407A-820B-C22398DB92F8}" type="presParOf" srcId="{AD83A8BE-9824-4C91-8E1F-A27CA359E394}" destId="{FAFAC571-C776-4E1D-A60E-79C9C2E2D2E2}" srcOrd="0" destOrd="0" presId="urn:microsoft.com/office/officeart/2005/8/layout/vList5"/>
    <dgm:cxn modelId="{422D3E77-8F58-433F-8DE4-CD46D05BCBCA}" type="presParOf" srcId="{622318C8-DE8D-43C9-BBD3-8989C0FAE3A7}" destId="{01713397-8967-4C62-931C-778864B7C868}" srcOrd="1" destOrd="0" presId="urn:microsoft.com/office/officeart/2005/8/layout/vList5"/>
    <dgm:cxn modelId="{3D2A6A83-5A5E-4349-B6BA-9A99B5CF34CF}" type="presParOf" srcId="{622318C8-DE8D-43C9-BBD3-8989C0FAE3A7}" destId="{0400FB3C-3905-481B-93DB-03BA1988DCA3}" srcOrd="2" destOrd="0" presId="urn:microsoft.com/office/officeart/2005/8/layout/vList5"/>
    <dgm:cxn modelId="{551EE571-12A5-43A8-B2B0-F211969DD6E8}" type="presParOf" srcId="{0400FB3C-3905-481B-93DB-03BA1988DCA3}" destId="{6656B433-DDA1-4E6C-90FB-0EA35D4CA015}" srcOrd="0" destOrd="0" presId="urn:microsoft.com/office/officeart/2005/8/layout/vList5"/>
    <dgm:cxn modelId="{9C5F9DC2-2EFA-4BDD-8038-7846A02AB3E5}" type="presParOf" srcId="{622318C8-DE8D-43C9-BBD3-8989C0FAE3A7}" destId="{D282AB65-4B54-4079-927C-69CAE075437F}" srcOrd="3" destOrd="0" presId="urn:microsoft.com/office/officeart/2005/8/layout/vList5"/>
    <dgm:cxn modelId="{A99FD66F-1C5A-4C8F-B8FF-01BA675BA9BB}" type="presParOf" srcId="{622318C8-DE8D-43C9-BBD3-8989C0FAE3A7}" destId="{F42D1F2E-85D1-4A50-A6F2-7A0CF4FC6649}" srcOrd="4" destOrd="0" presId="urn:microsoft.com/office/officeart/2005/8/layout/vList5"/>
    <dgm:cxn modelId="{598A3885-A555-4F2F-950A-276692C97D56}" type="presParOf" srcId="{F42D1F2E-85D1-4A50-A6F2-7A0CF4FC6649}" destId="{B87CE068-4918-41CD-9149-9E1E87298160}" srcOrd="0" destOrd="0" presId="urn:microsoft.com/office/officeart/2005/8/layout/vList5"/>
    <dgm:cxn modelId="{E1242E78-E37A-44FC-83C1-86FD560F1698}" type="presParOf" srcId="{622318C8-DE8D-43C9-BBD3-8989C0FAE3A7}" destId="{ED67E6DF-C0FB-4764-BF3C-1B83D8A10A64}" srcOrd="5" destOrd="0" presId="urn:microsoft.com/office/officeart/2005/8/layout/vList5"/>
    <dgm:cxn modelId="{E945ECDF-74D3-453F-ABE9-EB701BF64DE2}" type="presParOf" srcId="{622318C8-DE8D-43C9-BBD3-8989C0FAE3A7}" destId="{7A0620C8-A0AB-4815-BD0B-618216844F70}" srcOrd="6" destOrd="0" presId="urn:microsoft.com/office/officeart/2005/8/layout/vList5"/>
    <dgm:cxn modelId="{3A021F1E-B47A-4DC8-B19F-466EB492A66C}" type="presParOf" srcId="{7A0620C8-A0AB-4815-BD0B-618216844F70}" destId="{C4212BE0-A52D-47D8-AF94-1880ED93AFF1}" srcOrd="0" destOrd="0" presId="urn:microsoft.com/office/officeart/2005/8/layout/vList5"/>
    <dgm:cxn modelId="{DE7A9889-04AA-4AEC-8A8A-691EE3DE9043}" type="presParOf" srcId="{622318C8-DE8D-43C9-BBD3-8989C0FAE3A7}" destId="{5DC1556B-703A-4755-867C-47525829E65F}" srcOrd="7" destOrd="0" presId="urn:microsoft.com/office/officeart/2005/8/layout/vList5"/>
    <dgm:cxn modelId="{BF05CA95-4A5C-413A-B142-CDEE12A95667}" type="presParOf" srcId="{622318C8-DE8D-43C9-BBD3-8989C0FAE3A7}" destId="{26B691B5-FE0E-4D8C-B028-C9221E6FD3FB}" srcOrd="8" destOrd="0" presId="urn:microsoft.com/office/officeart/2005/8/layout/vList5"/>
    <dgm:cxn modelId="{BF07CBE7-EF9B-46C2-8C51-3F673F55C75D}" type="presParOf" srcId="{26B691B5-FE0E-4D8C-B028-C9221E6FD3FB}" destId="{8F18D88D-C588-45D5-BAFF-5377036B292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2AFFD5-B97B-4A26-8913-907240B6CEBF}">
      <dsp:nvSpPr>
        <dsp:cNvPr id="0" name=""/>
        <dsp:cNvSpPr/>
      </dsp:nvSpPr>
      <dsp:spPr>
        <a:xfrm>
          <a:off x="996" y="2339"/>
          <a:ext cx="8684806" cy="562627"/>
        </a:xfrm>
        <a:prstGeom prst="roundRect">
          <a:avLst>
            <a:gd name="adj" fmla="val 10000"/>
          </a:avLst>
        </a:prstGeom>
        <a:solidFill>
          <a:srgbClr val="FFCC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Role of Department of Statistics (DOS)</a:t>
          </a:r>
        </a:p>
      </dsp:txBody>
      <dsp:txXfrm>
        <a:off x="17475" y="18818"/>
        <a:ext cx="8651848" cy="529669"/>
      </dsp:txXfrm>
    </dsp:sp>
    <dsp:sp modelId="{8A5D919B-1BB1-443C-AAEC-06DA41832A89}">
      <dsp:nvSpPr>
        <dsp:cNvPr id="0" name=""/>
        <dsp:cNvSpPr/>
      </dsp:nvSpPr>
      <dsp:spPr>
        <a:xfrm>
          <a:off x="0" y="645323"/>
          <a:ext cx="4275696" cy="398800"/>
        </a:xfrm>
        <a:prstGeom prst="roundRect">
          <a:avLst>
            <a:gd name="adj" fmla="val 10000"/>
          </a:avLst>
        </a:prstGeom>
        <a:solidFill>
          <a:srgbClr val="CC99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General</a:t>
          </a:r>
        </a:p>
      </dsp:txBody>
      <dsp:txXfrm>
        <a:off x="11680" y="657003"/>
        <a:ext cx="4252336" cy="375440"/>
      </dsp:txXfrm>
    </dsp:sp>
    <dsp:sp modelId="{999D5F3F-3F5D-437D-9DFD-C370A1144CA5}">
      <dsp:nvSpPr>
        <dsp:cNvPr id="0" name=""/>
        <dsp:cNvSpPr/>
      </dsp:nvSpPr>
      <dsp:spPr>
        <a:xfrm>
          <a:off x="31850" y="1229659"/>
          <a:ext cx="1386412" cy="1632676"/>
        </a:xfrm>
        <a:prstGeom prst="roundRect">
          <a:avLst>
            <a:gd name="adj" fmla="val 10000"/>
          </a:avLst>
        </a:prstGeom>
        <a:solidFill>
          <a:srgbClr val="DDDD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Compilation of Statistics</a:t>
          </a:r>
        </a:p>
      </dsp:txBody>
      <dsp:txXfrm>
        <a:off x="72457" y="1270266"/>
        <a:ext cx="1305198" cy="1551462"/>
      </dsp:txXfrm>
    </dsp:sp>
    <dsp:sp modelId="{D97710B4-A2A9-49AE-95F0-73F3238FEBF7}">
      <dsp:nvSpPr>
        <dsp:cNvPr id="0" name=""/>
        <dsp:cNvSpPr/>
      </dsp:nvSpPr>
      <dsp:spPr>
        <a:xfrm>
          <a:off x="1473886" y="1257785"/>
          <a:ext cx="1386412" cy="1591070"/>
        </a:xfrm>
        <a:prstGeom prst="roundRect">
          <a:avLst>
            <a:gd name="adj" fmla="val 10000"/>
          </a:avLst>
        </a:prstGeom>
        <a:solidFill>
          <a:srgbClr val="DDDD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36000" tIns="36000" rIns="36000" bIns="360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Analysis/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Interpretation</a:t>
          </a:r>
          <a:endParaRPr lang="en-GB" sz="1800" kern="1200" dirty="0"/>
        </a:p>
      </dsp:txBody>
      <dsp:txXfrm>
        <a:off x="1514493" y="1298392"/>
        <a:ext cx="1305198" cy="1509856"/>
      </dsp:txXfrm>
    </dsp:sp>
    <dsp:sp modelId="{672CF537-F57F-4851-B839-57362705DDAA}">
      <dsp:nvSpPr>
        <dsp:cNvPr id="0" name=""/>
        <dsp:cNvSpPr/>
      </dsp:nvSpPr>
      <dsp:spPr>
        <a:xfrm>
          <a:off x="2921134" y="1229659"/>
          <a:ext cx="1386412" cy="1632676"/>
        </a:xfrm>
        <a:prstGeom prst="roundRect">
          <a:avLst>
            <a:gd name="adj" fmla="val 10000"/>
          </a:avLst>
        </a:prstGeom>
        <a:solidFill>
          <a:srgbClr val="DDDDFF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Dissemination/Statistics Communication</a:t>
          </a:r>
        </a:p>
      </dsp:txBody>
      <dsp:txXfrm>
        <a:off x="2961741" y="1270266"/>
        <a:ext cx="1305198" cy="1551462"/>
      </dsp:txXfrm>
    </dsp:sp>
    <dsp:sp modelId="{BB2E151C-F597-4F99-80B6-24C3E5BE3749}">
      <dsp:nvSpPr>
        <dsp:cNvPr id="0" name=""/>
        <dsp:cNvSpPr/>
      </dsp:nvSpPr>
      <dsp:spPr>
        <a:xfrm>
          <a:off x="4343394" y="645323"/>
          <a:ext cx="4275696" cy="398800"/>
        </a:xfrm>
        <a:prstGeom prst="roundRect">
          <a:avLst>
            <a:gd name="adj" fmla="val 10000"/>
          </a:avLst>
        </a:prstGeom>
        <a:solidFill>
          <a:srgbClr val="CCCC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 SDGs (DOS &amp; Stakeholders)</a:t>
          </a:r>
        </a:p>
      </dsp:txBody>
      <dsp:txXfrm>
        <a:off x="4355074" y="657003"/>
        <a:ext cx="4252336" cy="375440"/>
      </dsp:txXfrm>
    </dsp:sp>
    <dsp:sp modelId="{F505E53C-5F30-4418-8969-06A09CCB4E98}">
      <dsp:nvSpPr>
        <dsp:cNvPr id="0" name=""/>
        <dsp:cNvSpPr/>
      </dsp:nvSpPr>
      <dsp:spPr>
        <a:xfrm>
          <a:off x="4424006" y="1229659"/>
          <a:ext cx="1386412" cy="1632676"/>
        </a:xfrm>
        <a:prstGeom prst="roundRect">
          <a:avLst>
            <a:gd name="adj" fmla="val 10000"/>
          </a:avLst>
        </a:prstGeom>
        <a:solidFill>
          <a:srgbClr val="FFFF8B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Coordinate</a:t>
          </a:r>
        </a:p>
      </dsp:txBody>
      <dsp:txXfrm>
        <a:off x="4464613" y="1270266"/>
        <a:ext cx="1305198" cy="1551462"/>
      </dsp:txXfrm>
    </dsp:sp>
    <dsp:sp modelId="{628322E3-85A3-4373-97A8-12990FDF2474}">
      <dsp:nvSpPr>
        <dsp:cNvPr id="0" name=""/>
        <dsp:cNvSpPr/>
      </dsp:nvSpPr>
      <dsp:spPr>
        <a:xfrm>
          <a:off x="5868648" y="1229659"/>
          <a:ext cx="1386412" cy="1632676"/>
        </a:xfrm>
        <a:prstGeom prst="roundRect">
          <a:avLst>
            <a:gd name="adj" fmla="val 10000"/>
          </a:avLst>
        </a:prstGeom>
        <a:solidFill>
          <a:srgbClr val="FFFF8B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Measure Development Progress</a:t>
          </a:r>
        </a:p>
      </dsp:txBody>
      <dsp:txXfrm>
        <a:off x="5909255" y="1270266"/>
        <a:ext cx="1305198" cy="1551462"/>
      </dsp:txXfrm>
    </dsp:sp>
    <dsp:sp modelId="{9859D74D-C7BF-4974-861F-B51A001133A1}">
      <dsp:nvSpPr>
        <dsp:cNvPr id="0" name=""/>
        <dsp:cNvSpPr/>
      </dsp:nvSpPr>
      <dsp:spPr>
        <a:xfrm>
          <a:off x="7291911" y="1229659"/>
          <a:ext cx="1386412" cy="1632676"/>
        </a:xfrm>
        <a:prstGeom prst="roundRect">
          <a:avLst>
            <a:gd name="adj" fmla="val 10000"/>
          </a:avLst>
        </a:prstGeom>
        <a:solidFill>
          <a:srgbClr val="FFFF8B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Effectively Participation in National Monitoring </a:t>
          </a:r>
          <a:r>
            <a:rPr lang="en-US" sz="1800" kern="1200" dirty="0" err="1"/>
            <a:t>Programme</a:t>
          </a:r>
          <a:endParaRPr lang="en-US" sz="1800" kern="1200" dirty="0"/>
        </a:p>
      </dsp:txBody>
      <dsp:txXfrm>
        <a:off x="7332518" y="1270266"/>
        <a:ext cx="1305198" cy="1551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FAC571-C776-4E1D-A60E-79C9C2E2D2E2}">
      <dsp:nvSpPr>
        <dsp:cNvPr id="0" name=""/>
        <dsp:cNvSpPr/>
      </dsp:nvSpPr>
      <dsp:spPr>
        <a:xfrm>
          <a:off x="0" y="589"/>
          <a:ext cx="2108477" cy="103950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Financing</a:t>
          </a:r>
        </a:p>
      </dsp:txBody>
      <dsp:txXfrm>
        <a:off x="50745" y="51334"/>
        <a:ext cx="2006987" cy="938018"/>
      </dsp:txXfrm>
    </dsp:sp>
    <dsp:sp modelId="{6656B433-DDA1-4E6C-90FB-0EA35D4CA015}">
      <dsp:nvSpPr>
        <dsp:cNvPr id="0" name=""/>
        <dsp:cNvSpPr/>
      </dsp:nvSpPr>
      <dsp:spPr>
        <a:xfrm>
          <a:off x="0" y="1093861"/>
          <a:ext cx="2108477" cy="1039508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Capacity building/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Support needed</a:t>
          </a:r>
        </a:p>
      </dsp:txBody>
      <dsp:txXfrm>
        <a:off x="50745" y="1144606"/>
        <a:ext cx="2006987" cy="938018"/>
      </dsp:txXfrm>
    </dsp:sp>
    <dsp:sp modelId="{B87CE068-4918-41CD-9149-9E1E87298160}">
      <dsp:nvSpPr>
        <dsp:cNvPr id="0" name=""/>
        <dsp:cNvSpPr/>
      </dsp:nvSpPr>
      <dsp:spPr>
        <a:xfrm>
          <a:off x="0" y="2185345"/>
          <a:ext cx="2108477" cy="1039508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Capacity gaps</a:t>
          </a:r>
        </a:p>
      </dsp:txBody>
      <dsp:txXfrm>
        <a:off x="50745" y="2236090"/>
        <a:ext cx="2006987" cy="938018"/>
      </dsp:txXfrm>
    </dsp:sp>
    <dsp:sp modelId="{C4212BE0-A52D-47D8-AF94-1880ED93AFF1}">
      <dsp:nvSpPr>
        <dsp:cNvPr id="0" name=""/>
        <dsp:cNvSpPr/>
      </dsp:nvSpPr>
      <dsp:spPr>
        <a:xfrm>
          <a:off x="0" y="3276829"/>
          <a:ext cx="2108477" cy="1039508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Data limitation</a:t>
          </a:r>
        </a:p>
      </dsp:txBody>
      <dsp:txXfrm>
        <a:off x="50745" y="3327574"/>
        <a:ext cx="2006987" cy="938018"/>
      </dsp:txXfrm>
    </dsp:sp>
    <dsp:sp modelId="{8F18D88D-C588-45D5-BAFF-5377036B292A}">
      <dsp:nvSpPr>
        <dsp:cNvPr id="0" name=""/>
        <dsp:cNvSpPr/>
      </dsp:nvSpPr>
      <dsp:spPr>
        <a:xfrm>
          <a:off x="0" y="4368313"/>
          <a:ext cx="2108477" cy="1039508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Coordination</a:t>
          </a:r>
        </a:p>
      </dsp:txBody>
      <dsp:txXfrm>
        <a:off x="50745" y="4419058"/>
        <a:ext cx="2006987" cy="938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E559-AE96-4D33-AC0D-B243AA9AFD03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6108D-7A37-4ECF-BC0E-7853D92E61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DEDD1D-32EF-7E4C-9FE8-590D5729B5C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07307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78916-CC7A-48F2-AF25-D21304B0FBEE}" type="slidenum"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56530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DEDD1D-32EF-7E4C-9FE8-590D5729B5C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5839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55D02A-2640-454C-9E5F-D9B030649D87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75972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9DDBB1-A5E6-48BA-BE58-DF12A460D2CC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68370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932F0D-E966-4B39-A25B-F1AACFA7771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30481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A25252-80C7-4C8B-8589-5B5A7EC80E4C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25873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66125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54756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6937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3" name="Title 1"/>
          <p:cNvSpPr>
            <a:spLocks noGrp="1"/>
          </p:cNvSpPr>
          <p:nvPr>
            <p:ph type="ctrTitle"/>
          </p:nvPr>
        </p:nvSpPr>
        <p:spPr>
          <a:xfrm>
            <a:off x="365759" y="2166366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84" name="Subtitle 2"/>
          <p:cNvSpPr>
            <a:spLocks noGrp="1"/>
          </p:cNvSpPr>
          <p:nvPr>
            <p:ph type="subTitle" idx="1"/>
          </p:nvPr>
        </p:nvSpPr>
        <p:spPr>
          <a:xfrm>
            <a:off x="1524000" y="3970316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1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20" name="Vertical Title 1"/>
          <p:cNvSpPr>
            <a:spLocks noGrp="1"/>
          </p:cNvSpPr>
          <p:nvPr>
            <p:ph type="title" orient="vert"/>
          </p:nvPr>
        </p:nvSpPr>
        <p:spPr>
          <a:xfrm>
            <a:off x="9160625" y="609600"/>
            <a:ext cx="240238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7973291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422856"/>
            <a:ext cx="2743196" cy="365125"/>
          </a:xfrm>
        </p:spPr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6" y="6422856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50" y="6422856"/>
            <a:ext cx="879759" cy="365125"/>
          </a:xfrm>
        </p:spPr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99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4C4F-E9D5-4922-922E-AB1DE3F4929E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208296" y="154781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208296" y="1145168"/>
            <a:ext cx="11983704" cy="5311388"/>
          </a:xfrm>
          <a:prstGeom prst="rect">
            <a:avLst/>
          </a:prstGeom>
        </p:spPr>
        <p:txBody>
          <a:bodyPr vert="horz"/>
          <a:lstStyle>
            <a:lvl1pPr>
              <a:defRPr sz="2000">
                <a:solidFill>
                  <a:srgbClr val="0099FF"/>
                </a:solidFill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600">
                <a:latin typeface="Arial"/>
                <a:cs typeface="Arial"/>
              </a:defRPr>
            </a:lvl3pPr>
            <a:lvl4pPr>
              <a:defRPr sz="18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11404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338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4C4F-E9D5-4922-922E-AB1DE3F4929E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773291" y="407988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772586" y="1663700"/>
            <a:ext cx="10606615" cy="34925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435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4C4F-E9D5-4922-922E-AB1DE3F4929E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208296" y="154781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208296" y="1145168"/>
            <a:ext cx="11983704" cy="5311388"/>
          </a:xfrm>
          <a:prstGeom prst="rect">
            <a:avLst/>
          </a:prstGeom>
        </p:spPr>
        <p:txBody>
          <a:bodyPr vert="horz"/>
          <a:lstStyle>
            <a:lvl1pPr>
              <a:defRPr sz="2000">
                <a:solidFill>
                  <a:srgbClr val="0099FF"/>
                </a:solidFill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600">
                <a:latin typeface="Arial"/>
                <a:cs typeface="Arial"/>
              </a:defRPr>
            </a:lvl3pPr>
            <a:lvl4pPr>
              <a:defRPr sz="18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51372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3630-B860-4967-B4F5-105753259769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73291" y="407988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772586" y="2362200"/>
            <a:ext cx="10606615" cy="27940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772584" y="1665288"/>
            <a:ext cx="10606616" cy="696912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860490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07A3-A425-4BD3-A202-68372DA89F96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73291" y="407988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772584" y="2413000"/>
            <a:ext cx="10363200" cy="31623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72584" y="1562100"/>
            <a:ext cx="10363200" cy="800100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98434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2C017-24DC-4EBB-8B82-81A35405FDA6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UNICEF logo_White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21956" y="5917068"/>
            <a:ext cx="2683955" cy="48342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78933" y="393700"/>
            <a:ext cx="6096000" cy="2606675"/>
          </a:xfrm>
          <a:prstGeom prst="rect">
            <a:avLst/>
          </a:prstGeom>
        </p:spPr>
        <p:txBody>
          <a:bodyPr vert="horz"/>
          <a:lstStyle>
            <a:lvl1pPr marL="0">
              <a:lnSpc>
                <a:spcPts val="202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1400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For more information please contact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name</a:t>
            </a:r>
          </a:p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Telephone and email address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778933" y="3479801"/>
            <a:ext cx="6096000" cy="3169719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40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1400">
                <a:solidFill>
                  <a:srgbClr val="FFFFFF"/>
                </a:solidFill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1400">
                <a:solidFill>
                  <a:srgbClr val="FFFFFF"/>
                </a:solidFill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1400">
                <a:solidFill>
                  <a:srgbClr val="FFFFFF"/>
                </a:solidFill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140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back cover information</a:t>
            </a:r>
          </a:p>
          <a:p>
            <a:pPr lvl="0"/>
            <a:r>
              <a:rPr lang="en-US" dirty="0"/>
              <a:t>Click to edit back cover information</a:t>
            </a:r>
          </a:p>
          <a:p>
            <a:pPr lvl="0"/>
            <a:r>
              <a:rPr lang="en-US" dirty="0"/>
              <a:t>Click to edit back cover information</a:t>
            </a:r>
          </a:p>
          <a:p>
            <a:pPr marL="0" marR="0" lvl="0" indent="-342900" algn="l" defTabSz="457200" rtl="0" eaLnBrk="1" fontAlgn="auto" latinLnBrk="0" hangingPunct="1">
              <a:lnSpc>
                <a:spcPts val="202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back cover information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back cover information</a:t>
            </a:r>
          </a:p>
          <a:p>
            <a:pPr lvl="0"/>
            <a:r>
              <a:rPr lang="en-US" dirty="0"/>
              <a:t>Click to edit back cover information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Cover photo © goes here</a:t>
            </a:r>
          </a:p>
          <a:p>
            <a:pPr marL="0" marR="0" lvl="0" indent="-342900" algn="l" defTabSz="457200" rtl="0" eaLnBrk="1" fontAlgn="auto" latinLnBrk="0" hangingPunct="1">
              <a:lnSpc>
                <a:spcPts val="202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Inside photo © goes here</a:t>
            </a:r>
          </a:p>
        </p:txBody>
      </p:sp>
    </p:spTree>
    <p:extLst>
      <p:ext uri="{BB962C8B-B14F-4D97-AF65-F5344CB8AC3E}">
        <p14:creationId xmlns:p14="http://schemas.microsoft.com/office/powerpoint/2010/main" val="1216026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155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15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73CD5-B086-49B5-9016-B6959BB1892A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05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EDBCC-815E-46B4-B3D6-0D6338FCFC6E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61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2817-9BB0-42B6-9128-26BCF144A8EF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3412E-536B-40CA-93FD-3F62B336FCDA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899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3091-3C45-4975-BDB2-571EEE681D1D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827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92A3-B812-48F4-B4BA-64BF5C3F533B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303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2B74-AADB-4C98-A1BE-3CDF4AB1F043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01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7076B-0FDE-4FA0-9955-6F707A3A28E5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66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E755-3C2F-4433-85F8-6DAEE77383BD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069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162A-6BCA-441D-B20E-48EB4209CEBE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0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12" name="Text Placeholder 2"/>
          <p:cNvSpPr>
            <a:spLocks noGrp="1"/>
          </p:cNvSpPr>
          <p:nvPr>
            <p:ph type="body" idx="1"/>
          </p:nvPr>
        </p:nvSpPr>
        <p:spPr>
          <a:xfrm>
            <a:off x="833191" y="3984401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9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F246-5784-4B6C-9ABB-53FA0DD0EE62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155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803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542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6739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609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7841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577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8462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762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97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05" name="Content Placeholder 2"/>
          <p:cNvSpPr>
            <a:spLocks noGrp="1"/>
          </p:cNvSpPr>
          <p:nvPr>
            <p:ph sz="half" idx="1"/>
          </p:nvPr>
        </p:nvSpPr>
        <p:spPr>
          <a:xfrm>
            <a:off x="914396" y="2011680"/>
            <a:ext cx="48768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6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011680"/>
            <a:ext cx="48768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0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016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9102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430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86400" y="1600203"/>
            <a:ext cx="6096000" cy="4525963"/>
          </a:xfrm>
        </p:spPr>
        <p:txBody>
          <a:bodyPr>
            <a:normAutofit/>
          </a:bodyPr>
          <a:lstStyle>
            <a:lvl1pPr algn="just">
              <a:defRPr sz="15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2194110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96752"/>
          </a:xfrm>
          <a:solidFill>
            <a:srgbClr val="FFC000"/>
          </a:solidFill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1125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9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914400" y="1913470"/>
            <a:ext cx="48768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656566"/>
            <a:ext cx="48768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571" y="1913470"/>
            <a:ext cx="48768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6400571" y="2656564"/>
            <a:ext cx="48768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9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3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1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2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1" name="Content Placeholder 2"/>
          <p:cNvSpPr>
            <a:spLocks noGrp="1"/>
          </p:cNvSpPr>
          <p:nvPr>
            <p:ph idx="1"/>
          </p:nvPr>
        </p:nvSpPr>
        <p:spPr>
          <a:xfrm>
            <a:off x="914400" y="2148840"/>
            <a:ext cx="6096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2" name="Text Placeholder 3"/>
          <p:cNvSpPr>
            <a:spLocks noGrp="1"/>
          </p:cNvSpPr>
          <p:nvPr>
            <p:ph type="body" sz="half" idx="2"/>
          </p:nvPr>
        </p:nvSpPr>
        <p:spPr>
          <a:xfrm>
            <a:off x="7856757" y="2147488"/>
            <a:ext cx="341376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7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0" y="2211494"/>
            <a:ext cx="633984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7847135" y="2150621"/>
            <a:ext cx="341376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3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2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7" name="Title Placeholder 1"/>
          <p:cNvSpPr>
            <a:spLocks noGrp="1"/>
          </p:cNvSpPr>
          <p:nvPr>
            <p:ph type="title"/>
          </p:nvPr>
        </p:nvSpPr>
        <p:spPr>
          <a:xfrm>
            <a:off x="913359" y="284176"/>
            <a:ext cx="103632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8" name="Text Placeholder 2"/>
          <p:cNvSpPr>
            <a:spLocks noGrp="1"/>
          </p:cNvSpPr>
          <p:nvPr>
            <p:ph type="body" idx="1"/>
          </p:nvPr>
        </p:nvSpPr>
        <p:spPr>
          <a:xfrm>
            <a:off x="913359" y="2011680"/>
            <a:ext cx="103632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9" name="Date Placeholder 3"/>
          <p:cNvSpPr>
            <a:spLocks noGrp="1"/>
          </p:cNvSpPr>
          <p:nvPr>
            <p:ph type="dt" sz="half" idx="2"/>
          </p:nvPr>
        </p:nvSpPr>
        <p:spPr>
          <a:xfrm>
            <a:off x="908744" y="6422856"/>
            <a:ext cx="3460057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8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88001" y="6422856"/>
            <a:ext cx="54141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20185" y="6422856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96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36827-5DB9-4AAE-B5B3-DEBA987D3AAD}" type="datetime1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48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4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Sustainable development goals (SDG)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8893" y="3984400"/>
            <a:ext cx="7886700" cy="2797400"/>
          </a:xfrm>
        </p:spPr>
        <p:txBody>
          <a:bodyPr/>
          <a:lstStyle/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Politics of Public Policy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M.A. in International Development Studies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Political Science, 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Chualongkorn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University, Bangkok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Trimester 2, 2016-2017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VICTOR P. KARUNAN, Ph.D.</a:t>
            </a:r>
          </a:p>
        </p:txBody>
      </p:sp>
      <p:pic>
        <p:nvPicPr>
          <p:cNvPr id="4" name="Picture 3" descr="http://valuingvoices.com/wp-content/uploads/2015/09/BusinessWorld___INFOGRAPHIC__MDGs__It%E2%80%99s_2015__Now_what_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t="17771" r="4901" b="7830"/>
          <a:stretch/>
        </p:blipFill>
        <p:spPr bwMode="auto">
          <a:xfrm>
            <a:off x="5257800" y="228601"/>
            <a:ext cx="1428626" cy="14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188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7010400" y="4876800"/>
            <a:ext cx="1676400" cy="762000"/>
          </a:xfrm>
          <a:prstGeom prst="roundRect">
            <a:avLst>
              <a:gd name="adj" fmla="val 9449"/>
            </a:avLst>
          </a:prstGeom>
          <a:solidFill>
            <a:srgbClr val="BDB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b="1" kern="0" dirty="0">
                <a:solidFill>
                  <a:sysClr val="windowText" lastClr="000000"/>
                </a:solidFill>
              </a:rPr>
              <a:t>Open Data</a:t>
            </a:r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066800"/>
          </a:xfrm>
        </p:spPr>
        <p:txBody>
          <a:bodyPr/>
          <a:lstStyle/>
          <a:p>
            <a:pPr eaLnBrk="1" hangingPunct="1"/>
            <a:r>
              <a:rPr lang="en-US" sz="2800"/>
              <a:t>ISSUES &amp; CHALLENGES AHEAD</a:t>
            </a:r>
            <a:br>
              <a:rPr lang="en-US"/>
            </a:br>
            <a:r>
              <a:rPr lang="en-US" sz="2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en-US" sz="2000">
                <a:solidFill>
                  <a:srgbClr val="0000CC"/>
                </a:solidFill>
              </a:rPr>
              <a:t> </a:t>
            </a:r>
            <a:r>
              <a:rPr lang="en-US" sz="2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of SDGs indicators compilation to suit the needs of global sustainable development</a:t>
            </a:r>
            <a:endParaRPr lang="en-US" sz="2000">
              <a:solidFill>
                <a:srgbClr val="0000CC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52600" y="1219200"/>
          <a:ext cx="2514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221" name="Group 20"/>
          <p:cNvGrpSpPr>
            <a:grpSpLocks/>
          </p:cNvGrpSpPr>
          <p:nvPr/>
        </p:nvGrpSpPr>
        <p:grpSpPr bwMode="auto">
          <a:xfrm>
            <a:off x="3905250" y="1295400"/>
            <a:ext cx="1447800" cy="5410200"/>
            <a:chOff x="2381250" y="1295400"/>
            <a:chExt cx="1447800" cy="5410200"/>
          </a:xfrm>
        </p:grpSpPr>
        <p:sp>
          <p:nvSpPr>
            <p:cNvPr id="6" name="Right Arrow 5"/>
            <p:cNvSpPr/>
            <p:nvPr/>
          </p:nvSpPr>
          <p:spPr>
            <a:xfrm>
              <a:off x="2438400" y="1295400"/>
              <a:ext cx="1276350" cy="5410200"/>
            </a:xfrm>
            <a:prstGeom prst="rightArrow">
              <a:avLst/>
            </a:prstGeom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238" name="TextBox 6"/>
            <p:cNvSpPr txBox="1">
              <a:spLocks noChangeArrowheads="1"/>
            </p:cNvSpPr>
            <p:nvPr/>
          </p:nvSpPr>
          <p:spPr bwMode="auto">
            <a:xfrm>
              <a:off x="2381250" y="3543300"/>
              <a:ext cx="1447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b="1" kern="0">
                  <a:solidFill>
                    <a:srgbClr val="0000CC"/>
                  </a:solidFill>
                  <a:latin typeface="Cambria" pitchFamily="18" charset="0"/>
                </a:rPr>
                <a:t>Requires major investment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6934200" y="2819400"/>
            <a:ext cx="1752600" cy="1981200"/>
          </a:xfrm>
          <a:prstGeom prst="roundRect">
            <a:avLst>
              <a:gd name="adj" fmla="val 9449"/>
            </a:avLst>
          </a:prstGeom>
          <a:solidFill>
            <a:srgbClr val="BDB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b="1" kern="0" dirty="0">
                <a:solidFill>
                  <a:sysClr val="windowText" lastClr="000000"/>
                </a:solidFill>
              </a:rPr>
              <a:t>Big Data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173914" y="3190876"/>
            <a:ext cx="1512887" cy="1609725"/>
          </a:xfrm>
          <a:prstGeom prst="roundRect">
            <a:avLst>
              <a:gd name="adj" fmla="val 959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kern="0" dirty="0">
                <a:solidFill>
                  <a:sysClr val="windowText" lastClr="000000"/>
                </a:solidFill>
              </a:rPr>
              <a:t>Data collection </a:t>
            </a:r>
          </a:p>
          <a:p>
            <a:pPr>
              <a:defRPr/>
            </a:pPr>
            <a:r>
              <a:rPr lang="en-US" sz="1400" kern="0" dirty="0">
                <a:solidFill>
                  <a:sysClr val="windowText" lastClr="000000"/>
                </a:solidFill>
              </a:rPr>
              <a:t>&amp; management activity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08864" y="4138614"/>
            <a:ext cx="1277937" cy="661987"/>
          </a:xfrm>
          <a:prstGeom prst="roundRect">
            <a:avLst/>
          </a:prstGeom>
          <a:solidFill>
            <a:srgbClr val="99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00" kern="0" dirty="0">
                <a:solidFill>
                  <a:sysClr val="windowText" lastClr="000000"/>
                </a:solidFill>
              </a:rPr>
              <a:t>Technology in statistical instrument </a:t>
            </a:r>
          </a:p>
        </p:txBody>
      </p:sp>
      <p:sp>
        <p:nvSpPr>
          <p:cNvPr id="9225" name="TextBox 17"/>
          <p:cNvSpPr txBox="1">
            <a:spLocks noChangeArrowheads="1"/>
          </p:cNvSpPr>
          <p:nvPr/>
        </p:nvSpPr>
        <p:spPr bwMode="auto">
          <a:xfrm>
            <a:off x="9296400" y="2667001"/>
            <a:ext cx="13716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200" kern="0">
                <a:solidFill>
                  <a:sysClr val="windowText" lastClr="000000"/>
                </a:solidFill>
                <a:latin typeface="Cambria" pitchFamily="18" charset="0"/>
              </a:rPr>
              <a:t>Better Decision Making</a:t>
            </a:r>
          </a:p>
        </p:txBody>
      </p:sp>
      <p:sp>
        <p:nvSpPr>
          <p:cNvPr id="9226" name="TextBox 18"/>
          <p:cNvSpPr txBox="1">
            <a:spLocks noChangeArrowheads="1"/>
          </p:cNvSpPr>
          <p:nvPr/>
        </p:nvSpPr>
        <p:spPr bwMode="auto">
          <a:xfrm>
            <a:off x="9220200" y="4343400"/>
            <a:ext cx="1447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200" kern="0">
                <a:solidFill>
                  <a:sysClr val="windowText" lastClr="000000"/>
                </a:solidFill>
                <a:latin typeface="Cambria" pitchFamily="18" charset="0"/>
              </a:rPr>
              <a:t>Better Targeting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8763000" y="2514600"/>
            <a:ext cx="609600" cy="2743200"/>
          </a:xfrm>
          <a:prstGeom prst="rightArrow">
            <a:avLst>
              <a:gd name="adj1" fmla="val 50000"/>
              <a:gd name="adj2" fmla="val 73684"/>
            </a:avLst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239001" y="5181601"/>
            <a:ext cx="1433513" cy="4476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kern="0" dirty="0">
                <a:solidFill>
                  <a:sysClr val="windowText" lastClr="000000"/>
                </a:solidFill>
              </a:rPr>
              <a:t>Data tapping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4201" y="2057400"/>
            <a:ext cx="1668463" cy="533400"/>
          </a:xfrm>
          <a:prstGeom prst="roundRect">
            <a:avLst>
              <a:gd name="adj" fmla="val 9449"/>
            </a:avLst>
          </a:prstGeom>
          <a:solidFill>
            <a:srgbClr val="BDBD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400" b="1" kern="0" dirty="0">
                <a:solidFill>
                  <a:schemeClr val="tx1"/>
                </a:solidFill>
              </a:rPr>
              <a:t>MDGs Lesson Learnt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81600" y="4267201"/>
            <a:ext cx="1676400" cy="830997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</a:rPr>
              <a:t>More environmental–related indicators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57800" y="2895601"/>
            <a:ext cx="1600200" cy="830263"/>
          </a:xfrm>
          <a:prstGeom prst="rect">
            <a:avLst/>
          </a:prstGeom>
          <a:ln w="25400"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</a:rPr>
              <a:t>More socio-economic indicators</a:t>
            </a:r>
          </a:p>
        </p:txBody>
      </p:sp>
    </p:spTree>
    <p:extLst>
      <p:ext uri="{BB962C8B-B14F-4D97-AF65-F5344CB8AC3E}">
        <p14:creationId xmlns:p14="http://schemas.microsoft.com/office/powerpoint/2010/main" val="413401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546CF-86E7-408D-8906-D85D89ABE6FA}" type="slidenum">
              <a:rPr lang="en-US" sz="1800" kern="0">
                <a:solidFill>
                  <a:sysClr val="windowText" lastClr="000000"/>
                </a:solidFill>
              </a:rPr>
              <a:pPr>
                <a:defRPr/>
              </a:pPr>
              <a:t>11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pic>
        <p:nvPicPr>
          <p:cNvPr id="1026" name="Picture 2" descr="C:\Users\user\Desktop\IMG-20160223-WA0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609600"/>
            <a:ext cx="7985773" cy="5616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57878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4</a:t>
            </a:r>
            <a:b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MONDAY 30 JANUARY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8893" y="3984400"/>
            <a:ext cx="7886700" cy="2797400"/>
          </a:xfrm>
        </p:spPr>
        <p:txBody>
          <a:bodyPr/>
          <a:lstStyle/>
          <a:p>
            <a:pPr algn="l"/>
            <a:endParaRPr lang="en-GB" b="1" dirty="0"/>
          </a:p>
          <a:p>
            <a:pPr algn="l"/>
            <a:endParaRPr lang="en-GB" b="1" dirty="0"/>
          </a:p>
          <a:p>
            <a:r>
              <a:rPr lang="en-GB" sz="2800" b="1" dirty="0"/>
              <a:t>THE SDGs &amp; NATIONAL DEVELOPMENT AGENDAS – ROLES OF DEVELOPMENT PARTNERS AND STAKEHOLDERS</a:t>
            </a:r>
          </a:p>
        </p:txBody>
      </p:sp>
      <p:pic>
        <p:nvPicPr>
          <p:cNvPr id="4" name="Picture 3" descr="http://valuingvoices.com/wp-content/uploads/2015/09/BusinessWorld___INFOGRAPHIC__MDGs__It%E2%80%99s_2015__Now_what_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t="17771" r="4901" b="7830"/>
          <a:stretch/>
        </p:blipFill>
        <p:spPr bwMode="auto">
          <a:xfrm>
            <a:off x="5257800" y="228601"/>
            <a:ext cx="1428626" cy="14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677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>
          <a:xfrm>
            <a:off x="1905001" y="284176"/>
            <a:ext cx="8458199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Recommendations to national governments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>
          <a:xfrm>
            <a:off x="1752600" y="2011680"/>
            <a:ext cx="8763000" cy="4693920"/>
          </a:xfrm>
        </p:spPr>
        <p:txBody>
          <a:bodyPr>
            <a:normAutofit fontScale="83409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Undertake a process to </a:t>
            </a:r>
            <a:r>
              <a:rPr lang="en-US" sz="2800" b="1" dirty="0">
                <a:solidFill>
                  <a:srgbClr val="C00000"/>
                </a:solidFill>
              </a:rPr>
              <a:t>align the SDGs with the National Development Plans</a:t>
            </a:r>
            <a:r>
              <a:rPr lang="en-US" sz="2800" dirty="0"/>
              <a:t> including consultations with lead agencies to contextualize the goals and targets.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Utilise</a:t>
            </a:r>
            <a:r>
              <a:rPr lang="en-US" sz="2800" dirty="0"/>
              <a:t> the SDGs as a </a:t>
            </a:r>
            <a:r>
              <a:rPr lang="en-US" sz="2800" b="1" dirty="0">
                <a:solidFill>
                  <a:srgbClr val="C00000"/>
                </a:solidFill>
              </a:rPr>
              <a:t>reference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and guideline </a:t>
            </a:r>
            <a:r>
              <a:rPr lang="en-US" sz="2800" dirty="0"/>
              <a:t>for new policies including revisions to improve policy integration and avoid negative interactions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Organise</a:t>
            </a:r>
            <a:r>
              <a:rPr lang="en-US" sz="2800" dirty="0"/>
              <a:t> a periodic </a:t>
            </a:r>
            <a:r>
              <a:rPr lang="en-US" sz="2800" b="1" dirty="0">
                <a:solidFill>
                  <a:srgbClr val="C00000"/>
                </a:solidFill>
              </a:rPr>
              <a:t>National Stakeholder Forum </a:t>
            </a:r>
            <a:r>
              <a:rPr lang="en-US" sz="2800" dirty="0"/>
              <a:t>in bringing on board stakeholders from various areas to increase meaningful interaction on a regular basis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Draft an </a:t>
            </a:r>
            <a:r>
              <a:rPr lang="en-US" sz="2800" b="1" dirty="0">
                <a:solidFill>
                  <a:srgbClr val="C00000"/>
                </a:solidFill>
              </a:rPr>
              <a:t>SDGs National Implementation Plan </a:t>
            </a:r>
            <a:r>
              <a:rPr lang="en-US" sz="2800" dirty="0"/>
              <a:t>as a plan of action and in preparation for the SDGs follow up and review reporting</a:t>
            </a:r>
          </a:p>
        </p:txBody>
      </p:sp>
    </p:spTree>
    <p:extLst>
      <p:ext uri="{BB962C8B-B14F-4D97-AF65-F5344CB8AC3E}">
        <p14:creationId xmlns:p14="http://schemas.microsoft.com/office/powerpoint/2010/main" val="3439291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56248"/>
            <a:ext cx="9144000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422" y="856250"/>
            <a:ext cx="7358942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2850" b="1" kern="0" dirty="0">
                <a:solidFill>
                  <a:schemeClr val="accent1">
                    <a:lumMod val="75000"/>
                  </a:schemeClr>
                </a:solidFill>
              </a:rPr>
              <a:t>Aligning Planning and Budgeting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52625" y="1500190"/>
            <a:ext cx="8908412" cy="1142977"/>
            <a:chOff x="-318893" y="281032"/>
            <a:chExt cx="10130763" cy="1523969"/>
          </a:xfrm>
        </p:grpSpPr>
        <p:sp>
          <p:nvSpPr>
            <p:cNvPr id="5" name="Rectangle 4"/>
            <p:cNvSpPr/>
            <p:nvPr/>
          </p:nvSpPr>
          <p:spPr>
            <a:xfrm>
              <a:off x="-318893" y="281033"/>
              <a:ext cx="9470233" cy="1280830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0" y="281032"/>
              <a:ext cx="9811870" cy="15239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4891" tIns="218694" rIns="544891" bIns="96012" numCol="1" spcCol="1270" anchor="t" anchorCtr="0">
              <a:noAutofit/>
            </a:bodyPr>
            <a:lstStyle/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CA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Coherence of national plan and SDGs?</a:t>
              </a:r>
              <a:endParaRPr lang="en-US" sz="1500" b="1" kern="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Coherence of sector and sub-national plans?</a:t>
              </a:r>
            </a:p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Institutional arrangements for horizontal and vertical integration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3886201" y="2655331"/>
            <a:ext cx="6445623" cy="13042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57175" indent="-257175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Integrated Assessments: mapping of SDGs (goals and targets) against national/sub-national priorities</a:t>
            </a:r>
            <a:r>
              <a:rPr lang="en-US" sz="1575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(based on the analysis of National Vision Strategy, National Development Plans, Sectoral Plans, Local Development Agendas) to determine the readiness of a country to embark on SDG implementation</a:t>
            </a:r>
            <a:endParaRPr lang="en-US" sz="1575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4054289"/>
            <a:ext cx="6445624" cy="889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chemeClr val="tx1"/>
                </a:solidFill>
              </a:rPr>
              <a:t>Institutional mechanism with vision that: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Facilitates horizontal and vertical integration and policy coherence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Balances between sectoral and cross-sectoral actions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Facilitates appropriate budgeting processes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336" y="2624692"/>
            <a:ext cx="1481418" cy="321679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86201" y="5063589"/>
            <a:ext cx="6445623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ysClr val="windowText" lastClr="000000"/>
                </a:solidFill>
              </a:rPr>
              <a:t>Learn from the ‘forgotten’ MDGs </a:t>
            </a:r>
            <a:r>
              <a:rPr lang="en-US" sz="1575" kern="0" dirty="0">
                <a:solidFill>
                  <a:sysClr val="windowText" lastClr="000000"/>
                </a:solidFill>
              </a:rPr>
              <a:t>(those goals/targets that were the least mainstreamed into national or local development strategies/plans</a:t>
            </a:r>
          </a:p>
        </p:txBody>
      </p:sp>
    </p:spTree>
    <p:extLst>
      <p:ext uri="{BB962C8B-B14F-4D97-AF65-F5344CB8AC3E}">
        <p14:creationId xmlns:p14="http://schemas.microsoft.com/office/powerpoint/2010/main" val="2824792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524001" y="985736"/>
          <a:ext cx="9150351" cy="5097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37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74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Countries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Centre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m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acro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level</a:t>
                      </a:r>
                      <a:endParaRPr lang="en-US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vert="vert27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Sub-national/local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priorities to inform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national SDG Plans/Budgets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Bangladesh; Bhutan 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M&amp;E: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Disaggregated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data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by government tiers/locations 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Central/Local SDG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coordination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mechanisms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(incl. oversight and M&amp;E)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Bangladesh, Bhutan 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3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rowSpan="9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Sub-national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and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local level</a:t>
                      </a:r>
                    </a:p>
                  </a:txBody>
                  <a:tcPr marL="68580" marR="68580" marT="34290" marB="34290" vert="vert27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Advocacy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Multi-stakeholder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partnerships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for SDGs (local governments, deconcentrated units, elected councils, local parliaments, citizens, CSO/NGOs, private sector)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 </a:t>
                      </a:r>
                    </a:p>
                    <a:p>
                      <a:pPr algn="ctr"/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Clarifying Central/local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responsibilities (and resource allocations)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Pakistan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Defining priorities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local indicators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 (Regency level)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Integrating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SDGs in sub-national/local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development plans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and budgets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Philippines; Lao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PDR, Indonesia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Enhancing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local fiscal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administration (incl. anti-corruption)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PNG;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Solomon Islands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MPs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oversight 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Mongolia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Building on existing local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civil society partnerships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and social monitoring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Maldives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Using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Multi-Dimension Poverty Index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for the SDGs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at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local/urban level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Vietnam; China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Building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Resilience city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plans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Mekong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region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850154"/>
            <a:ext cx="9144001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871689"/>
            <a:ext cx="8835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kern="0" dirty="0">
                <a:solidFill>
                  <a:schemeClr val="tx2"/>
                </a:solidFill>
              </a:rPr>
              <a:t>Mainstreaming SDGs at Sub-National and Local Level </a:t>
            </a:r>
          </a:p>
        </p:txBody>
      </p:sp>
    </p:spTree>
    <p:extLst>
      <p:ext uri="{BB962C8B-B14F-4D97-AF65-F5344CB8AC3E}">
        <p14:creationId xmlns:p14="http://schemas.microsoft.com/office/powerpoint/2010/main" val="2709141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56020"/>
            <a:ext cx="9144000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3952" y="865219"/>
            <a:ext cx="78883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2700" b="1" kern="0" dirty="0">
                <a:solidFill>
                  <a:schemeClr val="accent1">
                    <a:lumMod val="75000"/>
                  </a:schemeClr>
                </a:solidFill>
              </a:rPr>
              <a:t>Integrating 2030 Agenda into Budgets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49469" y="1285035"/>
            <a:ext cx="8766130" cy="652050"/>
            <a:chOff x="-460739" y="4166200"/>
            <a:chExt cx="9821779" cy="869400"/>
          </a:xfrm>
        </p:grpSpPr>
        <p:sp>
          <p:nvSpPr>
            <p:cNvPr id="6" name="Rectangle 5"/>
            <p:cNvSpPr/>
            <p:nvPr/>
          </p:nvSpPr>
          <p:spPr>
            <a:xfrm>
              <a:off x="-460739" y="4358852"/>
              <a:ext cx="9821779" cy="676747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0" y="4166200"/>
              <a:ext cx="9361040" cy="8694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4891" tIns="374904" rIns="544891" bIns="96012" numCol="1" spcCol="1270" anchor="t" anchorCtr="0">
              <a:noAutofit/>
            </a:bodyPr>
            <a:lstStyle/>
            <a:p>
              <a:pPr marL="214313" lvl="1" indent="-214313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35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Matching planned priorities with expenditures and resources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469" y="2049895"/>
            <a:ext cx="1841326" cy="3517187"/>
          </a:xfrm>
          <a:prstGeom prst="rect">
            <a:avLst/>
          </a:prstGeom>
        </p:spPr>
      </p:pic>
      <p:sp>
        <p:nvSpPr>
          <p:cNvPr id="9" name="Text Placeholder 2"/>
          <p:cNvSpPr txBox="1">
            <a:spLocks/>
          </p:cNvSpPr>
          <p:nvPr/>
        </p:nvSpPr>
        <p:spPr>
          <a:xfrm>
            <a:off x="3722318" y="2049895"/>
            <a:ext cx="6793283" cy="38270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Results-Based Budgeting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Allocation of fiscal resources along the lines of high-level goals.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Budgeting for Outcomes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Process for defining outcomes that citizen’s want as the first step in budgeting process.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i="1" dirty="0"/>
              <a:t> </a:t>
            </a:r>
            <a:r>
              <a:rPr lang="en-US" sz="1575" b="1" i="1" u="sng" dirty="0"/>
              <a:t>Participatory Budgeting </a:t>
            </a:r>
            <a:r>
              <a:rPr lang="en-US" sz="1575" b="1" u="sng" dirty="0"/>
              <a:t> 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Involving citizens directly in budgeting process.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Budget Mainstreaming</a:t>
            </a:r>
            <a:endParaRPr lang="en-US" sz="1575" b="1" dirty="0"/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Integration of specific issue areas into fiscal budgets (e.g. gender; environment).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Sub-national Budgets: 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Linking national and sub-national budgets; ensuring budget allocations to sub-national results.</a:t>
            </a:r>
          </a:p>
          <a:p>
            <a:pPr marL="171450" indent="-171450" defTabSz="685800">
              <a:spcBef>
                <a:spcPts val="750"/>
              </a:spcBef>
            </a:pPr>
            <a:endParaRPr lang="en-US" sz="1575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endParaRPr lang="en-US" sz="1575" dirty="0"/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endParaRPr lang="en-US" sz="1575" dirty="0"/>
          </a:p>
        </p:txBody>
      </p:sp>
    </p:spTree>
    <p:extLst>
      <p:ext uri="{BB962C8B-B14F-4D97-AF65-F5344CB8AC3E}">
        <p14:creationId xmlns:p14="http://schemas.microsoft.com/office/powerpoint/2010/main" val="4033073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  <a:solidFill>
            <a:schemeClr val="tx2"/>
          </a:solidFill>
        </p:spPr>
        <p:txBody>
          <a:bodyPr anchor="ctr"/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Calibri" panose="020F0502020204030204" pitchFamily="34" charset="0"/>
              </a:rPr>
              <a:t>Key players and voices in developing the SDGs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0" y="1447800"/>
            <a:ext cx="9144000" cy="152400"/>
          </a:xfrm>
          <a:prstGeom prst="rect">
            <a:avLst/>
          </a:prstGeom>
          <a:solidFill>
            <a:srgbClr val="002060"/>
          </a:solidFill>
          <a:ln w="0">
            <a:solidFill>
              <a:srgbClr val="1D01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771759" y="2458550"/>
            <a:ext cx="1794622" cy="533399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chemeClr val="bg1"/>
                </a:solidFill>
              </a:rPr>
              <a:t>Member States</a:t>
            </a:r>
          </a:p>
        </p:txBody>
      </p:sp>
      <p:sp>
        <p:nvSpPr>
          <p:cNvPr id="7" name="Oval 6"/>
          <p:cNvSpPr/>
          <p:nvPr/>
        </p:nvSpPr>
        <p:spPr>
          <a:xfrm>
            <a:off x="3471144" y="1707177"/>
            <a:ext cx="1740304" cy="565364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UN System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34904" y="1707177"/>
            <a:ext cx="1631515" cy="533190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Civil Society</a:t>
            </a:r>
          </a:p>
        </p:txBody>
      </p:sp>
      <p:sp>
        <p:nvSpPr>
          <p:cNvPr id="10" name="Oval 9"/>
          <p:cNvSpPr/>
          <p:nvPr/>
        </p:nvSpPr>
        <p:spPr>
          <a:xfrm>
            <a:off x="6970759" y="1677562"/>
            <a:ext cx="1860877" cy="664502"/>
          </a:xfrm>
          <a:prstGeom prst="ellips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Private Sector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912111" y="1676169"/>
            <a:ext cx="1654271" cy="55898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Academia</a:t>
            </a:r>
          </a:p>
        </p:txBody>
      </p:sp>
      <p:sp>
        <p:nvSpPr>
          <p:cNvPr id="12" name="Oval 11"/>
          <p:cNvSpPr/>
          <p:nvPr/>
        </p:nvSpPr>
        <p:spPr>
          <a:xfrm>
            <a:off x="1547138" y="1662155"/>
            <a:ext cx="1905000" cy="7732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chemeClr val="accent4">
                    <a:lumMod val="75000"/>
                  </a:schemeClr>
                </a:solidFill>
              </a:rPr>
              <a:t>Individuals/Citizens</a:t>
            </a:r>
          </a:p>
        </p:txBody>
      </p:sp>
      <p:sp>
        <p:nvSpPr>
          <p:cNvPr id="13" name="Left Arrow 12"/>
          <p:cNvSpPr/>
          <p:nvPr/>
        </p:nvSpPr>
        <p:spPr>
          <a:xfrm rot="16200000">
            <a:off x="9076031" y="3782129"/>
            <a:ext cx="1600200" cy="1004961"/>
          </a:xfrm>
          <a:prstGeom prst="lef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333984" y="2640128"/>
            <a:ext cx="1384500" cy="8443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The Media</a:t>
            </a:r>
          </a:p>
        </p:txBody>
      </p:sp>
      <p:pic>
        <p:nvPicPr>
          <p:cNvPr id="29" name="Picture 18" descr="http://pressroom.ipc-undp.org/wp-content/uploads/2013/02/world-we-wan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765" y="3461894"/>
            <a:ext cx="1113285" cy="482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6" name="Group 1025"/>
          <p:cNvGrpSpPr/>
          <p:nvPr/>
        </p:nvGrpSpPr>
        <p:grpSpPr>
          <a:xfrm>
            <a:off x="2255092" y="2514956"/>
            <a:ext cx="4423726" cy="743386"/>
            <a:chOff x="186102" y="4750463"/>
            <a:chExt cx="5136501" cy="821786"/>
          </a:xfrm>
        </p:grpSpPr>
        <p:pic>
          <p:nvPicPr>
            <p:cNvPr id="1024" name="Picture 102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02" y="4934873"/>
              <a:ext cx="5136501" cy="637376"/>
            </a:xfrm>
            <a:prstGeom prst="rect">
              <a:avLst/>
            </a:prstGeom>
          </p:spPr>
        </p:pic>
        <p:pic>
          <p:nvPicPr>
            <p:cNvPr id="1025" name="Picture 102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02" y="4750463"/>
              <a:ext cx="1364733" cy="224956"/>
            </a:xfrm>
            <a:prstGeom prst="rect">
              <a:avLst/>
            </a:prstGeom>
          </p:spPr>
        </p:pic>
      </p:grpSp>
      <p:pic>
        <p:nvPicPr>
          <p:cNvPr id="1027" name="Picture 10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58231" y="5429122"/>
            <a:ext cx="1308151" cy="1257018"/>
          </a:xfrm>
          <a:prstGeom prst="rect">
            <a:avLst/>
          </a:prstGeom>
        </p:spPr>
      </p:pic>
      <p:pic>
        <p:nvPicPr>
          <p:cNvPr id="23" name="Picture 2" descr="MYWorld | The United Nations Survey for a beter worl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210" y="3452890"/>
            <a:ext cx="3071639" cy="67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30" y="3418184"/>
            <a:ext cx="606605" cy="56984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2010905" y="4297271"/>
            <a:ext cx="6447997" cy="2375771"/>
            <a:chOff x="333803" y="4182173"/>
            <a:chExt cx="6807337" cy="247840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803" y="4182173"/>
              <a:ext cx="6807337" cy="2478400"/>
            </a:xfrm>
            <a:prstGeom prst="rect">
              <a:avLst/>
            </a:prstGeom>
          </p:spPr>
        </p:pic>
        <p:sp>
          <p:nvSpPr>
            <p:cNvPr id="16" name="5-Point Star 15"/>
            <p:cNvSpPr/>
            <p:nvPr/>
          </p:nvSpPr>
          <p:spPr>
            <a:xfrm>
              <a:off x="2263834" y="4298179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5-Point Star 27"/>
            <p:cNvSpPr/>
            <p:nvPr/>
          </p:nvSpPr>
          <p:spPr>
            <a:xfrm>
              <a:off x="2263834" y="4942150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5-Point Star 29"/>
            <p:cNvSpPr/>
            <p:nvPr/>
          </p:nvSpPr>
          <p:spPr>
            <a:xfrm>
              <a:off x="4550087" y="4961804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5-Point Star 30"/>
            <p:cNvSpPr/>
            <p:nvPr/>
          </p:nvSpPr>
          <p:spPr>
            <a:xfrm>
              <a:off x="4572000" y="5710237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5-Point Star 31"/>
            <p:cNvSpPr/>
            <p:nvPr/>
          </p:nvSpPr>
          <p:spPr>
            <a:xfrm>
              <a:off x="4572000" y="6197064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17603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8892480" cy="7921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Institutional Coherence: MULTI-STAKEHOLDER PARTNERSHIPS</a:t>
            </a:r>
            <a:br>
              <a:rPr lang="en-US" sz="2400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0DA3-76B3-4393-BC87-C0A4D1290E28}" type="slidenum">
              <a:rPr lang="en-US" sz="1800" kern="0">
                <a:solidFill>
                  <a:sysClr val="windowText" lastClr="000000"/>
                </a:solidFill>
              </a:rPr>
              <a:pPr/>
              <a:t>18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grpSp>
        <p:nvGrpSpPr>
          <p:cNvPr id="5" name="Canvas 59"/>
          <p:cNvGrpSpPr/>
          <p:nvPr/>
        </p:nvGrpSpPr>
        <p:grpSpPr>
          <a:xfrm>
            <a:off x="2335186" y="1217008"/>
            <a:ext cx="7577239" cy="5328944"/>
            <a:chOff x="-509588" y="0"/>
            <a:chExt cx="6517323" cy="4577478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6007735" cy="4553585"/>
            </a:xfrm>
            <a:prstGeom prst="rect">
              <a:avLst/>
            </a:prstGeom>
          </p:spPr>
        </p:sp>
        <p:sp>
          <p:nvSpPr>
            <p:cNvPr id="7" name="Rectangle 6"/>
            <p:cNvSpPr/>
            <p:nvPr/>
          </p:nvSpPr>
          <p:spPr>
            <a:xfrm>
              <a:off x="5033645" y="31620"/>
              <a:ext cx="948055" cy="448310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578570" y="31750"/>
              <a:ext cx="917105" cy="4483100"/>
            </a:xfrm>
            <a:prstGeom prst="rect">
              <a:avLst/>
            </a:prstGeom>
            <a:solidFill>
              <a:srgbClr val="C0504D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-509588" y="94251"/>
              <a:ext cx="1019175" cy="4483227"/>
            </a:xfrm>
            <a:prstGeom prst="rect">
              <a:avLst/>
            </a:prstGeom>
            <a:solidFill>
              <a:srgbClr val="F79646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-303682" y="31624"/>
              <a:ext cx="715765" cy="4210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 dirty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Goals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8095" y="7513"/>
              <a:ext cx="917105" cy="60208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Governance Jurisdiction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47020" y="2678646"/>
              <a:ext cx="771525" cy="47815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State Government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57180" y="1014148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International (i.e. UN)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57180" y="2102503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Federal Government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429341" y="1299091"/>
              <a:ext cx="771525" cy="4667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 dirty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Scientific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33645" y="31623"/>
              <a:ext cx="923925" cy="445013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Stakeholders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810000" y="7513"/>
              <a:ext cx="1057138" cy="39697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 dirty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Communication gaps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194858" y="3003"/>
              <a:ext cx="896327" cy="42096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Knowledge gaps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950135" y="2130001"/>
              <a:ext cx="771525" cy="35922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Technical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547745" y="3310100"/>
              <a:ext cx="771525" cy="33043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Social Impacts and benefits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56737" y="2142623"/>
              <a:ext cx="771525" cy="4667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Commercial/ Market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7816" y="3310100"/>
              <a:ext cx="771525" cy="42100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Local Authority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647020" y="1533563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Regional (i.e. ASEAN)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127627" y="3507925"/>
              <a:ext cx="771525" cy="42100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Household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128262" y="2831945"/>
              <a:ext cx="771525" cy="47815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Communities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128262" y="1027767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Global bodies and networks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128262" y="1580217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Academics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128262" y="2151389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Businesses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043560" y="3362107"/>
              <a:ext cx="668360" cy="32803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Local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816570" y="1048423"/>
              <a:ext cx="771525" cy="46609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Academic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816570" y="1416549"/>
              <a:ext cx="771525" cy="46609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Policy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</p:grpSp>
      <p:pic>
        <p:nvPicPr>
          <p:cNvPr id="42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83" t="11272" r="1" b="69435"/>
          <a:stretch/>
        </p:blipFill>
        <p:spPr bwMode="auto">
          <a:xfrm>
            <a:off x="2233401" y="1695398"/>
            <a:ext cx="1358718" cy="70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488" r="79674" b="26966"/>
          <a:stretch/>
        </p:blipFill>
        <p:spPr bwMode="auto">
          <a:xfrm>
            <a:off x="3124943" y="3151865"/>
            <a:ext cx="467176" cy="71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31" t="32806" r="894" b="47210"/>
          <a:stretch/>
        </p:blipFill>
        <p:spPr bwMode="auto">
          <a:xfrm>
            <a:off x="2233401" y="3151866"/>
            <a:ext cx="898078" cy="72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2089" r="40764" b="47782"/>
          <a:stretch/>
        </p:blipFill>
        <p:spPr bwMode="auto">
          <a:xfrm>
            <a:off x="2233402" y="2408292"/>
            <a:ext cx="1361479" cy="73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87" t="52659" r="-29" b="26648"/>
          <a:stretch/>
        </p:blipFill>
        <p:spPr bwMode="auto">
          <a:xfrm>
            <a:off x="2223966" y="4597675"/>
            <a:ext cx="453757" cy="75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52" t="53434" r="20222" b="26748"/>
          <a:stretch/>
        </p:blipFill>
        <p:spPr bwMode="auto">
          <a:xfrm>
            <a:off x="2223966" y="3886174"/>
            <a:ext cx="1368153" cy="721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6" t="73843" r="19980" b="6930"/>
          <a:stretch/>
        </p:blipFill>
        <p:spPr bwMode="auto">
          <a:xfrm>
            <a:off x="2479181" y="5350902"/>
            <a:ext cx="896933" cy="69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75" r="60562" b="5922"/>
          <a:stretch/>
        </p:blipFill>
        <p:spPr bwMode="auto">
          <a:xfrm>
            <a:off x="2688450" y="4626425"/>
            <a:ext cx="906430" cy="72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ounded Rectangle 43"/>
          <p:cNvSpPr/>
          <p:nvPr/>
        </p:nvSpPr>
        <p:spPr>
          <a:xfrm>
            <a:off x="4942388" y="1865972"/>
            <a:ext cx="2967846" cy="3070431"/>
          </a:xfrm>
          <a:prstGeom prst="roundRect">
            <a:avLst/>
          </a:prstGeom>
          <a:noFill/>
          <a:ln w="19050" cap="flat" cmpd="sng" algn="ctr">
            <a:solidFill>
              <a:srgbClr val="4BACC6">
                <a:lumMod val="75000"/>
              </a:srgbClr>
            </a:solidFill>
            <a:prstDash val="sysDot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en-MY" sz="1000" b="1" kern="0" dirty="0">
                <a:solidFill>
                  <a:srgbClr val="31849B"/>
                </a:solidFill>
                <a:latin typeface="Arial"/>
                <a:ea typeface="MS Mincho"/>
                <a:cs typeface="Times New Roman"/>
              </a:rPr>
              <a:t>Science-Policy Interface</a:t>
            </a:r>
            <a:endParaRPr lang="en-US" sz="1600" kern="0" dirty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4032924" y="3476926"/>
            <a:ext cx="4855518" cy="1392235"/>
          </a:xfrm>
          <a:prstGeom prst="roundRect">
            <a:avLst/>
          </a:prstGeom>
          <a:noFill/>
          <a:ln w="19050" cap="flat" cmpd="sng" algn="ctr">
            <a:solidFill>
              <a:srgbClr val="C0504D">
                <a:lumMod val="75000"/>
              </a:srgbClr>
            </a:solidFill>
            <a:prstDash val="sys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defRPr/>
            </a:pPr>
            <a:r>
              <a:rPr lang="en-MY" sz="1000" b="1" kern="0" dirty="0">
                <a:solidFill>
                  <a:srgbClr val="943634"/>
                </a:solidFill>
                <a:latin typeface="Arial"/>
                <a:ea typeface="MS Mincho"/>
                <a:cs typeface="Times New Roman"/>
              </a:rPr>
              <a:t>Public-Private Interface</a:t>
            </a:r>
            <a:endParaRPr lang="en-US" sz="1600" kern="0" dirty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473943" y="3599933"/>
            <a:ext cx="2646699" cy="2499114"/>
          </a:xfrm>
          <a:prstGeom prst="roundRect">
            <a:avLst/>
          </a:prstGeom>
          <a:noFill/>
          <a:ln w="19050" cap="flat" cmpd="sng" algn="ctr">
            <a:solidFill>
              <a:srgbClr val="9BBB59">
                <a:lumMod val="50000"/>
              </a:srgbClr>
            </a:solidFill>
            <a:prstDash val="lgDashDotDot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en-MY" sz="1000" b="1" kern="0">
                <a:solidFill>
                  <a:srgbClr val="4F6228"/>
                </a:solidFill>
                <a:latin typeface="Arial"/>
                <a:ea typeface="MS Mincho"/>
                <a:cs typeface="Times New Roman"/>
              </a:rPr>
              <a:t>Local Community-Government Interface</a:t>
            </a:r>
            <a:endParaRPr lang="en-US" sz="1600" kern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050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3</a:t>
            </a:r>
            <a:b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MONDAY 23 JANUARY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8893" y="3984400"/>
            <a:ext cx="7886700" cy="2797400"/>
          </a:xfrm>
        </p:spPr>
        <p:txBody>
          <a:bodyPr/>
          <a:lstStyle/>
          <a:p>
            <a:pPr algn="l"/>
            <a:endParaRPr lang="en-GB" b="1" dirty="0"/>
          </a:p>
          <a:p>
            <a:pPr algn="l"/>
            <a:endParaRPr lang="en-GB" b="1" dirty="0"/>
          </a:p>
          <a:p>
            <a:r>
              <a:rPr lang="en-GB" sz="2800" b="1" dirty="0"/>
              <a:t>THE SDGs – INDICATORS, MONITORING AND REPORTING</a:t>
            </a:r>
          </a:p>
        </p:txBody>
      </p:sp>
      <p:pic>
        <p:nvPicPr>
          <p:cNvPr id="4" name="Picture 3" descr="http://valuingvoices.com/wp-content/uploads/2015/09/BusinessWorld___INFOGRAPHIC__MDGs__It%E2%80%99s_2015__Now_what_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t="17771" r="4901" b="7830"/>
          <a:stretch/>
        </p:blipFill>
        <p:spPr bwMode="auto">
          <a:xfrm>
            <a:off x="5257800" y="228601"/>
            <a:ext cx="1428626" cy="14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748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4"/>
          <p:cNvPicPr>
            <a:picLocks noChangeAspect="1"/>
          </p:cNvPicPr>
          <p:nvPr/>
        </p:nvPicPr>
        <p:blipFill rotWithShape="1">
          <a:blip r:embed="rId3"/>
          <a:srcRect b="7637"/>
          <a:stretch/>
        </p:blipFill>
        <p:spPr>
          <a:xfrm>
            <a:off x="1937439" y="1600200"/>
            <a:ext cx="6715870" cy="44930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472264" y="1377882"/>
            <a:ext cx="2195736" cy="3970318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Established: May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28 member states representing all regions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kern="0" dirty="0"/>
              <a:t>150 “observers” – UN agencies, regional commissions, academia, civil society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US" kern="0" dirty="0"/>
              <a:t>Interagency Group on SDG Indicators</a:t>
            </a:r>
          </a:p>
          <a:p>
            <a:r>
              <a:rPr lang="en-US" kern="0" dirty="0"/>
              <a:t>(IAEG-SDG)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48187" y="5677201"/>
            <a:ext cx="2808312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kern="0" dirty="0">
                <a:latin typeface="+mj-lt"/>
              </a:rPr>
              <a:t>Co-chairs: Mexico and the Philippines</a:t>
            </a:r>
          </a:p>
          <a:p>
            <a:r>
              <a:rPr lang="en-US" kern="0" dirty="0">
                <a:latin typeface="+mj-lt"/>
              </a:rPr>
              <a:t>Secretariat: UN Statistics Division</a:t>
            </a:r>
          </a:p>
        </p:txBody>
      </p:sp>
    </p:spTree>
    <p:extLst>
      <p:ext uri="{BB962C8B-B14F-4D97-AF65-F5344CB8AC3E}">
        <p14:creationId xmlns:p14="http://schemas.microsoft.com/office/powerpoint/2010/main" val="29131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90"/>
          <p:cNvSpPr/>
          <p:nvPr/>
        </p:nvSpPr>
        <p:spPr>
          <a:xfrm>
            <a:off x="2001077" y="1513675"/>
            <a:ext cx="2469299" cy="607800"/>
          </a:xfrm>
          <a:prstGeom prst="homePlat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lIns="121875" tIns="121875" rIns="121875" bIns="121875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5" name="Shape 92"/>
          <p:cNvSpPr txBox="1">
            <a:spLocks/>
          </p:cNvSpPr>
          <p:nvPr/>
        </p:nvSpPr>
        <p:spPr>
          <a:xfrm>
            <a:off x="1981200" y="2123531"/>
            <a:ext cx="2170370" cy="1580250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b="1" dirty="0">
                <a:latin typeface="+mj-lt"/>
              </a:rPr>
              <a:t>New York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dirty="0">
                <a:latin typeface="+mj-lt"/>
              </a:rPr>
              <a:t>Initial list of 300+ indicators compiled by UNSD, with inputs from agencies</a:t>
            </a:r>
          </a:p>
        </p:txBody>
      </p:sp>
      <p:sp>
        <p:nvSpPr>
          <p:cNvPr id="46" name="Shape 93"/>
          <p:cNvSpPr/>
          <p:nvPr/>
        </p:nvSpPr>
        <p:spPr>
          <a:xfrm>
            <a:off x="4679764" y="1526927"/>
            <a:ext cx="2533450" cy="607800"/>
          </a:xfrm>
          <a:prstGeom prst="chevron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lIns="121875" tIns="121875" rIns="121875" bIns="121875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7" name="Shape 95"/>
          <p:cNvSpPr txBox="1">
            <a:spLocks/>
          </p:cNvSpPr>
          <p:nvPr/>
        </p:nvSpPr>
        <p:spPr>
          <a:xfrm>
            <a:off x="4675255" y="2138371"/>
            <a:ext cx="2471699" cy="1847973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b="1" dirty="0">
                <a:latin typeface="+mj-lt"/>
              </a:rPr>
              <a:t>Bangkok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dirty="0">
                <a:latin typeface="+mj-lt"/>
              </a:rPr>
              <a:t>Discussion on color-coded indicators – as green, yellow and grey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dirty="0">
                <a:latin typeface="+mj-lt"/>
              </a:rPr>
              <a:t>Result: 159 green and 65 grey indicators</a:t>
            </a:r>
          </a:p>
        </p:txBody>
      </p:sp>
      <p:sp>
        <p:nvSpPr>
          <p:cNvPr id="48" name="Shape 96"/>
          <p:cNvSpPr/>
          <p:nvPr/>
        </p:nvSpPr>
        <p:spPr>
          <a:xfrm>
            <a:off x="7436855" y="1526927"/>
            <a:ext cx="2760599" cy="607800"/>
          </a:xfrm>
          <a:prstGeom prst="chevron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lIns="121875" tIns="121875" rIns="121875" bIns="121875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9" name="Shape 98"/>
          <p:cNvSpPr txBox="1">
            <a:spLocks/>
          </p:cNvSpPr>
          <p:nvPr/>
        </p:nvSpPr>
        <p:spPr>
          <a:xfrm>
            <a:off x="7475330" y="2138086"/>
            <a:ext cx="3013158" cy="2052381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b="1" dirty="0">
                <a:latin typeface="+mj-lt"/>
              </a:rPr>
              <a:t>Mexico City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dirty="0">
                <a:latin typeface="+mj-lt"/>
              </a:rPr>
              <a:t>Discussions on compilation of global indicators, establishment of the tier system, disaggregation, methodological work for Tier III indicators</a:t>
            </a:r>
          </a:p>
        </p:txBody>
      </p:sp>
      <p:sp>
        <p:nvSpPr>
          <p:cNvPr id="50" name="Shape 91"/>
          <p:cNvSpPr txBox="1">
            <a:spLocks/>
          </p:cNvSpPr>
          <p:nvPr/>
        </p:nvSpPr>
        <p:spPr>
          <a:xfrm>
            <a:off x="2014329" y="1647123"/>
            <a:ext cx="2257199" cy="314400"/>
          </a:xfrm>
          <a:prstGeom prst="rect">
            <a:avLst/>
          </a:prstGeom>
        </p:spPr>
        <p:txBody>
          <a:bodyPr vert="horz" lIns="91425" tIns="91425" rIns="91425" bIns="91425" rtlCol="0" anchor="ctr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sz="2400" b="1" i="1" dirty="0">
                <a:solidFill>
                  <a:schemeClr val="lt1"/>
                </a:solidFill>
                <a:latin typeface="Calibri Light" panose="020F0302020204030204" pitchFamily="34" charset="0"/>
              </a:rPr>
              <a:t>June 2015</a:t>
            </a:r>
          </a:p>
        </p:txBody>
      </p:sp>
      <p:sp>
        <p:nvSpPr>
          <p:cNvPr id="51" name="Shape 91"/>
          <p:cNvSpPr txBox="1">
            <a:spLocks/>
          </p:cNvSpPr>
          <p:nvPr/>
        </p:nvSpPr>
        <p:spPr>
          <a:xfrm>
            <a:off x="4957877" y="1663741"/>
            <a:ext cx="2257199" cy="314400"/>
          </a:xfrm>
          <a:prstGeom prst="rect">
            <a:avLst/>
          </a:prstGeom>
        </p:spPr>
        <p:txBody>
          <a:bodyPr vert="horz" lIns="91425" tIns="91425" rIns="91425" bIns="91425" rtlCol="0" anchor="ctr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sz="2400" b="1" i="1" dirty="0">
                <a:solidFill>
                  <a:schemeClr val="lt1"/>
                </a:solidFill>
                <a:latin typeface="Calibri Light" panose="020F0302020204030204" pitchFamily="34" charset="0"/>
              </a:rPr>
              <a:t>October 2015</a:t>
            </a:r>
          </a:p>
        </p:txBody>
      </p:sp>
      <p:sp>
        <p:nvSpPr>
          <p:cNvPr id="52" name="Shape 91"/>
          <p:cNvSpPr txBox="1">
            <a:spLocks/>
          </p:cNvSpPr>
          <p:nvPr/>
        </p:nvSpPr>
        <p:spPr>
          <a:xfrm>
            <a:off x="7730189" y="1658941"/>
            <a:ext cx="2257199" cy="314400"/>
          </a:xfrm>
          <a:prstGeom prst="rect">
            <a:avLst/>
          </a:prstGeom>
        </p:spPr>
        <p:txBody>
          <a:bodyPr vert="horz" lIns="91425" tIns="91425" rIns="91425" bIns="91425" rtlCol="0" anchor="ctr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" sz="2400" b="1" i="1" dirty="0">
                <a:solidFill>
                  <a:schemeClr val="lt1"/>
                </a:solidFill>
                <a:latin typeface="Calibri Light" panose="020F0302020204030204" pitchFamily="34" charset="0"/>
              </a:rPr>
              <a:t>March 2016</a:t>
            </a:r>
            <a:endParaRPr lang="en" sz="1600" b="1" i="1" dirty="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53" name="Shape 92"/>
          <p:cNvSpPr txBox="1">
            <a:spLocks/>
          </p:cNvSpPr>
          <p:nvPr/>
        </p:nvSpPr>
        <p:spPr>
          <a:xfrm>
            <a:off x="1881056" y="4187906"/>
            <a:ext cx="2820303" cy="17845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" dirty="0">
                <a:latin typeface="+mj-lt"/>
              </a:rPr>
              <a:t>Inputs from IAEG-SDG members and observers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" dirty="0">
                <a:latin typeface="+mj-lt"/>
              </a:rPr>
              <a:t>Open consultation with civil society and academia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" dirty="0">
                <a:latin typeface="+mj-lt"/>
              </a:rPr>
              <a:t>Regional and country consultations</a:t>
            </a:r>
          </a:p>
        </p:txBody>
      </p:sp>
      <p:sp>
        <p:nvSpPr>
          <p:cNvPr id="54" name="Shape 92"/>
          <p:cNvSpPr txBox="1">
            <a:spLocks/>
          </p:cNvSpPr>
          <p:nvPr/>
        </p:nvSpPr>
        <p:spPr>
          <a:xfrm>
            <a:off x="4818076" y="4365105"/>
            <a:ext cx="5392724" cy="1872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25" tIns="91425" rIns="91425" bIns="91425" rtlCol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sz="1700" dirty="0">
                <a:latin typeface="+mj-lt"/>
              </a:rPr>
              <a:t>Consultations on grey indicators and further refinement of green indicators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sz="1700" dirty="0">
                <a:latin typeface="+mj-lt"/>
              </a:rPr>
              <a:t>Preparation of IAEG-SDG Report for UN Statistical Commission (submitted 17 Dec, revised Feb 19)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" sz="1700" dirty="0">
                <a:latin typeface="+mj-lt"/>
              </a:rPr>
              <a:t>Tiers and custodian agencies defined for (almost) all indicators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4463353" y="2121475"/>
            <a:ext cx="7963" cy="2053178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7296594" y="2134728"/>
            <a:ext cx="23542" cy="2230377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US" kern="0" dirty="0"/>
              <a:t>IAEG-SDG Meetings</a:t>
            </a:r>
          </a:p>
        </p:txBody>
      </p:sp>
    </p:spTree>
    <p:extLst>
      <p:ext uri="{BB962C8B-B14F-4D97-AF65-F5344CB8AC3E}">
        <p14:creationId xmlns:p14="http://schemas.microsoft.com/office/powerpoint/2010/main" val="184083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3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Wide Scope of SDG Indicators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0DA3-76B3-4393-BC87-C0A4D1290E28}" type="slidenum">
              <a:rPr lang="en-US" sz="1800" kern="0">
                <a:solidFill>
                  <a:sysClr val="windowText" lastClr="000000"/>
                </a:solidFill>
              </a:rPr>
              <a:pPr/>
              <a:t>5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/>
          </p:nvPr>
        </p:nvGraphicFramePr>
        <p:xfrm>
          <a:off x="2207568" y="1845784"/>
          <a:ext cx="3600400" cy="4942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Goal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Indicators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 Poverty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 Hunger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3 Health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4 Education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 Gender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6 Water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7 Energy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8 Economy and </a:t>
                      </a:r>
                      <a:r>
                        <a:rPr lang="en-US" sz="1600" u="none" strike="noStrike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Labour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4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9 Infrastructure and Innovation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10 Inequality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11 Cities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13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12 SCP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13 Climate Change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14 Oceans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15 Biodiversity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6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16 Peace and Justice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21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74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17 Means of Implementation</a:t>
                      </a:r>
                      <a:endParaRPr lang="en-US" sz="1600" b="0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24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2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229</a:t>
                      </a:r>
                      <a:endParaRPr lang="en-US" sz="16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6312024" y="2132856"/>
          <a:ext cx="3888432" cy="2736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Dimensions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Indicators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People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en-US" sz="20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Prosperity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58</a:t>
                      </a:r>
                      <a:endParaRPr lang="en-US" sz="20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Planet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52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82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Peace and Justice</a:t>
                      </a:r>
                      <a:endParaRPr lang="en-US" sz="20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21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Means of Implementation</a:t>
                      </a:r>
                      <a:endParaRPr lang="en-US" sz="2000" b="1" i="0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24</a:t>
                      </a:r>
                      <a:endParaRPr lang="en-US" sz="20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38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DATA ACCESSIBILITY </a:t>
            </a:r>
            <a:endParaRPr lang="en-MY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981200" y="1422401"/>
            <a:ext cx="8229600" cy="4525963"/>
          </a:xfrm>
        </p:spPr>
        <p:txBody>
          <a:bodyPr/>
          <a:lstStyle/>
          <a:p>
            <a:pPr eaLnBrk="1" hangingPunct="1"/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178551"/>
            <a:ext cx="2133600" cy="365125"/>
          </a:xfrm>
        </p:spPr>
        <p:txBody>
          <a:bodyPr/>
          <a:lstStyle/>
          <a:p>
            <a:pPr>
              <a:defRPr/>
            </a:pPr>
            <a:fld id="{288D7C45-C026-43DB-8918-0B7591D747FD}" type="slidenum">
              <a:rPr lang="en-US" sz="1800" kern="0">
                <a:solidFill>
                  <a:sysClr val="windowText" lastClr="000000"/>
                </a:solidFill>
              </a:rPr>
              <a:pPr>
                <a:defRPr/>
              </a:pPr>
              <a:t>6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57400" y="2230439"/>
            <a:ext cx="4038600" cy="36099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kern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042025" y="2252664"/>
            <a:ext cx="4114800" cy="358933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kern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Isosceles Triangle 11"/>
          <p:cNvSpPr/>
          <p:nvPr/>
        </p:nvSpPr>
        <p:spPr bwMode="auto">
          <a:xfrm>
            <a:off x="2012950" y="1098550"/>
            <a:ext cx="8153400" cy="1143000"/>
          </a:xfrm>
          <a:prstGeom prst="triangl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SDGs Data Management</a:t>
            </a:r>
          </a:p>
          <a:p>
            <a:pPr algn="ctr">
              <a:defRPr/>
            </a:pPr>
            <a:endParaRPr lang="en-US" sz="6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>
              <a:defRPr/>
            </a:pPr>
            <a:endParaRPr lang="en-US" sz="2000" b="1" kern="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endParaRPr lang="en-US" sz="2000" b="1" kern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53612" y="3120024"/>
            <a:ext cx="3904788" cy="2118726"/>
          </a:xfrm>
          <a:prstGeom prst="roundRect">
            <a:avLst>
              <a:gd name="adj" fmla="val 12529"/>
            </a:avLst>
          </a:prstGeom>
          <a:solidFill>
            <a:srgbClr val="BDBD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174625" indent="-174625" algn="just"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Provide strategic leadership for the SDG implementation process as it concerns statistical monitoring and reporting</a:t>
            </a:r>
          </a:p>
          <a:p>
            <a:pPr marL="174625" indent="-174625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Representative from South-East Asia: </a:t>
            </a:r>
            <a:r>
              <a:rPr lang="en-US" sz="1600" b="1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Malaysia</a:t>
            </a:r>
            <a:endParaRPr lang="en-MY" sz="1600" b="1" kern="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209800" y="3100974"/>
            <a:ext cx="3733800" cy="2080626"/>
          </a:xfrm>
          <a:prstGeom prst="roundRect">
            <a:avLst>
              <a:gd name="adj" fmla="val 12821"/>
            </a:avLst>
          </a:prstGeom>
          <a:solidFill>
            <a:srgbClr val="FFFF2D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4625" indent="-174625" algn="just"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Develop an indicator framework and a list of indicators for the monitoring of the Goals and targets of the post-2015 development agenda at the global level </a:t>
            </a:r>
          </a:p>
          <a:p>
            <a:pPr marL="174625" indent="-174625"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1600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Representative from South-East Asia: </a:t>
            </a:r>
            <a:r>
              <a:rPr lang="en-US" sz="1600" b="1" kern="0" dirty="0">
                <a:solidFill>
                  <a:schemeClr val="tx2">
                    <a:lumMod val="10000"/>
                  </a:schemeClr>
                </a:solidFill>
                <a:cs typeface="Tahoma" pitchFamily="34" charset="0"/>
              </a:rPr>
              <a:t>Philippines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11592" y="2381232"/>
            <a:ext cx="3505200" cy="533400"/>
          </a:xfrm>
          <a:prstGeom prst="roundRect">
            <a:avLst/>
          </a:prstGeom>
          <a:solidFill>
            <a:srgbClr val="9999FF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kern="0" dirty="0">
                <a:solidFill>
                  <a:schemeClr val="tx1"/>
                </a:solidFill>
              </a:rPr>
              <a:t>High Level Group (HLG)</a:t>
            </a:r>
            <a:endParaRPr lang="en-MY" b="1" kern="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166258" y="2335344"/>
            <a:ext cx="3624942" cy="609600"/>
          </a:xfrm>
          <a:prstGeom prst="roundRect">
            <a:avLst/>
          </a:prstGeom>
          <a:solidFill>
            <a:srgbClr val="CCCC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kern="0" dirty="0">
                <a:solidFill>
                  <a:schemeClr val="tx1"/>
                </a:solidFill>
                <a:cs typeface="Tahoma" pitchFamily="34" charset="0"/>
              </a:rPr>
              <a:t>Inter Agency Expert Group (IAEG)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5257800"/>
            <a:ext cx="8077200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b="1" kern="0" dirty="0">
                <a:solidFill>
                  <a:sysClr val="windowText" lastClr="000000"/>
                </a:solidFill>
              </a:rPr>
              <a:t>47</a:t>
            </a:r>
            <a:r>
              <a:rPr lang="en-US" b="1" kern="0" baseline="30000" dirty="0">
                <a:solidFill>
                  <a:sysClr val="windowText" lastClr="000000"/>
                </a:solidFill>
              </a:rPr>
              <a:t>th</a:t>
            </a:r>
            <a:r>
              <a:rPr lang="en-US" b="1" kern="0" dirty="0">
                <a:solidFill>
                  <a:sysClr val="windowText" lastClr="000000"/>
                </a:solidFill>
              </a:rPr>
              <a:t> Session United Nations Statistical Commission (UNSC) </a:t>
            </a:r>
          </a:p>
          <a:p>
            <a:pPr algn="ctr">
              <a:defRPr/>
            </a:pPr>
            <a:r>
              <a:rPr lang="en-US" b="1" kern="0" dirty="0">
                <a:solidFill>
                  <a:sysClr val="windowText" lastClr="000000"/>
                </a:solidFill>
              </a:rPr>
              <a:t>on 8-11 March 2016.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57400" y="6019800"/>
            <a:ext cx="8077200" cy="7429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n-US" sz="1600" b="1" kern="0" dirty="0">
                <a:solidFill>
                  <a:sysClr val="windowText" lastClr="000000"/>
                </a:solidFill>
              </a:rPr>
              <a:t>The UN will review the proposal and submit it to </a:t>
            </a:r>
            <a:r>
              <a:rPr lang="en-MY" sz="1600" b="1" kern="0" dirty="0">
                <a:solidFill>
                  <a:sysClr val="windowText" lastClr="000000"/>
                </a:solidFill>
              </a:rPr>
              <a:t>Economic and Social Council (</a:t>
            </a:r>
            <a:r>
              <a:rPr lang="en-US" sz="1600" b="1" kern="0" dirty="0">
                <a:solidFill>
                  <a:sysClr val="windowText" lastClr="000000"/>
                </a:solidFill>
              </a:rPr>
              <a:t>ECOSOC) and General Assembly (GA) for adoption. </a:t>
            </a:r>
          </a:p>
          <a:p>
            <a:pPr algn="ctr">
              <a:defRPr/>
            </a:pPr>
            <a:endParaRPr lang="en-MY" sz="1600" b="1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4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8458200" y="5984875"/>
            <a:ext cx="1828800" cy="76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600" kern="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ROLE OF NATIONAL STATISTICAL OFFICE </a:t>
            </a:r>
            <a:br>
              <a:rPr lang="en-US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(NSO)</a:t>
            </a:r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756979"/>
              </p:ext>
            </p:extLst>
          </p:nvPr>
        </p:nvGraphicFramePr>
        <p:xfrm>
          <a:off x="1761071" y="1295401"/>
          <a:ext cx="8686800" cy="3124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125" name="TextBox 22"/>
          <p:cNvSpPr txBox="1">
            <a:spLocks noChangeArrowheads="1"/>
          </p:cNvSpPr>
          <p:nvPr/>
        </p:nvSpPr>
        <p:spPr bwMode="auto">
          <a:xfrm>
            <a:off x="1981200" y="4419601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kern="0">
                <a:solidFill>
                  <a:sysClr val="windowText" lastClr="000000"/>
                </a:solidFill>
                <a:latin typeface="Cambria" pitchFamily="18" charset="0"/>
              </a:rPr>
              <a:t>Support government in development planning &amp; monitoring by providing evidence-based statistics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6400800" y="4232275"/>
            <a:ext cx="3886200" cy="1600200"/>
          </a:xfrm>
          <a:prstGeom prst="roundRect">
            <a:avLst>
              <a:gd name="adj" fmla="val 1272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MY" b="1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7378700" y="4784725"/>
            <a:ext cx="2895600" cy="1066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MY" b="1" ker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7988300" y="5375275"/>
            <a:ext cx="2286000" cy="45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800" kern="0" dirty="0">
                <a:solidFill>
                  <a:sysClr val="windowText" lastClr="000000"/>
                </a:solidFill>
              </a:rPr>
              <a:t>241 </a:t>
            </a:r>
            <a:r>
              <a:rPr lang="en-US" kern="0" dirty="0">
                <a:solidFill>
                  <a:sysClr val="windowText" lastClr="000000"/>
                </a:solidFill>
              </a:rPr>
              <a:t>INDICATORS</a:t>
            </a:r>
          </a:p>
        </p:txBody>
      </p:sp>
      <p:sp>
        <p:nvSpPr>
          <p:cNvPr id="5129" name="TextBox 32"/>
          <p:cNvSpPr txBox="1">
            <a:spLocks noChangeArrowheads="1"/>
          </p:cNvSpPr>
          <p:nvPr/>
        </p:nvSpPr>
        <p:spPr bwMode="auto">
          <a:xfrm>
            <a:off x="6413500" y="4235451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kern="0">
                <a:solidFill>
                  <a:sysClr val="windowText" lastClr="000000"/>
                </a:solidFill>
                <a:latin typeface="Cambria" pitchFamily="18" charset="0"/>
              </a:rPr>
              <a:t>17</a:t>
            </a:r>
            <a:r>
              <a:rPr lang="en-US" kern="0">
                <a:solidFill>
                  <a:sysClr val="windowText" lastClr="000000"/>
                </a:solidFill>
                <a:latin typeface="Cambria" pitchFamily="18" charset="0"/>
              </a:rPr>
              <a:t> GOALS</a:t>
            </a:r>
          </a:p>
        </p:txBody>
      </p:sp>
      <p:sp>
        <p:nvSpPr>
          <p:cNvPr id="5130" name="TextBox 33"/>
          <p:cNvSpPr txBox="1">
            <a:spLocks noChangeArrowheads="1"/>
          </p:cNvSpPr>
          <p:nvPr/>
        </p:nvSpPr>
        <p:spPr bwMode="auto">
          <a:xfrm>
            <a:off x="7375525" y="4779964"/>
            <a:ext cx="2057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kern="0">
                <a:solidFill>
                  <a:sysClr val="windowText" lastClr="000000"/>
                </a:solidFill>
                <a:latin typeface="Cambria" pitchFamily="18" charset="0"/>
              </a:rPr>
              <a:t>169</a:t>
            </a:r>
            <a:r>
              <a:rPr lang="en-US" kern="0">
                <a:solidFill>
                  <a:sysClr val="windowText" lastClr="000000"/>
                </a:solidFill>
                <a:latin typeface="Cambria" pitchFamily="18" charset="0"/>
              </a:rPr>
              <a:t> TARGETS</a:t>
            </a:r>
          </a:p>
        </p:txBody>
      </p:sp>
      <p:sp>
        <p:nvSpPr>
          <p:cNvPr id="5131" name="Rectangle 35"/>
          <p:cNvSpPr>
            <a:spLocks noChangeArrowheads="1"/>
          </p:cNvSpPr>
          <p:nvPr/>
        </p:nvSpPr>
        <p:spPr bwMode="auto">
          <a:xfrm>
            <a:off x="6540501" y="6096001"/>
            <a:ext cx="1922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kern="0">
                <a:solidFill>
                  <a:sysClr val="windowText" lastClr="000000"/>
                </a:solidFill>
                <a:latin typeface="Cambria" pitchFamily="18" charset="0"/>
              </a:rPr>
              <a:t>193 </a:t>
            </a:r>
            <a:r>
              <a:rPr lang="en-US" sz="2000" kern="0">
                <a:solidFill>
                  <a:sysClr val="windowText" lastClr="000000"/>
                </a:solidFill>
                <a:latin typeface="Cambria" pitchFamily="18" charset="0"/>
              </a:rPr>
              <a:t>Countries</a:t>
            </a:r>
            <a:endParaRPr lang="en-US" kern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xfrm>
            <a:off x="8077200" y="6492876"/>
            <a:ext cx="2133600" cy="365125"/>
          </a:xfrm>
        </p:spPr>
        <p:txBody>
          <a:bodyPr/>
          <a:lstStyle/>
          <a:p>
            <a:pPr>
              <a:defRPr/>
            </a:pPr>
            <a:fld id="{B6DF64FE-A50D-4B66-9CCD-99C63376E343}" type="slidenum">
              <a:rPr lang="en-US" sz="1800" kern="0">
                <a:solidFill>
                  <a:sysClr val="windowText" lastClr="000000"/>
                </a:solidFill>
              </a:rPr>
              <a:pPr>
                <a:defRPr/>
              </a:pPr>
              <a:t>7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pic>
        <p:nvPicPr>
          <p:cNvPr id="5133" name="Picture 4" descr="Image result for economy icon 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1" y="5476876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4" name="AutoShape 2" descr="data:image/png;base64,iVBORw0KGgoAAAANSUhEUgAAAMwAAADMCAMAAAAI/LzAAAAAeFBMVEX///8AAAD8/PxMTExeXl4lJSU+Pj5FRUUPDw/c3NzX19fU1NRcXFyYmJjKysoXFxeQkJCCgoKhoaFra2uxsbFycnLw8PD39/e7u7vj4+Pp6ekiIiIqKipHR0fBwcHs7OwwMDCqqqpUVFSEhIR6eno1NTUbGxuTk5NMJsjcAAANp0lEQVR4nO1d6cKqrBpVM9NMKzVRG8ymff93eAS0VAYRsXq/0/q191sWS+EZF6RpP/zwww8//PDDDz90AKLbcXaLPj0MJfD3OoLlfHokowECvcahMD49mnGIt/oL9u5Ps4mPeguX9NMjksdyrXewTz49JkkYyaHLpcS/vznVvD2Fi67fsk8PTAI7KpUSC/fTQxuKdMXiUuKP2Wj/wuGi65v80wMcgNOZy0XXzb8TDgR2Dxddf5w+PUgxxNdeKhAB+PRABZCFQlx0fff94YDDM2NtHL/dRvcu/Ra+O8kphlApsf1eGw28gVxKG7389KAZiG+DuZQJ6PtstGOfK9xrnDeM96YzCS4lvHfZaJfy5Tvxt4rhXTZamIyRPKTJ6DP/u8h4RFI5BOe32GhBMoY5hgrENv4WMik/4BfCG2odQmT8I+VdgzG9jRYhQ61bSGDtfZ7McK/fxOO+C5JlnJ6C22W/mnbh9JJplSwH47Jpzq3M20yagPaRSUWTFxrmQXfRx+mUpY4eMqk1gsvbkzM+mTFeXw/QRxixv7vb5dqxvJSzYow4MWGmND8WmXQoxyNjCNQtmLhjn+9489ffjgmLjnttfJV5kqTDIWOMWfpzXED3OtM0pAZp4NpJX29ySRCbTMwsv4oAuRSDzH/2lCCNUiG5S0WmTDLuYgyXKxokNQgisiX3TnubTGuEReY0yuuv4UcDRl7aeTZ0yrouUdlhkIlGLP16vP8YL57bw2Q5stlww04jcxsZwegzaLRi5su7pk07Md82PJKjkTFHLf0SJ94dr1/HAOyAfD14oskn9mxY0LC6nEV3fH0/bz5vhoY+U5C5QZ8X8N7xmmcbzrvOQ33nFGRgHENxMQ0U9dfzU9ihJmACMnu4JBxujS18fj23TFJwBv4mMsj0utxw+1J/vc/9JFY18o1k7rB17tPb6hUsMTIhZ+BvIrMw/kNkkOFd/pemGb/I/scMAOBGEUH99Q63Ije0+jGVaeaHd0+nafAa1/tvcZrccGb2+v7vD2fQIDiBZiPxitlraz840FxOQAYFmlrKfD1spgAJ823XwSU2mS5lL/CdZy2HjhCFZQIGi3HBqNorEya69YAx0ToGN6Z7JHtoSQOIiWCGA6f5dEkaWdCgshnqY6aZYxBr/Pk0lU1ArgSHLATNB7cNp5ljCNXtJ9zIndpwIpqMs6GGbKL1gmHXsyTdvibRY8asUbi7V/Fsfhn8WCZbLxjn5yNwok04u1uXMEg4OhrDLa7m7LxY7YrT8I7UZOulwuNlWeM4dZysd4ggT500AxLNtSnnGMK1Cqzc3TpEQufsMYuYwZbhh49/6F+RfgyG8Zl0vUCssJcAWGRrlmwc1OrZuLSBghNaWDAWi9DlwQCdNzdWVYFKZebW9ywEz2RtRxoqt57yGy2pujlHcYEnr1ilAtVIglfXxXzFk+euO/RehuzWuEIwmmGXd5Wg6q0AZjxsNuthGSu/3gvJ1hnBkCos0Hw3TryKRlKPE/AKn6HAwynUDr6DCxpBfuX3RKqJ2NOdOye9D2fSFbNAuUx3wxMJZLnjPn2R7fWwicfIFPpgoeWQCrQQTdBT9cTY8a0av6I1Eui5iLVDV4mQQpovt6H3Q9UAlTJSJYKuJ248Npm4/H3w96I5IamxZYJbpKGGMrPOWrTng7FfoQUztodIIuCQoZXnTNAhcykD3aFAMQy3YyYJTqq2JMtzYd6dHCbnbvDgTGFeFpxlQ6Qyl1gz1JCZKITltQM6dw82GBSR4bcopLHmaFXbCo8QqCMzldm/cXxn9poNexwmqSEzReUag1cSBA6umsz+ZdiKqyGj3iwLj6dZY1BCxh20hWsYhsjplJAZqR/igrEPZjIy47SDPTgPaHCoILOcMITV7QHSQBVklNcW7Oagbm8l0/T+9hhB9BProvGfAVtWFJBpFkrmCjbc6Ppj2RBFz8W7TyrINC5fKDFs67yZroj3BhSQyRqX7woVZGyj2b4VP2lEAZnm+vcUkfEbbtgU3lmsgAycWXsL1/5OasiAOiS279YA9YkCMubslOVxnvuhrmdKEk4boGjv8S/N4zjP3jnN8OfAb8xvarLnksxGt/DCH6KjUUImPUWbTXSCDkEVmShMYSvqVGyDxBd9NCrIRDNUYLZnkaLqXEkmLiP77Ibdzf4m6DfHkzHCZ63cNkfvJsCfg5Z88nLGd7EAbTyZsHO5ig4wrJi1Iz6hjaujyUQtgaIdabkCMleim3QQad6OJdPVZB4dTUF4VpANmOsbyBA1phNHSSaK0gBo3Yrl/Q1kiu5ACo56ThTlwNNuLjEXkNWMJEOKZXcg6/5pMC4Uo2gLaLfGkiHacSHIRp3tUA2iIP7I6wmoIUN6/EDBNJtRVNwip3NNYADGa1kP5QfPO387C9jmsWS6rQxrqaCrbWcaYeAv/WMZ7zQ788zTNAU1jYDUKotoBEeTaUsTV4aS8uYKdO+S0MaN8bFZs/F7yTW3O9ml4HWOitgJSdEUpADAqxL2gweYe4GfmBci4gooKgJRHQXMCzFZnZrkzN9cLhvfMfq2nOh26It12e4wC3A886GvTU+0CKCEjAOzp+wKZU1cMvMcGLxdAE0gwW3mAmA476zOuKUJODjOHYsaT5xUE23k4u/krHBOoLD2ArcXnPa66YtVAkaTAQWKoo74c8rJzUmcF+gCgSY7XDL5Btp4G8kK7auQeHMsme6hdLucI1rCZPq5wHZZ57iAo8i6GUDGTVrAOzKIJXLMNJ/lNhEZgfUPuXQ7iweB+vkAMu1bhYumlNBlDrSCR6Y32ilTb9oxDo/+osYAMi1Xf0fhRUQbzNZgnY+CyPSKn66AbhP7dwnJkkGW80SfT4UG6LvoEJm+UlQ5Txmbo47ssY0ig4bFEv/Yfh0m2lFLSwuvcnq4wL1eBeOlvo6gJBmUKTFn/z038Gu203pEkAxroDVWpVFmqol7Umc5Mhas/nKSsH+Vt7GXBJm+3QhL9g688gP4y0aODCrQ8wJGgEdEIdNzYqJpaD5H78EvBEiRmUF/zC3CbDV3TyVD2WfWgq8ZrHNrIGxuCV2KDLo/XH+xyJFbIslw1fXlism0lCvE4SZpMmRQoSTnVmFLx1dQyRRcLtDiU33XE2vVZNABRKzz3Co3cjUAlQxvDpXRQ3mbeuYhT+UkQwYJjYLW2F8446D5voSjIsj0aPhnMTsO3R9eX66QDFwyVXp8IFz9vLr3PlxUBJkeVXpYt2UospUVvg8LTk9QgowNn3S1hyEkyhfrqqAZwfCYILPkr3+v9kMWGVxccdnnwKk5SZDZw/9Uqkxy5dhV8nUzHAqZHjGnW29G35HuaHNCFVuboz6RIIM6JVVWAog1Y8d4nt1BtiDJ9OT/ZbKHLyjIQOFaHbzFMc4SZNDhEXhUj5hCprKtcWx2yRyNnmRGq+dhQoY0Ww0X6DjqYAky6LwVbMws0vbYcTWV4jIp6ZIB/GCmnMA4S32cyCezrQYQsos1EmRQII5v8YVGJq3JXEky/BMHrfKJo0d9cGlkcMa2Ytc2JMjAvMzAH7yjkamCNkfzCDLsI/bwOOsIwfJJf2QCfANn7MhZggw0J1W5fEMhk2fYwvnlwLpketrqu1pVPEvI5HrhVFObHQNIkIFlkirLT2hkYuyCXAqZ7m6dDrY1GZOyL23vY6NzZjsaCTIo3UOm+ZwCon+5zisBKmXNLPrPpcID3tFMeILnr9ong0+P8s3jLtXIW32MtSx82PcT3PBLBprGhqcU0rBaxcoKyosBLuyo9TNNeQG5CQhuewOnIkUBMiXT1NKAjIFqwIdebLyUWqu6gey2WPB+4kom0GxW44g+2bMpDH0njUzp5d1kS8/AzlXZknqU6zHXgMMtAkjnM9XlXTLrMlqGp7IsbzaTDLyuoJfP5jjJd2j+iJ8yy5LRd0+/RSPTcBFMMh0Fxqpxzbm8F/TCz0QVzUU9mRSRuTa7sRtWP6pXrS1ZBFzf/hXZRGQo+iyM3i0OsrVmvQprajKXiyoy64RUNGBYzKGNJ7NpkjFNVWSs0sNTuSA39BYyq5UqMhd2UaOvgT41mZZ/FCITsptrfcKm7yOzZW/I69OcfB+Zgl1cX/05MuX6v4bh057VBc5HGIZ9CtrvI1PGQnEen+rcov4CC+T5nzMAc/z6U9ZYkNf+HTJWEkXlE/BrMgF57d8hA+H+l8gsf2R+ZH5kfmTGkjlftwx0f1/pD5AZgB+ZH5nvILNuHzDZsC5t2UnQlmVkX0nGMlr6xIYmqS28c1ubMuH+uS8k0/lJq6YAtlVNah/Ds/oQGa2o/rOrKMzdhj96xC1JFvPXtLyWpgYd2U6Q6S2aQTLyB1KiJLYqpKyTqgi5yl73HB3olTxX+qLdJXp1LczySTT60Og0dKcmU6+mGWXwBOT3vKPlXCl7TMPFK7oo+VX3x0pQx77ebx122nfAq2wAlsanlXTdjvDzq1606u14QsccyR+zhh98Dpc47M27sC+Lxh8nu8Nj5dWtAicw14cwIhJ4w90cbetWb1oAp5tlXzb146sWW1RPHaFd9PKnX66r9Wyk1XDiAUdH92Nb3py9Z2hZuNbts+AhRwyltQBuU/6urKYtgwJ1ZAzfi0S30BjSq2Yv83OREwNIHxzFacl/DiC6HS0ZnKV+mPSHH3744Ycffvjh/x3/A5/RBjXyP9kHAAAAAElFTkSuQmCC"/>
          <p:cNvSpPr>
            <a:spLocks noChangeAspect="1" noChangeArrowheads="1"/>
          </p:cNvSpPr>
          <p:nvPr/>
        </p:nvSpPr>
        <p:spPr bwMode="auto">
          <a:xfrm>
            <a:off x="1679575" y="-1165225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MY" kern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  <p:pic>
        <p:nvPicPr>
          <p:cNvPr id="9220" name="Picture 4" descr="https://www.lyceumespanol.com/wp-content/uploads/2014/07/spanish-for-families.png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81400" y="5410200"/>
            <a:ext cx="1066800" cy="1066800"/>
          </a:xfrm>
          <a:prstGeom prst="rect">
            <a:avLst/>
          </a:prstGeom>
          <a:noFill/>
        </p:spPr>
      </p:pic>
      <p:pic>
        <p:nvPicPr>
          <p:cNvPr id="5136" name="Picture 8" descr="Image result for environment icon 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76801" y="5257801"/>
            <a:ext cx="122872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AutoShape 2" descr="https://cdn2.iconfinder.com/data/icons/flat-icons/496/Question-mark.png"/>
          <p:cNvSpPr>
            <a:spLocks noChangeAspect="1" noChangeArrowheads="1"/>
          </p:cNvSpPr>
          <p:nvPr/>
        </p:nvSpPr>
        <p:spPr bwMode="auto">
          <a:xfrm>
            <a:off x="1679576" y="-1790700"/>
            <a:ext cx="1933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5138" name="AutoShape 4" descr="https://cdn2.iconfinder.com/data/icons/flat-icons/496/Question-mark.png"/>
          <p:cNvSpPr>
            <a:spLocks noChangeAspect="1" noChangeArrowheads="1"/>
          </p:cNvSpPr>
          <p:nvPr/>
        </p:nvSpPr>
        <p:spPr bwMode="auto">
          <a:xfrm>
            <a:off x="1679576" y="-1790700"/>
            <a:ext cx="1933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5139" name="AutoShape 6" descr="https://cdn2.iconfinder.com/data/icons/flat-icons/496/Question-mark.png"/>
          <p:cNvSpPr>
            <a:spLocks noChangeAspect="1" noChangeArrowheads="1"/>
          </p:cNvSpPr>
          <p:nvPr/>
        </p:nvSpPr>
        <p:spPr bwMode="auto">
          <a:xfrm>
            <a:off x="1679576" y="-1790700"/>
            <a:ext cx="19335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36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28600"/>
            <a:ext cx="73152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b="1" dirty="0">
                <a:latin typeface="Arial" pitchFamily="34" charset="0"/>
                <a:cs typeface="Arial" pitchFamily="34" charset="0"/>
              </a:rPr>
              <a:t>Preliminary Review of Malaysia’s SDGs Indicators</a:t>
            </a:r>
            <a:endParaRPr lang="en-MY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5CC54-3C3F-45C6-8765-9D8563CAEBFD}" type="slidenum">
              <a:rPr lang="en-US" sz="1800" kern="0">
                <a:solidFill>
                  <a:sysClr val="windowText" lastClr="000000"/>
                </a:solidFill>
              </a:rPr>
              <a:pPr>
                <a:defRPr/>
              </a:pPr>
              <a:t>8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33600" y="1371600"/>
            <a:ext cx="8153400" cy="4800600"/>
          </a:xfrm>
          <a:prstGeom prst="roundRect">
            <a:avLst>
              <a:gd name="adj" fmla="val 5614"/>
            </a:avLst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0" y="2057400"/>
            <a:ext cx="3810000" cy="4038600"/>
          </a:xfrm>
          <a:prstGeom prst="roundRect">
            <a:avLst>
              <a:gd name="adj" fmla="val 5299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1447801"/>
            <a:ext cx="7924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kern="0" dirty="0">
                <a:solidFill>
                  <a:sysClr val="windowText" lastClr="000000"/>
                </a:solidFill>
                <a:cs typeface="Arial" charset="0"/>
              </a:rPr>
              <a:t>SDGs (229 indicators)</a:t>
            </a:r>
            <a:endParaRPr lang="en-MY" sz="2400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2133600"/>
            <a:ext cx="35814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kern="0" dirty="0">
                <a:solidFill>
                  <a:sysClr val="windowText" lastClr="000000"/>
                </a:solidFill>
                <a:cs typeface="Arial" charset="0"/>
              </a:rPr>
              <a:t>GREEN (149 indicators)</a:t>
            </a:r>
            <a:endParaRPr lang="en-MY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38400" y="2590800"/>
            <a:ext cx="3505200" cy="1524000"/>
          </a:xfrm>
          <a:prstGeom prst="roundRect">
            <a:avLst>
              <a:gd name="adj" fmla="val 8772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8400" y="2619375"/>
            <a:ext cx="3429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kern="0" dirty="0">
                <a:solidFill>
                  <a:sysClr val="windowText" lastClr="000000"/>
                </a:solidFill>
                <a:cs typeface="Arial" charset="0"/>
              </a:rPr>
              <a:t>Available (76 indicators)</a:t>
            </a:r>
            <a:endParaRPr lang="en-MY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56771" y="3182939"/>
            <a:ext cx="126188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DOSM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32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(42%)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29133" y="3182939"/>
            <a:ext cx="127631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Agencies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44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(58%)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438400" y="4267200"/>
            <a:ext cx="3505200" cy="1676400"/>
          </a:xfrm>
          <a:prstGeom prst="roundRect">
            <a:avLst>
              <a:gd name="adj" fmla="val 8772"/>
            </a:avLst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4600" y="4276726"/>
            <a:ext cx="3429000" cy="923925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algn="ctr">
              <a:defRPr/>
            </a:pPr>
            <a:r>
              <a:rPr lang="en-US" b="1" kern="0" dirty="0">
                <a:ln/>
                <a:solidFill>
                  <a:srgbClr val="0000CC"/>
                </a:solidFill>
                <a:cs typeface="Arial" charset="0"/>
              </a:rPr>
              <a:t>Not available and </a:t>
            </a:r>
            <a:r>
              <a:rPr lang="en-US" b="1" kern="0" dirty="0">
                <a:solidFill>
                  <a:srgbClr val="0000CC"/>
                </a:solidFill>
                <a:cs typeface="Arial" charset="0"/>
              </a:rPr>
              <a:t>need further development of indicators </a:t>
            </a:r>
          </a:p>
          <a:p>
            <a:pPr algn="ctr">
              <a:defRPr/>
            </a:pPr>
            <a:r>
              <a:rPr lang="en-US" b="1" kern="0" dirty="0">
                <a:solidFill>
                  <a:srgbClr val="0000CC"/>
                </a:solidFill>
                <a:cs typeface="Arial" charset="0"/>
              </a:rPr>
              <a:t>(73 indicators)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24600" y="2057400"/>
            <a:ext cx="3810000" cy="4038600"/>
          </a:xfrm>
          <a:prstGeom prst="roundRect">
            <a:avLst>
              <a:gd name="adj" fmla="val 5299"/>
            </a:avLst>
          </a:prstGeom>
          <a:solidFill>
            <a:schemeClr val="bg1">
              <a:lumMod val="5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77000" y="2133600"/>
            <a:ext cx="35814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kern="0" dirty="0">
                <a:cs typeface="Arial" charset="0"/>
              </a:rPr>
              <a:t>GREY (80 indicators)</a:t>
            </a:r>
            <a:endParaRPr lang="en-MY" b="1" kern="0" dirty="0">
              <a:cs typeface="Arial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477000" y="2590800"/>
            <a:ext cx="3505200" cy="1524000"/>
          </a:xfrm>
          <a:prstGeom prst="roundRect">
            <a:avLst>
              <a:gd name="adj" fmla="val 8772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77000" y="2619375"/>
            <a:ext cx="3429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kern="0" dirty="0">
                <a:cs typeface="Arial" charset="0"/>
              </a:rPr>
              <a:t>Available (7 indicators)</a:t>
            </a:r>
            <a:endParaRPr lang="en-MY" b="1" kern="0" dirty="0">
              <a:cs typeface="Arial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3695701" y="3571876"/>
            <a:ext cx="990600" cy="3175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643711" y="5111751"/>
            <a:ext cx="117211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DOSM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6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(8%)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35560" y="5111751"/>
            <a:ext cx="126028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Agencies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67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(92%)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3925094" y="5515769"/>
            <a:ext cx="533400" cy="1588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34707" y="3178176"/>
            <a:ext cx="117051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cs typeface="Arial" charset="0"/>
              </a:rPr>
              <a:t>DOSM</a:t>
            </a:r>
          </a:p>
          <a:p>
            <a:pPr algn="ctr">
              <a:defRPr/>
            </a:pPr>
            <a:r>
              <a:rPr lang="en-US" sz="1600" kern="0" dirty="0">
                <a:cs typeface="Arial" charset="0"/>
              </a:rPr>
              <a:t>4 indicators</a:t>
            </a:r>
          </a:p>
          <a:p>
            <a:pPr algn="ctr">
              <a:defRPr/>
            </a:pPr>
            <a:r>
              <a:rPr lang="en-US" sz="1600" kern="0" dirty="0">
                <a:cs typeface="Arial" charset="0"/>
              </a:rPr>
              <a:t>(57%)</a:t>
            </a:r>
            <a:endParaRPr lang="en-MY" sz="1600" kern="0" dirty="0"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420694" y="3178176"/>
            <a:ext cx="115768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cs typeface="Arial" charset="0"/>
              </a:rPr>
              <a:t>Agencies</a:t>
            </a:r>
          </a:p>
          <a:p>
            <a:pPr algn="ctr">
              <a:defRPr/>
            </a:pPr>
            <a:r>
              <a:rPr lang="en-US" sz="1600" kern="0" dirty="0">
                <a:cs typeface="Arial" charset="0"/>
              </a:rPr>
              <a:t>3 indicators</a:t>
            </a:r>
          </a:p>
          <a:p>
            <a:pPr algn="ctr">
              <a:defRPr/>
            </a:pPr>
            <a:r>
              <a:rPr lang="en-US" sz="1600" kern="0" dirty="0">
                <a:cs typeface="Arial" charset="0"/>
              </a:rPr>
              <a:t>(43%)</a:t>
            </a:r>
            <a:endParaRPr lang="en-MY" sz="1600" kern="0" dirty="0">
              <a:cs typeface="Arial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5400000">
            <a:off x="7785101" y="3567113"/>
            <a:ext cx="990600" cy="3175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6496050" y="4248150"/>
            <a:ext cx="3505200" cy="1676400"/>
          </a:xfrm>
          <a:prstGeom prst="roundRect">
            <a:avLst>
              <a:gd name="adj" fmla="val 8772"/>
            </a:avLst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kern="0">
              <a:solidFill>
                <a:sysClr val="windowText" lastClr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72250" y="4295776"/>
            <a:ext cx="3429000" cy="923925"/>
          </a:xfrm>
          <a:prstGeom prst="rect">
            <a:avLst/>
          </a:prstGeom>
          <a:noFill/>
        </p:spPr>
        <p:txBody>
          <a:bodyPr lIns="0" rIns="0">
            <a:spAutoFit/>
          </a:bodyPr>
          <a:lstStyle/>
          <a:p>
            <a:pPr algn="ctr">
              <a:defRPr/>
            </a:pPr>
            <a:r>
              <a:rPr lang="en-US" b="1" kern="0" dirty="0">
                <a:ln/>
                <a:solidFill>
                  <a:srgbClr val="0000CC"/>
                </a:solidFill>
                <a:cs typeface="Arial" charset="0"/>
              </a:rPr>
              <a:t>Not available and </a:t>
            </a:r>
            <a:r>
              <a:rPr lang="en-US" b="1" kern="0" dirty="0">
                <a:solidFill>
                  <a:srgbClr val="0000CC"/>
                </a:solidFill>
                <a:cs typeface="Arial" charset="0"/>
              </a:rPr>
              <a:t>need further development of indicators </a:t>
            </a:r>
          </a:p>
          <a:p>
            <a:pPr algn="ctr">
              <a:defRPr/>
            </a:pPr>
            <a:r>
              <a:rPr lang="en-US" b="1" kern="0" dirty="0">
                <a:solidFill>
                  <a:srgbClr val="0000CC"/>
                </a:solidFill>
                <a:cs typeface="Arial" charset="0"/>
              </a:rPr>
              <a:t>(73 indicators)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727625" y="5111751"/>
            <a:ext cx="115768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DOSM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3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(4%)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413061" y="5111751"/>
            <a:ext cx="12586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u="sng" kern="0" dirty="0">
                <a:solidFill>
                  <a:sysClr val="windowText" lastClr="000000"/>
                </a:solidFill>
                <a:cs typeface="Arial" charset="0"/>
              </a:rPr>
              <a:t>Agencies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70 indicators</a:t>
            </a:r>
          </a:p>
          <a:p>
            <a:pPr algn="ctr">
              <a:defRPr/>
            </a:pPr>
            <a:r>
              <a:rPr lang="en-US" sz="1600" kern="0" dirty="0">
                <a:solidFill>
                  <a:sysClr val="windowText" lastClr="000000"/>
                </a:solidFill>
                <a:cs typeface="Arial" charset="0"/>
              </a:rPr>
              <a:t>(96%)</a:t>
            </a:r>
            <a:endParaRPr lang="en-MY" sz="16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rot="5400000">
            <a:off x="7982744" y="5496719"/>
            <a:ext cx="533400" cy="1588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020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 assessment of global SDG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Disaggregation of indicators is not specified, unless the indicator specifically calls for disaggregation (“by sex”, “for children” etc)</a:t>
            </a:r>
          </a:p>
          <a:p>
            <a:r>
              <a:rPr lang="en-US" dirty="0"/>
              <a:t>Only global indicators have been identified so far – countries will re-assess their targets, add indicators; regional and thematic indicators will be identified</a:t>
            </a:r>
          </a:p>
          <a:p>
            <a:r>
              <a:rPr lang="en-US" dirty="0"/>
              <a:t>Many indicators will need further methodological work – </a:t>
            </a:r>
            <a:r>
              <a:rPr lang="en-US" dirty="0" err="1"/>
              <a:t>viz</a:t>
            </a:r>
            <a:r>
              <a:rPr lang="en-US" dirty="0"/>
              <a:t>, establishing baselines,</a:t>
            </a:r>
            <a:r>
              <a:rPr lang="en-US" sz="2400" dirty="0"/>
              <a:t> adjusting household surveys, census data, civil registration systems and administrative data</a:t>
            </a:r>
            <a:r>
              <a:rPr lang="en-US" dirty="0"/>
              <a:t> </a:t>
            </a:r>
          </a:p>
          <a:p>
            <a:r>
              <a:rPr lang="en-US" dirty="0"/>
              <a:t> Some indicators need conceptual clarification and definition – e.g., SDG-4: </a:t>
            </a:r>
            <a:r>
              <a:rPr lang="en-US" i="1" dirty="0"/>
              <a:t>“life-long learning”.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708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1267</Words>
  <Application>Microsoft Office PowerPoint</Application>
  <PresentationFormat>Widescreen</PresentationFormat>
  <Paragraphs>293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宋体</vt:lpstr>
      <vt:lpstr>Arial</vt:lpstr>
      <vt:lpstr>Arial Black</vt:lpstr>
      <vt:lpstr>Calibri</vt:lpstr>
      <vt:lpstr>Calibri Light</vt:lpstr>
      <vt:lpstr>Cambria</vt:lpstr>
      <vt:lpstr>Corbel</vt:lpstr>
      <vt:lpstr>MS Mincho</vt:lpstr>
      <vt:lpstr>Tahoma</vt:lpstr>
      <vt:lpstr>Times New Roman</vt:lpstr>
      <vt:lpstr>Verdana</vt:lpstr>
      <vt:lpstr>Wingdings</vt:lpstr>
      <vt:lpstr>Wingdings 3</vt:lpstr>
      <vt:lpstr>Banded</vt:lpstr>
      <vt:lpstr>1_Office Theme</vt:lpstr>
      <vt:lpstr>2_Office Theme</vt:lpstr>
      <vt:lpstr>Sustainable development goals (SDG)</vt:lpstr>
      <vt:lpstr>LECTURE 3 MONDAY 23 JANUARY 2017</vt:lpstr>
      <vt:lpstr>PowerPoint Presentation</vt:lpstr>
      <vt:lpstr>PowerPoint Presentation</vt:lpstr>
      <vt:lpstr>Wide Scope of SDG Indicators </vt:lpstr>
      <vt:lpstr>DATA ACCESSIBILITY </vt:lpstr>
      <vt:lpstr>ROLE OF NATIONAL STATISTICAL OFFICE  (NSO)</vt:lpstr>
      <vt:lpstr> Preliminary Review of Malaysia’s SDGs Indicators</vt:lpstr>
      <vt:lpstr>An assessment of global SDG indicators</vt:lpstr>
      <vt:lpstr>ISSUES &amp; CHALLENGES AHEAD … of SDGs indicators compilation to suit the needs of global sustainable development</vt:lpstr>
      <vt:lpstr>PowerPoint Presentation</vt:lpstr>
      <vt:lpstr>LECTURE 4 MONDAY 30 JANUARY 2017</vt:lpstr>
      <vt:lpstr>Recommendations to national governments</vt:lpstr>
      <vt:lpstr>PowerPoint Presentation</vt:lpstr>
      <vt:lpstr>PowerPoint Presentation</vt:lpstr>
      <vt:lpstr>PowerPoint Presentation</vt:lpstr>
      <vt:lpstr>Key players and voices in developing the SDGs</vt:lpstr>
      <vt:lpstr>Institutional Coherence: MULTI-STAKEHOLDER PARTNERSHIPS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development goals (SDG)</dc:title>
  <dc:creator>Victor Karunan</dc:creator>
  <cp:lastModifiedBy>Victor Karunan</cp:lastModifiedBy>
  <cp:revision>3</cp:revision>
  <dcterms:created xsi:type="dcterms:W3CDTF">2017-01-21T02:36:57Z</dcterms:created>
  <dcterms:modified xsi:type="dcterms:W3CDTF">2017-01-23T00:58:25Z</dcterms:modified>
</cp:coreProperties>
</file>