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1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53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4A374-EFA7-4B1D-84C0-ABC12FF11E03}" type="datetimeFigureOut">
              <a:rPr lang="en-GB" smtClean="0"/>
              <a:t>23/01/2017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CC3A6-98E9-4EC1-89C5-00D452147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499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DCEC5A-CED2-42AA-875B-A81E4F380C1B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37207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DCEC5A-CED2-42AA-875B-A81E4F380C1B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275461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DCEC5A-CED2-42AA-875B-A81E4F380C1B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4440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78916-CC7A-48F2-AF25-D21304B0FBEE}" type="slidenum"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99295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Rectangle 6"/>
          <p:cNvSpPr/>
          <p:nvPr/>
        </p:nvSpPr>
        <p:spPr>
          <a:xfrm>
            <a:off x="-6842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83" name="Title 1"/>
          <p:cNvSpPr>
            <a:spLocks noGrp="1"/>
          </p:cNvSpPr>
          <p:nvPr>
            <p:ph type="ctrTitle"/>
          </p:nvPr>
        </p:nvSpPr>
        <p:spPr>
          <a:xfrm>
            <a:off x="365759" y="2166366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84" name="Subtitle 2"/>
          <p:cNvSpPr>
            <a:spLocks noGrp="1"/>
          </p:cNvSpPr>
          <p:nvPr>
            <p:ph type="subTitle" idx="1"/>
          </p:nvPr>
        </p:nvSpPr>
        <p:spPr>
          <a:xfrm>
            <a:off x="1524000" y="3970316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4858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5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6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2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2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2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67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20" name="Vertical Title 1"/>
          <p:cNvSpPr>
            <a:spLocks noGrp="1"/>
          </p:cNvSpPr>
          <p:nvPr>
            <p:ph type="title" orient="vert"/>
          </p:nvPr>
        </p:nvSpPr>
        <p:spPr>
          <a:xfrm>
            <a:off x="9160625" y="609600"/>
            <a:ext cx="240238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2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7973291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22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1" y="6422856"/>
            <a:ext cx="2743196" cy="365125"/>
          </a:xfrm>
        </p:spPr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6" y="6422856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4862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50" y="6422856"/>
            <a:ext cx="879759" cy="365125"/>
          </a:xfrm>
        </p:spPr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2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74C4F-E9D5-4922-922E-AB1DE3F4929E}" type="datetime1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0" y="0"/>
            <a:ext cx="12192000" cy="1143000"/>
          </a:xfrm>
          <a:prstGeom prst="rect">
            <a:avLst/>
          </a:prstGeom>
          <a:solidFill>
            <a:srgbClr val="0099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208296" y="154781"/>
            <a:ext cx="10363200" cy="506413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  <a:p>
            <a:fld id="{20E72F2D-B2AC-6244-8A61-4DB2981BEBB5}" type="slidenum">
              <a:rPr lang="en-US" smtClean="0"/>
              <a:pPr/>
              <a:t>‹#›</a:t>
            </a:fld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208296" y="1145168"/>
            <a:ext cx="11983704" cy="5311388"/>
          </a:xfrm>
          <a:prstGeom prst="rect">
            <a:avLst/>
          </a:prstGeom>
        </p:spPr>
        <p:txBody>
          <a:bodyPr vert="horz"/>
          <a:lstStyle>
            <a:lvl1pPr>
              <a:defRPr sz="2000">
                <a:solidFill>
                  <a:srgbClr val="0099FF"/>
                </a:solidFill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600">
                <a:latin typeface="Arial"/>
                <a:cs typeface="Arial"/>
              </a:defRPr>
            </a:lvl3pPr>
            <a:lvl4pPr>
              <a:defRPr sz="1800"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17173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48128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843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431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828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863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851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42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59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59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460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332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933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5727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3326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8321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86400" y="1600203"/>
            <a:ext cx="6096000" cy="4525963"/>
          </a:xfrm>
        </p:spPr>
        <p:txBody>
          <a:bodyPr>
            <a:normAutofit/>
          </a:bodyPr>
          <a:lstStyle>
            <a:lvl1pPr algn="just">
              <a:defRPr sz="15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1269607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96752"/>
          </a:xfrm>
          <a:solidFill>
            <a:srgbClr val="FFC000"/>
          </a:solidFill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2157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7947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Rectangle 6"/>
          <p:cNvSpPr/>
          <p:nvPr/>
        </p:nvSpPr>
        <p:spPr>
          <a:xfrm>
            <a:off x="-6842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11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12" name="Text Placeholder 2"/>
          <p:cNvSpPr>
            <a:spLocks noGrp="1"/>
          </p:cNvSpPr>
          <p:nvPr>
            <p:ph type="body" idx="1"/>
          </p:nvPr>
        </p:nvSpPr>
        <p:spPr>
          <a:xfrm>
            <a:off x="833191" y="3984401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1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6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707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05" name="Content Placeholder 2"/>
          <p:cNvSpPr>
            <a:spLocks noGrp="1"/>
          </p:cNvSpPr>
          <p:nvPr>
            <p:ph sz="half" idx="1"/>
          </p:nvPr>
        </p:nvSpPr>
        <p:spPr>
          <a:xfrm>
            <a:off x="914396" y="2011680"/>
            <a:ext cx="48768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06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2011680"/>
            <a:ext cx="48768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0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0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41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47" name="Text Placeholder 2"/>
          <p:cNvSpPr>
            <a:spLocks noGrp="1"/>
          </p:cNvSpPr>
          <p:nvPr>
            <p:ph type="body" idx="1"/>
          </p:nvPr>
        </p:nvSpPr>
        <p:spPr>
          <a:xfrm>
            <a:off x="914400" y="1913470"/>
            <a:ext cx="48768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48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656566"/>
            <a:ext cx="48768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4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571" y="1913470"/>
            <a:ext cx="48768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50" name="Content Placeholder 5"/>
          <p:cNvSpPr>
            <a:spLocks noGrp="1"/>
          </p:cNvSpPr>
          <p:nvPr>
            <p:ph sz="quarter" idx="4"/>
          </p:nvPr>
        </p:nvSpPr>
        <p:spPr>
          <a:xfrm>
            <a:off x="6400571" y="2656564"/>
            <a:ext cx="48768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5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5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53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3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3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67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1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971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41" name="Content Placeholder 2"/>
          <p:cNvSpPr>
            <a:spLocks noGrp="1"/>
          </p:cNvSpPr>
          <p:nvPr>
            <p:ph idx="1"/>
          </p:nvPr>
        </p:nvSpPr>
        <p:spPr>
          <a:xfrm>
            <a:off x="914400" y="2148840"/>
            <a:ext cx="6096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642" name="Text Placeholder 3"/>
          <p:cNvSpPr>
            <a:spLocks noGrp="1"/>
          </p:cNvSpPr>
          <p:nvPr>
            <p:ph type="body" sz="half" idx="2"/>
          </p:nvPr>
        </p:nvSpPr>
        <p:spPr>
          <a:xfrm>
            <a:off x="7856757" y="2147488"/>
            <a:ext cx="341376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4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4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1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635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0" y="2211494"/>
            <a:ext cx="633984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48636" name="Text Placeholder 3"/>
          <p:cNvSpPr>
            <a:spLocks noGrp="1"/>
          </p:cNvSpPr>
          <p:nvPr>
            <p:ph type="body" sz="half" idx="2"/>
          </p:nvPr>
        </p:nvSpPr>
        <p:spPr>
          <a:xfrm>
            <a:off x="7847135" y="2150621"/>
            <a:ext cx="341376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863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63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44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77" name="Title Placeholder 1"/>
          <p:cNvSpPr>
            <a:spLocks noGrp="1"/>
          </p:cNvSpPr>
          <p:nvPr>
            <p:ph type="title"/>
          </p:nvPr>
        </p:nvSpPr>
        <p:spPr>
          <a:xfrm>
            <a:off x="913359" y="284176"/>
            <a:ext cx="103632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48578" name="Text Placeholder 2"/>
          <p:cNvSpPr>
            <a:spLocks noGrp="1"/>
          </p:cNvSpPr>
          <p:nvPr>
            <p:ph type="body" idx="1"/>
          </p:nvPr>
        </p:nvSpPr>
        <p:spPr>
          <a:xfrm>
            <a:off x="913359" y="2011680"/>
            <a:ext cx="103632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48579" name="Date Placeholder 3"/>
          <p:cNvSpPr>
            <a:spLocks noGrp="1"/>
          </p:cNvSpPr>
          <p:nvPr>
            <p:ph type="dt" sz="half" idx="2"/>
          </p:nvPr>
        </p:nvSpPr>
        <p:spPr>
          <a:xfrm>
            <a:off x="908744" y="6422856"/>
            <a:ext cx="3460057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0E7B928-FF05-4680-B9E6-9CBF46CCBEEC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104858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88001" y="6422856"/>
            <a:ext cx="54141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4858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20185" y="6422856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011EA07C-EE9C-40C2-ADB5-5ED734F62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486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535DF-47BD-4DEC-8050-BA795475197F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23-01-2017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4C465-CF19-4294-8050-A30DC68D464F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5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Sustainable development goals (SDG)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8893" y="3984400"/>
            <a:ext cx="7886700" cy="2797400"/>
          </a:xfrm>
        </p:spPr>
        <p:txBody>
          <a:bodyPr/>
          <a:lstStyle/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Politics of Public Policy</a:t>
            </a: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M.A. in International Development Studies</a:t>
            </a: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Political Science, </a:t>
            </a:r>
            <a:r>
              <a:rPr lang="en-GB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Chualongkorn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University, Bangkok</a:t>
            </a: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Trimester 2, 2016-2017</a:t>
            </a:r>
          </a:p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VICTOR P. KARUNAN, Ph.D.</a:t>
            </a:r>
          </a:p>
        </p:txBody>
      </p:sp>
      <p:pic>
        <p:nvPicPr>
          <p:cNvPr id="4" name="Picture 3" descr="http://valuingvoices.com/wp-content/uploads/2015/09/BusinessWorld___INFOGRAPHIC__MDGs__It%E2%80%99s_2015__Now_what_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8" t="17771" r="4901" b="7830"/>
          <a:stretch/>
        </p:blipFill>
        <p:spPr bwMode="auto">
          <a:xfrm>
            <a:off x="5257800" y="228601"/>
            <a:ext cx="1428626" cy="143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9323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4</a:t>
            </a:r>
            <a:b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MONDAY 30 JANUARY 2017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8893" y="3984400"/>
            <a:ext cx="7886700" cy="2797400"/>
          </a:xfrm>
        </p:spPr>
        <p:txBody>
          <a:bodyPr/>
          <a:lstStyle/>
          <a:p>
            <a:pPr algn="l"/>
            <a:endParaRPr lang="en-GB" b="1" dirty="0"/>
          </a:p>
          <a:p>
            <a:pPr algn="l"/>
            <a:endParaRPr lang="en-GB" b="1" dirty="0"/>
          </a:p>
          <a:p>
            <a:r>
              <a:rPr lang="en-GB" sz="2800" b="1" dirty="0"/>
              <a:t>THE SDGs &amp; NATIONAL DEVELOPMENT AGENDAS – ROLES OF DEVELOPMENT PARTNERS AND STAKEHOLDERS</a:t>
            </a:r>
          </a:p>
        </p:txBody>
      </p:sp>
      <p:pic>
        <p:nvPicPr>
          <p:cNvPr id="4" name="Picture 3" descr="http://valuingvoices.com/wp-content/uploads/2015/09/BusinessWorld___INFOGRAPHIC__MDGs__It%E2%80%99s_2015__Now_what_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8" t="17771" r="4901" b="7830"/>
          <a:stretch/>
        </p:blipFill>
        <p:spPr bwMode="auto">
          <a:xfrm>
            <a:off x="5257800" y="228601"/>
            <a:ext cx="1428626" cy="143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970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title"/>
          </p:nvPr>
        </p:nvSpPr>
        <p:spPr>
          <a:xfrm>
            <a:off x="1905001" y="284176"/>
            <a:ext cx="8458199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Recommendations to national governments</a:t>
            </a:r>
          </a:p>
        </p:txBody>
      </p:sp>
      <p:sp>
        <p:nvSpPr>
          <p:cNvPr id="1048596" name="Content Placeholder 2"/>
          <p:cNvSpPr>
            <a:spLocks noGrp="1"/>
          </p:cNvSpPr>
          <p:nvPr>
            <p:ph idx="1"/>
          </p:nvPr>
        </p:nvSpPr>
        <p:spPr>
          <a:xfrm>
            <a:off x="1752600" y="2011680"/>
            <a:ext cx="8763000" cy="4693920"/>
          </a:xfrm>
        </p:spPr>
        <p:txBody>
          <a:bodyPr>
            <a:normAutofit fontScale="83409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Undertake a process to </a:t>
            </a:r>
            <a:r>
              <a:rPr lang="en-US" sz="2800" b="1" dirty="0">
                <a:solidFill>
                  <a:srgbClr val="C00000"/>
                </a:solidFill>
              </a:rPr>
              <a:t>align the SDGs with the National Development Plans</a:t>
            </a:r>
            <a:r>
              <a:rPr lang="en-US" sz="2800" dirty="0"/>
              <a:t> including consultations with lead agencies to contextualize the goals and targets. 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Utilise</a:t>
            </a:r>
            <a:r>
              <a:rPr lang="en-US" sz="2800" dirty="0"/>
              <a:t> the SDGs as a </a:t>
            </a:r>
            <a:r>
              <a:rPr lang="en-US" sz="2800" b="1" dirty="0">
                <a:solidFill>
                  <a:srgbClr val="C00000"/>
                </a:solidFill>
              </a:rPr>
              <a:t>reference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C00000"/>
                </a:solidFill>
              </a:rPr>
              <a:t>and guideline </a:t>
            </a:r>
            <a:r>
              <a:rPr lang="en-US" sz="2800" dirty="0"/>
              <a:t>for new policies including revisions to improve policy integration and avoid negative interactions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Organise</a:t>
            </a:r>
            <a:r>
              <a:rPr lang="en-US" sz="2800" dirty="0"/>
              <a:t> a periodic </a:t>
            </a:r>
            <a:r>
              <a:rPr lang="en-US" sz="2800" b="1" dirty="0">
                <a:solidFill>
                  <a:srgbClr val="C00000"/>
                </a:solidFill>
              </a:rPr>
              <a:t>National Stakeholder Forum </a:t>
            </a:r>
            <a:r>
              <a:rPr lang="en-US" sz="2800" dirty="0"/>
              <a:t>in bringing on board stakeholders from various areas to increase meaningful interaction on a regular basis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Draft an </a:t>
            </a:r>
            <a:r>
              <a:rPr lang="en-US" sz="2800" b="1" dirty="0">
                <a:solidFill>
                  <a:srgbClr val="C00000"/>
                </a:solidFill>
              </a:rPr>
              <a:t>SDGs National Implementation Plan </a:t>
            </a:r>
            <a:r>
              <a:rPr lang="en-US" sz="2800" dirty="0"/>
              <a:t>as a plan of action and in preparation for the SDGs follow up and review reporting</a:t>
            </a:r>
          </a:p>
        </p:txBody>
      </p:sp>
    </p:spTree>
    <p:extLst>
      <p:ext uri="{BB962C8B-B14F-4D97-AF65-F5344CB8AC3E}">
        <p14:creationId xmlns:p14="http://schemas.microsoft.com/office/powerpoint/2010/main" val="1423551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856248"/>
            <a:ext cx="9144000" cy="30008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defTabSz="685800"/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28422" y="856250"/>
            <a:ext cx="7358942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n-US" sz="2850" b="1" kern="0" dirty="0">
                <a:solidFill>
                  <a:schemeClr val="accent1">
                    <a:lumMod val="75000"/>
                  </a:schemeClr>
                </a:solidFill>
              </a:rPr>
              <a:t>Aligning Planning and Budgeting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952625" y="1500190"/>
            <a:ext cx="8908412" cy="1142977"/>
            <a:chOff x="-318893" y="281032"/>
            <a:chExt cx="10130763" cy="1523969"/>
          </a:xfrm>
        </p:grpSpPr>
        <p:sp>
          <p:nvSpPr>
            <p:cNvPr id="5" name="Rectangle 4"/>
            <p:cNvSpPr/>
            <p:nvPr/>
          </p:nvSpPr>
          <p:spPr>
            <a:xfrm>
              <a:off x="-318893" y="281033"/>
              <a:ext cx="9470233" cy="1280830"/>
            </a:xfrm>
            <a:prstGeom prst="rect">
              <a:avLst/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Rectangle 5"/>
            <p:cNvSpPr/>
            <p:nvPr/>
          </p:nvSpPr>
          <p:spPr>
            <a:xfrm>
              <a:off x="0" y="281032"/>
              <a:ext cx="9811870" cy="15239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44891" tIns="218694" rIns="544891" bIns="96012" numCol="1" spcCol="1270" anchor="t" anchorCtr="0">
              <a:noAutofit/>
            </a:bodyPr>
            <a:lstStyle/>
            <a:p>
              <a:pPr marL="257175" lvl="1" indent="-257175" defTabSz="60007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q"/>
              </a:pPr>
              <a:r>
                <a:rPr lang="en-CA" sz="1500" kern="0" dirty="0">
                  <a:solidFill>
                    <a:srgbClr val="1975B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Coherence of national plan and SDGs?</a:t>
              </a:r>
              <a:endParaRPr lang="en-US" sz="1500" b="1" kern="0" dirty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257175" lvl="1" indent="-257175" defTabSz="60007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q"/>
              </a:pPr>
              <a:r>
                <a:rPr lang="en-US" sz="1500" kern="0" dirty="0">
                  <a:solidFill>
                    <a:srgbClr val="1975B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Coherence of sector and sub-national plans?</a:t>
              </a:r>
            </a:p>
            <a:p>
              <a:pPr marL="257175" lvl="1" indent="-257175" defTabSz="60007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q"/>
              </a:pPr>
              <a:r>
                <a:rPr lang="en-US" sz="1500" kern="0" dirty="0">
                  <a:solidFill>
                    <a:srgbClr val="1975B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Institutional arrangements for horizontal and vertical integration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3886201" y="2655331"/>
            <a:ext cx="6445623" cy="13042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57175" indent="-257175" defTabSz="685800">
              <a:buFont typeface="Wingdings" panose="05000000000000000000" pitchFamily="2" charset="2"/>
              <a:buChar char="§"/>
            </a:pPr>
            <a:r>
              <a:rPr lang="en-US" sz="1575" b="1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Integrated Assessments: mapping of SDGs (goals and targets) against national/sub-national priorities</a:t>
            </a:r>
            <a:r>
              <a:rPr lang="en-US" sz="1575" kern="0" dirty="0">
                <a:solidFill>
                  <a:sysClr val="windowText" lastClr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(based on the analysis of National Vision Strategy, National Development Plans, Sectoral Plans, Local Development Agendas) to determine the readiness of a country to embark on SDG implementation</a:t>
            </a:r>
            <a:endParaRPr lang="en-US" sz="1575" kern="0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86200" y="4054289"/>
            <a:ext cx="6445624" cy="8895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57175" indent="-257175" defTabSz="685800">
              <a:buFont typeface="Wingdings" panose="05000000000000000000" pitchFamily="2" charset="2"/>
              <a:buChar char="§"/>
            </a:pPr>
            <a:r>
              <a:rPr lang="en-US" sz="1575" b="1" kern="0" dirty="0">
                <a:solidFill>
                  <a:schemeClr val="tx1"/>
                </a:solidFill>
              </a:rPr>
              <a:t>Institutional mechanism with vision that:</a:t>
            </a:r>
          </a:p>
          <a:p>
            <a:pPr marL="557213" lvl="1" indent="-214313" defTabSz="685800">
              <a:buFont typeface="Wingdings" panose="05000000000000000000" pitchFamily="2" charset="2"/>
              <a:buChar char="ü"/>
            </a:pPr>
            <a:r>
              <a:rPr lang="en-US" sz="1575" kern="0" dirty="0">
                <a:solidFill>
                  <a:schemeClr val="tx1"/>
                </a:solidFill>
              </a:rPr>
              <a:t>Facilitates horizontal and vertical integration and policy coherence</a:t>
            </a:r>
          </a:p>
          <a:p>
            <a:pPr marL="557213" lvl="1" indent="-214313" defTabSz="685800">
              <a:buFont typeface="Wingdings" panose="05000000000000000000" pitchFamily="2" charset="2"/>
              <a:buChar char="ü"/>
            </a:pPr>
            <a:r>
              <a:rPr lang="en-US" sz="1575" kern="0" dirty="0">
                <a:solidFill>
                  <a:schemeClr val="tx1"/>
                </a:solidFill>
              </a:rPr>
              <a:t>Balances between sectoral and cross-sectoral actions</a:t>
            </a:r>
          </a:p>
          <a:p>
            <a:pPr marL="557213" lvl="1" indent="-214313" defTabSz="685800">
              <a:buFont typeface="Wingdings" panose="05000000000000000000" pitchFamily="2" charset="2"/>
              <a:buChar char="ü"/>
            </a:pPr>
            <a:r>
              <a:rPr lang="en-US" sz="1575" kern="0" dirty="0">
                <a:solidFill>
                  <a:schemeClr val="tx1"/>
                </a:solidFill>
              </a:rPr>
              <a:t>Facilitates appropriate budgeting processes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9336" y="2624692"/>
            <a:ext cx="1481418" cy="321679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886201" y="5063589"/>
            <a:ext cx="6445623" cy="577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214313" indent="-214313" defTabSz="685800">
              <a:buFont typeface="Wingdings" panose="05000000000000000000" pitchFamily="2" charset="2"/>
              <a:buChar char="§"/>
            </a:pPr>
            <a:r>
              <a:rPr lang="en-US" sz="1575" b="1" kern="0" dirty="0">
                <a:solidFill>
                  <a:sysClr val="windowText" lastClr="000000"/>
                </a:solidFill>
              </a:rPr>
              <a:t>Learn from the ‘forgotten’ MDGs </a:t>
            </a:r>
            <a:r>
              <a:rPr lang="en-US" sz="1575" kern="0" dirty="0">
                <a:solidFill>
                  <a:sysClr val="windowText" lastClr="000000"/>
                </a:solidFill>
              </a:rPr>
              <a:t>(those goals/targets that were the least mainstreamed into national or local development strategies/plans</a:t>
            </a:r>
          </a:p>
        </p:txBody>
      </p:sp>
    </p:spTree>
    <p:extLst>
      <p:ext uri="{BB962C8B-B14F-4D97-AF65-F5344CB8AC3E}">
        <p14:creationId xmlns:p14="http://schemas.microsoft.com/office/powerpoint/2010/main" val="2547703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524001" y="985736"/>
          <a:ext cx="9150351" cy="5097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37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374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722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Countries</a:t>
                      </a:r>
                      <a:r>
                        <a:rPr lang="en-US" sz="1800" baseline="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lang="en-US" sz="1800" b="1" dirty="0">
                          <a:solidFill>
                            <a:srgbClr val="C00000"/>
                          </a:solidFill>
                        </a:rPr>
                        <a:t>Centre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</a:rPr>
                        <a:t> m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</a:rPr>
                        <a:t>acro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</a:rPr>
                        <a:t> level</a:t>
                      </a:r>
                      <a:endParaRPr lang="en-US" sz="18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 vert="vert27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Sub-national/local 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priorities to inform 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national SDG Plans/Budgets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Bangladesh; Bhutan 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M&amp;E: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Disaggregated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data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by government tiers/locations 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Indonesia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Central/Local SDG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coordination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mechanisms 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(incl. oversight and M&amp;E)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Bangladesh, Bhutan 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3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rowSpan="9"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en-US" sz="1800" b="1" dirty="0">
                          <a:solidFill>
                            <a:srgbClr val="C00000"/>
                          </a:solidFill>
                        </a:rPr>
                        <a:t>Sub-national</a:t>
                      </a:r>
                      <a:r>
                        <a:rPr lang="en-US" sz="1800" b="1" baseline="0" dirty="0">
                          <a:solidFill>
                            <a:srgbClr val="C00000"/>
                          </a:solidFill>
                        </a:rPr>
                        <a:t> and </a:t>
                      </a:r>
                      <a:r>
                        <a:rPr lang="en-US" sz="1800" b="1" dirty="0">
                          <a:solidFill>
                            <a:srgbClr val="C00000"/>
                          </a:solidFill>
                        </a:rPr>
                        <a:t>local level</a:t>
                      </a:r>
                    </a:p>
                  </a:txBody>
                  <a:tcPr marL="68580" marR="68580" marT="34290" marB="34290" vert="vert27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Advocacy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Multi-stakeholder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partnerships 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for SDGs (local governments, deconcentrated units, elected councils, local parliaments, citizens, CSO/NGOs, private sector)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Indonesia </a:t>
                      </a:r>
                    </a:p>
                    <a:p>
                      <a:pPr algn="ctr"/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Clarifying Central/local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responsibilities (and resource allocations)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Pakistan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Defining priorities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local indicators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Indonesia (Regency level)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Integrating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SDGs in sub-national/local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development plans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and budgets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Philippines; Lao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PDR, Indonesia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Enhancing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local fiscal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administration (incl. anti-corruption)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PNG;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Solomon Islands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MPs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oversight 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Mongolia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Building on existing local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civil society partnerships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and social monitoring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Maldives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Using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Multi-Dimension Poverty Index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for the SDGs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at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local/urban level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Vietnam; China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tc v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Building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</a:rPr>
                        <a:t>Resilience city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</a:rPr>
                        <a:t> plans</a:t>
                      </a:r>
                      <a:endParaRPr lang="en-US" sz="15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>
                          <a:solidFill>
                            <a:schemeClr val="tx1"/>
                          </a:solidFill>
                        </a:rPr>
                        <a:t>Mekong</a:t>
                      </a:r>
                      <a:r>
                        <a:rPr lang="en-US" sz="1500" b="0" baseline="0" dirty="0">
                          <a:solidFill>
                            <a:schemeClr val="tx1"/>
                          </a:solidFill>
                        </a:rPr>
                        <a:t> region</a:t>
                      </a:r>
                      <a:endParaRPr lang="en-US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0" y="850154"/>
            <a:ext cx="9144001" cy="30008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871689"/>
            <a:ext cx="8835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kern="0" dirty="0">
                <a:solidFill>
                  <a:schemeClr val="tx2"/>
                </a:solidFill>
              </a:rPr>
              <a:t>Mainstreaming SDGs at Sub-National and Local Level </a:t>
            </a:r>
          </a:p>
        </p:txBody>
      </p:sp>
    </p:spTree>
    <p:extLst>
      <p:ext uri="{BB962C8B-B14F-4D97-AF65-F5344CB8AC3E}">
        <p14:creationId xmlns:p14="http://schemas.microsoft.com/office/powerpoint/2010/main" val="2734465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856020"/>
            <a:ext cx="9144000" cy="30008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defTabSz="685800"/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93952" y="865219"/>
            <a:ext cx="78883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n-US" sz="2700" b="1" kern="0" dirty="0">
                <a:solidFill>
                  <a:schemeClr val="accent1">
                    <a:lumMod val="75000"/>
                  </a:schemeClr>
                </a:solidFill>
              </a:rPr>
              <a:t>Integrating 2030 Agenda into Budgets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749469" y="1285035"/>
            <a:ext cx="8766130" cy="652050"/>
            <a:chOff x="-460739" y="4166200"/>
            <a:chExt cx="9821779" cy="869400"/>
          </a:xfrm>
        </p:grpSpPr>
        <p:sp>
          <p:nvSpPr>
            <p:cNvPr id="6" name="Rectangle 5"/>
            <p:cNvSpPr/>
            <p:nvPr/>
          </p:nvSpPr>
          <p:spPr>
            <a:xfrm>
              <a:off x="-460739" y="4358852"/>
              <a:ext cx="9821779" cy="676747"/>
            </a:xfrm>
            <a:prstGeom prst="rect">
              <a:avLst/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0" y="4166200"/>
              <a:ext cx="9361040" cy="8694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44891" tIns="374904" rIns="544891" bIns="96012" numCol="1" spcCol="1270" anchor="t" anchorCtr="0">
              <a:noAutofit/>
            </a:bodyPr>
            <a:lstStyle/>
            <a:p>
              <a:pPr marL="214313" lvl="1" indent="-214313" defTabSz="60007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Wingdings" panose="05000000000000000000" pitchFamily="2" charset="2"/>
                <a:buChar char="q"/>
              </a:pPr>
              <a:r>
                <a:rPr lang="en-US" sz="1350" kern="0" dirty="0">
                  <a:solidFill>
                    <a:srgbClr val="1975B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Matching planned priorities with expenditures and resources</a:t>
              </a: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469" y="2049895"/>
            <a:ext cx="1841326" cy="3517187"/>
          </a:xfrm>
          <a:prstGeom prst="rect">
            <a:avLst/>
          </a:prstGeom>
        </p:spPr>
      </p:pic>
      <p:sp>
        <p:nvSpPr>
          <p:cNvPr id="9" name="Text Placeholder 2"/>
          <p:cNvSpPr txBox="1">
            <a:spLocks/>
          </p:cNvSpPr>
          <p:nvPr/>
        </p:nvSpPr>
        <p:spPr>
          <a:xfrm>
            <a:off x="3722318" y="2049895"/>
            <a:ext cx="6793283" cy="38270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>
              <a:spcBef>
                <a:spcPts val="750"/>
              </a:spcBef>
              <a:buNone/>
            </a:pPr>
            <a:r>
              <a:rPr lang="en-US" sz="1575" b="1" i="1" u="sng" dirty="0"/>
              <a:t>Results-Based Budgeting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r>
              <a:rPr lang="en-US" sz="1575" dirty="0"/>
              <a:t>Allocation of fiscal resources along the lines of high-level goals.</a:t>
            </a:r>
          </a:p>
          <a:p>
            <a:pPr marL="0" indent="0" defTabSz="685800">
              <a:spcBef>
                <a:spcPts val="750"/>
              </a:spcBef>
              <a:buNone/>
            </a:pPr>
            <a:r>
              <a:rPr lang="en-US" sz="1575" b="1" i="1" u="sng" dirty="0"/>
              <a:t>Budgeting for Outcomes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r>
              <a:rPr lang="en-US" sz="1575" dirty="0"/>
              <a:t>Process for defining outcomes that citizen’s want as the first step in budgeting process.</a:t>
            </a:r>
          </a:p>
          <a:p>
            <a:pPr marL="0" indent="0" defTabSz="685800">
              <a:spcBef>
                <a:spcPts val="750"/>
              </a:spcBef>
              <a:buNone/>
            </a:pPr>
            <a:r>
              <a:rPr lang="en-US" sz="1575" i="1" dirty="0"/>
              <a:t> </a:t>
            </a:r>
            <a:r>
              <a:rPr lang="en-US" sz="1575" b="1" i="1" u="sng" dirty="0"/>
              <a:t>Participatory Budgeting </a:t>
            </a:r>
            <a:r>
              <a:rPr lang="en-US" sz="1575" b="1" u="sng" dirty="0"/>
              <a:t> 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r>
              <a:rPr lang="en-US" sz="1575" dirty="0"/>
              <a:t>Involving citizens directly in budgeting process.</a:t>
            </a:r>
          </a:p>
          <a:p>
            <a:pPr marL="0" indent="0" defTabSz="685800">
              <a:spcBef>
                <a:spcPts val="750"/>
              </a:spcBef>
              <a:buNone/>
            </a:pPr>
            <a:r>
              <a:rPr lang="en-US" sz="1575" b="1" i="1" u="sng" dirty="0"/>
              <a:t>Budget Mainstreaming</a:t>
            </a:r>
            <a:endParaRPr lang="en-US" sz="1575" b="1" dirty="0"/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r>
              <a:rPr lang="en-US" sz="1575" dirty="0"/>
              <a:t>Integration of specific issue areas into fiscal budgets (e.g. gender; environment).</a:t>
            </a:r>
          </a:p>
          <a:p>
            <a:pPr marL="0" indent="0" defTabSz="685800">
              <a:spcBef>
                <a:spcPts val="750"/>
              </a:spcBef>
              <a:buNone/>
            </a:pPr>
            <a:r>
              <a:rPr lang="en-US" sz="1575" b="1" i="1" u="sng" dirty="0"/>
              <a:t>Sub-national Budgets: </a:t>
            </a: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r>
              <a:rPr lang="en-US" sz="1575" dirty="0"/>
              <a:t>Linking national and sub-national budgets; ensuring budget allocations to sub-national results.</a:t>
            </a:r>
          </a:p>
          <a:p>
            <a:pPr marL="171450" indent="-171450" defTabSz="685800">
              <a:spcBef>
                <a:spcPts val="750"/>
              </a:spcBef>
            </a:pPr>
            <a:endParaRPr lang="en-US" sz="1575" dirty="0">
              <a:solidFill>
                <a:schemeClr val="accent2">
                  <a:lumMod val="75000"/>
                </a:schemeClr>
              </a:solidFill>
            </a:endParaRPr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endParaRPr lang="en-US" sz="1575" dirty="0"/>
          </a:p>
          <a:p>
            <a:pPr marL="171450" indent="-171450" defTabSz="685800">
              <a:spcBef>
                <a:spcPts val="750"/>
              </a:spcBef>
              <a:buFont typeface="Wingdings" panose="05000000000000000000" pitchFamily="2" charset="2"/>
              <a:buChar char="§"/>
            </a:pPr>
            <a:endParaRPr lang="en-US" sz="1575" dirty="0"/>
          </a:p>
        </p:txBody>
      </p:sp>
    </p:spTree>
    <p:extLst>
      <p:ext uri="{BB962C8B-B14F-4D97-AF65-F5344CB8AC3E}">
        <p14:creationId xmlns:p14="http://schemas.microsoft.com/office/powerpoint/2010/main" val="2226399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524000"/>
          </a:xfrm>
          <a:solidFill>
            <a:schemeClr val="tx2"/>
          </a:solidFill>
        </p:spPr>
        <p:txBody>
          <a:bodyPr anchor="ctr"/>
          <a:lstStyle/>
          <a:p>
            <a:pPr algn="ctr"/>
            <a:r>
              <a:rPr lang="en-US" sz="2800" b="1" dirty="0">
                <a:solidFill>
                  <a:schemeClr val="bg2"/>
                </a:solidFill>
                <a:latin typeface="Calibri" panose="020F0502020204030204" pitchFamily="34" charset="0"/>
              </a:rPr>
              <a:t>Key players and voices in developing the SDGs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0" y="1447800"/>
            <a:ext cx="9144000" cy="152400"/>
          </a:xfrm>
          <a:prstGeom prst="rect">
            <a:avLst/>
          </a:prstGeom>
          <a:solidFill>
            <a:srgbClr val="002060"/>
          </a:solidFill>
          <a:ln w="0">
            <a:solidFill>
              <a:srgbClr val="1D018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771759" y="2458550"/>
            <a:ext cx="1794622" cy="533399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chemeClr val="bg1"/>
                </a:solidFill>
              </a:rPr>
              <a:t>Member States</a:t>
            </a:r>
          </a:p>
        </p:txBody>
      </p:sp>
      <p:sp>
        <p:nvSpPr>
          <p:cNvPr id="7" name="Oval 6"/>
          <p:cNvSpPr/>
          <p:nvPr/>
        </p:nvSpPr>
        <p:spPr>
          <a:xfrm>
            <a:off x="3471144" y="1707177"/>
            <a:ext cx="1740304" cy="565364"/>
          </a:xfrm>
          <a:prstGeom prst="ellips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ysClr val="windowText" lastClr="000000"/>
                </a:solidFill>
              </a:rPr>
              <a:t>UN System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234904" y="1707177"/>
            <a:ext cx="1631515" cy="533190"/>
          </a:xfrm>
          <a:prstGeom prst="round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ysClr val="windowText" lastClr="000000"/>
                </a:solidFill>
              </a:rPr>
              <a:t>Civil Society</a:t>
            </a:r>
          </a:p>
        </p:txBody>
      </p:sp>
      <p:sp>
        <p:nvSpPr>
          <p:cNvPr id="10" name="Oval 9"/>
          <p:cNvSpPr/>
          <p:nvPr/>
        </p:nvSpPr>
        <p:spPr>
          <a:xfrm>
            <a:off x="6970759" y="1677562"/>
            <a:ext cx="1860877" cy="664502"/>
          </a:xfrm>
          <a:prstGeom prst="ellipse">
            <a:avLst/>
          </a:prstGeom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ysClr val="windowText" lastClr="000000"/>
                </a:solidFill>
              </a:rPr>
              <a:t>Private Sector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912111" y="1676169"/>
            <a:ext cx="1654271" cy="558988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ysClr val="windowText" lastClr="000000"/>
                </a:solidFill>
              </a:rPr>
              <a:t>Academia</a:t>
            </a:r>
          </a:p>
        </p:txBody>
      </p:sp>
      <p:sp>
        <p:nvSpPr>
          <p:cNvPr id="12" name="Oval 11"/>
          <p:cNvSpPr/>
          <p:nvPr/>
        </p:nvSpPr>
        <p:spPr>
          <a:xfrm>
            <a:off x="1547138" y="1662155"/>
            <a:ext cx="1905000" cy="7732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chemeClr val="accent4">
                    <a:lumMod val="75000"/>
                  </a:schemeClr>
                </a:solidFill>
              </a:rPr>
              <a:t>Individuals/Citizens</a:t>
            </a:r>
          </a:p>
        </p:txBody>
      </p:sp>
      <p:sp>
        <p:nvSpPr>
          <p:cNvPr id="13" name="Left Arrow 12"/>
          <p:cNvSpPr/>
          <p:nvPr/>
        </p:nvSpPr>
        <p:spPr>
          <a:xfrm rot="16200000">
            <a:off x="9076031" y="3782129"/>
            <a:ext cx="1600200" cy="1004961"/>
          </a:xfrm>
          <a:prstGeom prst="lef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333984" y="2640128"/>
            <a:ext cx="1384500" cy="844380"/>
          </a:xfrm>
          <a:prstGeom prst="ellipse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kern="0" dirty="0">
                <a:solidFill>
                  <a:sysClr val="windowText" lastClr="000000"/>
                </a:solidFill>
              </a:rPr>
              <a:t>The Media</a:t>
            </a:r>
          </a:p>
        </p:txBody>
      </p:sp>
      <p:pic>
        <p:nvPicPr>
          <p:cNvPr id="29" name="Picture 18" descr="http://pressroom.ipc-undp.org/wp-content/uploads/2013/02/world-we-wan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765" y="3461894"/>
            <a:ext cx="1113285" cy="482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6" name="Group 1025"/>
          <p:cNvGrpSpPr/>
          <p:nvPr/>
        </p:nvGrpSpPr>
        <p:grpSpPr>
          <a:xfrm>
            <a:off x="2255092" y="2514956"/>
            <a:ext cx="4423726" cy="743386"/>
            <a:chOff x="186102" y="4750463"/>
            <a:chExt cx="5136501" cy="821786"/>
          </a:xfrm>
        </p:grpSpPr>
        <p:pic>
          <p:nvPicPr>
            <p:cNvPr id="1024" name="Picture 102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102" y="4934873"/>
              <a:ext cx="5136501" cy="637376"/>
            </a:xfrm>
            <a:prstGeom prst="rect">
              <a:avLst/>
            </a:prstGeom>
          </p:spPr>
        </p:pic>
        <p:pic>
          <p:nvPicPr>
            <p:cNvPr id="1025" name="Picture 102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102" y="4750463"/>
              <a:ext cx="1364733" cy="224956"/>
            </a:xfrm>
            <a:prstGeom prst="rect">
              <a:avLst/>
            </a:prstGeom>
          </p:spPr>
        </p:pic>
      </p:grpSp>
      <p:pic>
        <p:nvPicPr>
          <p:cNvPr id="1027" name="Picture 10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58231" y="5429122"/>
            <a:ext cx="1308151" cy="1257018"/>
          </a:xfrm>
          <a:prstGeom prst="rect">
            <a:avLst/>
          </a:prstGeom>
        </p:spPr>
      </p:pic>
      <p:pic>
        <p:nvPicPr>
          <p:cNvPr id="23" name="Picture 2" descr="MYWorld | The United Nations Survey for a beter worl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210" y="3452890"/>
            <a:ext cx="3071639" cy="671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630" y="3418184"/>
            <a:ext cx="606605" cy="569840"/>
          </a:xfrm>
          <a:prstGeom prst="rect">
            <a:avLst/>
          </a:prstGeom>
        </p:spPr>
      </p:pic>
      <p:grpSp>
        <p:nvGrpSpPr>
          <p:cNvPr id="18" name="Group 17"/>
          <p:cNvGrpSpPr/>
          <p:nvPr/>
        </p:nvGrpSpPr>
        <p:grpSpPr>
          <a:xfrm>
            <a:off x="2010905" y="4297271"/>
            <a:ext cx="6447997" cy="2375771"/>
            <a:chOff x="333803" y="4182173"/>
            <a:chExt cx="6807337" cy="247840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3803" y="4182173"/>
              <a:ext cx="6807337" cy="2478400"/>
            </a:xfrm>
            <a:prstGeom prst="rect">
              <a:avLst/>
            </a:prstGeom>
          </p:spPr>
        </p:pic>
        <p:sp>
          <p:nvSpPr>
            <p:cNvPr id="16" name="5-Point Star 15"/>
            <p:cNvSpPr/>
            <p:nvPr/>
          </p:nvSpPr>
          <p:spPr>
            <a:xfrm>
              <a:off x="2263834" y="4298179"/>
              <a:ext cx="304800" cy="26160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8" name="5-Point Star 27"/>
            <p:cNvSpPr/>
            <p:nvPr/>
          </p:nvSpPr>
          <p:spPr>
            <a:xfrm>
              <a:off x="2263834" y="4942150"/>
              <a:ext cx="304800" cy="26160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0" name="5-Point Star 29"/>
            <p:cNvSpPr/>
            <p:nvPr/>
          </p:nvSpPr>
          <p:spPr>
            <a:xfrm>
              <a:off x="4550087" y="4961804"/>
              <a:ext cx="304800" cy="26160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1" name="5-Point Star 30"/>
            <p:cNvSpPr/>
            <p:nvPr/>
          </p:nvSpPr>
          <p:spPr>
            <a:xfrm>
              <a:off x="4572000" y="5710237"/>
              <a:ext cx="304800" cy="26160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2" name="5-Point Star 31"/>
            <p:cNvSpPr/>
            <p:nvPr/>
          </p:nvSpPr>
          <p:spPr>
            <a:xfrm>
              <a:off x="4572000" y="6197064"/>
              <a:ext cx="304800" cy="261606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369249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8892480" cy="792162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Institutional Coherence: MULTI-STAKEHOLDER PARTNERSHIPS</a:t>
            </a:r>
            <a:br>
              <a:rPr lang="en-US" sz="2400" dirty="0"/>
            </a:b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D0DA3-76B3-4393-BC87-C0A4D1290E28}" type="slidenum">
              <a:rPr lang="en-US" sz="1800" kern="0">
                <a:solidFill>
                  <a:sysClr val="windowText" lastClr="000000"/>
                </a:solidFill>
              </a:rPr>
              <a:pPr/>
              <a:t>8</a:t>
            </a:fld>
            <a:endParaRPr lang="en-US" sz="1800" kern="0">
              <a:solidFill>
                <a:sysClr val="windowText" lastClr="000000"/>
              </a:solidFill>
            </a:endParaRPr>
          </a:p>
        </p:txBody>
      </p:sp>
      <p:grpSp>
        <p:nvGrpSpPr>
          <p:cNvPr id="5" name="Canvas 59"/>
          <p:cNvGrpSpPr/>
          <p:nvPr/>
        </p:nvGrpSpPr>
        <p:grpSpPr>
          <a:xfrm>
            <a:off x="2335186" y="1217008"/>
            <a:ext cx="7577239" cy="5328944"/>
            <a:chOff x="-509588" y="0"/>
            <a:chExt cx="6517323" cy="4577478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6007735" cy="4553585"/>
            </a:xfrm>
            <a:prstGeom prst="rect">
              <a:avLst/>
            </a:prstGeom>
          </p:spPr>
        </p:sp>
        <p:sp>
          <p:nvSpPr>
            <p:cNvPr id="7" name="Rectangle 6"/>
            <p:cNvSpPr/>
            <p:nvPr/>
          </p:nvSpPr>
          <p:spPr>
            <a:xfrm>
              <a:off x="5033645" y="31620"/>
              <a:ext cx="948055" cy="4483100"/>
            </a:xfrm>
            <a:prstGeom prst="rect">
              <a:avLst/>
            </a:prstGeom>
            <a:solidFill>
              <a:srgbClr val="9BBB59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en-US" sz="2400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578570" y="31750"/>
              <a:ext cx="917105" cy="4483100"/>
            </a:xfrm>
            <a:prstGeom prst="rect">
              <a:avLst/>
            </a:prstGeom>
            <a:solidFill>
              <a:srgbClr val="C0504D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en-US" sz="2400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-509588" y="94251"/>
              <a:ext cx="1019175" cy="4483227"/>
            </a:xfrm>
            <a:prstGeom prst="rect">
              <a:avLst/>
            </a:prstGeom>
            <a:solidFill>
              <a:srgbClr val="F79646">
                <a:lumMod val="20000"/>
                <a:lumOff val="8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defRPr/>
              </a:pPr>
              <a:endParaRPr lang="en-US" sz="2400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-303682" y="31624"/>
              <a:ext cx="715765" cy="42106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u="sng" kern="0" dirty="0">
                  <a:solidFill>
                    <a:srgbClr val="C0504D"/>
                  </a:solidFill>
                  <a:latin typeface="Arial"/>
                  <a:ea typeface="MS Mincho"/>
                  <a:cs typeface="Times New Roman"/>
                </a:rPr>
                <a:t>Goals</a:t>
              </a:r>
              <a:endParaRPr lang="en-US" sz="1600" kern="0" dirty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588095" y="7513"/>
              <a:ext cx="917105" cy="60208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u="sng" kern="0">
                  <a:solidFill>
                    <a:srgbClr val="C0504D"/>
                  </a:solidFill>
                  <a:latin typeface="Arial"/>
                  <a:ea typeface="MS Mincho"/>
                  <a:cs typeface="Times New Roman"/>
                </a:rPr>
                <a:t>Governance Jurisdiction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47020" y="2678646"/>
              <a:ext cx="771525" cy="47815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State Government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657180" y="1014148"/>
              <a:ext cx="771525" cy="46672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International (i.e. UN)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657180" y="2102503"/>
              <a:ext cx="771525" cy="46672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Federal Government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429341" y="1299091"/>
              <a:ext cx="771525" cy="46672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 dirty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Scientific</a:t>
              </a:r>
              <a:endParaRPr lang="en-US" sz="1600" kern="0" dirty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033645" y="31623"/>
              <a:ext cx="923925" cy="445013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u="sng" kern="0">
                  <a:solidFill>
                    <a:srgbClr val="C0504D"/>
                  </a:solidFill>
                  <a:latin typeface="Arial"/>
                  <a:ea typeface="MS Mincho"/>
                  <a:cs typeface="Times New Roman"/>
                </a:rPr>
                <a:t>Stakeholders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810000" y="7513"/>
              <a:ext cx="1057138" cy="39697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u="sng" kern="0" dirty="0">
                  <a:solidFill>
                    <a:srgbClr val="C0504D"/>
                  </a:solidFill>
                  <a:latin typeface="Arial"/>
                  <a:ea typeface="MS Mincho"/>
                  <a:cs typeface="Times New Roman"/>
                </a:rPr>
                <a:t>Communication gaps</a:t>
              </a:r>
              <a:endParaRPr lang="en-US" sz="1600" kern="0" dirty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194858" y="3003"/>
              <a:ext cx="896327" cy="42096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u="sng" kern="0">
                  <a:solidFill>
                    <a:srgbClr val="C0504D"/>
                  </a:solidFill>
                  <a:latin typeface="Arial"/>
                  <a:ea typeface="MS Mincho"/>
                  <a:cs typeface="Times New Roman"/>
                </a:rPr>
                <a:t>Knowledge gaps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950135" y="2130001"/>
              <a:ext cx="771525" cy="359228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Technical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547745" y="3310100"/>
              <a:ext cx="771525" cy="330436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Social Impacts and benefits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356737" y="2142623"/>
              <a:ext cx="771525" cy="466725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Commercial/ Market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657816" y="3310100"/>
              <a:ext cx="771525" cy="42100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Local Authority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647020" y="1533563"/>
              <a:ext cx="771525" cy="466725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Regional (i.e. ASEAN)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127627" y="3507925"/>
              <a:ext cx="771525" cy="421005"/>
            </a:xfrm>
            <a:prstGeom prst="rect">
              <a:avLst/>
            </a:prstGeom>
            <a:solidFill>
              <a:srgbClr val="EEECE1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Household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128262" y="2831945"/>
              <a:ext cx="771525" cy="478155"/>
            </a:xfrm>
            <a:prstGeom prst="rect">
              <a:avLst/>
            </a:prstGeom>
            <a:solidFill>
              <a:srgbClr val="EEECE1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Communities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128262" y="1027767"/>
              <a:ext cx="771525" cy="466725"/>
            </a:xfrm>
            <a:prstGeom prst="rect">
              <a:avLst/>
            </a:prstGeom>
            <a:solidFill>
              <a:srgbClr val="EEECE1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Global bodies and networks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128262" y="1580217"/>
              <a:ext cx="771525" cy="466725"/>
            </a:xfrm>
            <a:prstGeom prst="rect">
              <a:avLst/>
            </a:prstGeom>
            <a:solidFill>
              <a:srgbClr val="EEECE1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Academics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128262" y="2151389"/>
              <a:ext cx="771525" cy="466725"/>
            </a:xfrm>
            <a:prstGeom prst="rect">
              <a:avLst/>
            </a:prstGeom>
            <a:solidFill>
              <a:srgbClr val="EEECE1">
                <a:lumMod val="50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kern="0">
                  <a:solidFill>
                    <a:sysClr val="window" lastClr="FFFFFF"/>
                  </a:solidFill>
                  <a:latin typeface="Arial"/>
                  <a:ea typeface="MS Mincho"/>
                  <a:cs typeface="Times New Roman"/>
                </a:rPr>
                <a:t>Businesses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043560" y="3362107"/>
              <a:ext cx="668360" cy="32803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Local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816570" y="1048423"/>
              <a:ext cx="771525" cy="46609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Academic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816570" y="1416549"/>
              <a:ext cx="771525" cy="46609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  <a:defRPr/>
              </a:pPr>
              <a:r>
                <a:rPr lang="en-MY" sz="1000" b="1" kern="0">
                  <a:solidFill>
                    <a:srgbClr val="000000"/>
                  </a:solidFill>
                  <a:latin typeface="Arial"/>
                  <a:ea typeface="MS Mincho"/>
                  <a:cs typeface="Times New Roman"/>
                </a:rPr>
                <a:t>Policy</a:t>
              </a:r>
              <a:endParaRPr lang="en-US" sz="1600" kern="0">
                <a:solidFill>
                  <a:sysClr val="window" lastClr="FFFFFF"/>
                </a:solidFill>
                <a:latin typeface="Arial"/>
                <a:ea typeface="MS Mincho"/>
                <a:cs typeface="Times New Roman"/>
              </a:endParaRPr>
            </a:p>
          </p:txBody>
        </p:sp>
      </p:grpSp>
      <p:pic>
        <p:nvPicPr>
          <p:cNvPr id="42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83" t="11272" r="1" b="69435"/>
          <a:stretch/>
        </p:blipFill>
        <p:spPr bwMode="auto">
          <a:xfrm>
            <a:off x="2233401" y="1695398"/>
            <a:ext cx="1358718" cy="70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488" r="79674" b="26966"/>
          <a:stretch/>
        </p:blipFill>
        <p:spPr bwMode="auto">
          <a:xfrm>
            <a:off x="3124943" y="3151865"/>
            <a:ext cx="467176" cy="711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31" t="32806" r="894" b="47210"/>
          <a:stretch/>
        </p:blipFill>
        <p:spPr bwMode="auto">
          <a:xfrm>
            <a:off x="2233401" y="3151866"/>
            <a:ext cx="898078" cy="727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32089" r="40764" b="47782"/>
          <a:stretch/>
        </p:blipFill>
        <p:spPr bwMode="auto">
          <a:xfrm>
            <a:off x="2233402" y="2408292"/>
            <a:ext cx="1361479" cy="732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87" t="52659" r="-29" b="26648"/>
          <a:stretch/>
        </p:blipFill>
        <p:spPr bwMode="auto">
          <a:xfrm>
            <a:off x="2223966" y="4597675"/>
            <a:ext cx="453757" cy="75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52" t="53434" r="20222" b="26748"/>
          <a:stretch/>
        </p:blipFill>
        <p:spPr bwMode="auto">
          <a:xfrm>
            <a:off x="2223966" y="3886174"/>
            <a:ext cx="1368153" cy="721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96" t="73843" r="19980" b="6930"/>
          <a:stretch/>
        </p:blipFill>
        <p:spPr bwMode="auto">
          <a:xfrm>
            <a:off x="2479181" y="5350902"/>
            <a:ext cx="896933" cy="699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http://cdn.thinglink.me/api/image/700575571221938176/1024/10/scaletowidth#tl-700575571221938176;1043138249'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175" r="60562" b="5922"/>
          <a:stretch/>
        </p:blipFill>
        <p:spPr bwMode="auto">
          <a:xfrm>
            <a:off x="2688450" y="4626425"/>
            <a:ext cx="906430" cy="724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Rounded Rectangle 43"/>
          <p:cNvSpPr/>
          <p:nvPr/>
        </p:nvSpPr>
        <p:spPr>
          <a:xfrm>
            <a:off x="4942388" y="1865972"/>
            <a:ext cx="2967846" cy="3070431"/>
          </a:xfrm>
          <a:prstGeom prst="roundRect">
            <a:avLst/>
          </a:prstGeom>
          <a:noFill/>
          <a:ln w="19050" cap="flat" cmpd="sng" algn="ctr">
            <a:solidFill>
              <a:srgbClr val="4BACC6">
                <a:lumMod val="75000"/>
              </a:srgbClr>
            </a:solidFill>
            <a:prstDash val="sysDot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en-MY" sz="1000" b="1" kern="0" dirty="0">
                <a:solidFill>
                  <a:srgbClr val="31849B"/>
                </a:solidFill>
                <a:latin typeface="Arial"/>
                <a:ea typeface="MS Mincho"/>
                <a:cs typeface="Times New Roman"/>
              </a:rPr>
              <a:t>Science-Policy Interface</a:t>
            </a:r>
            <a:endParaRPr lang="en-US" sz="1600" kern="0" dirty="0">
              <a:solidFill>
                <a:sysClr val="windowText" lastClr="000000"/>
              </a:solidFill>
              <a:latin typeface="Arial"/>
              <a:ea typeface="MS Mincho"/>
              <a:cs typeface="Times New Roman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4032924" y="3476926"/>
            <a:ext cx="4855518" cy="1392235"/>
          </a:xfrm>
          <a:prstGeom prst="roundRect">
            <a:avLst/>
          </a:prstGeom>
          <a:noFill/>
          <a:ln w="19050" cap="flat" cmpd="sng" algn="ctr">
            <a:solidFill>
              <a:srgbClr val="C0504D">
                <a:lumMod val="75000"/>
              </a:srgbClr>
            </a:solidFill>
            <a:prstDash val="sysDash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defRPr/>
            </a:pPr>
            <a:r>
              <a:rPr lang="en-MY" sz="1000" b="1" kern="0" dirty="0">
                <a:solidFill>
                  <a:srgbClr val="943634"/>
                </a:solidFill>
                <a:latin typeface="Arial"/>
                <a:ea typeface="MS Mincho"/>
                <a:cs typeface="Times New Roman"/>
              </a:rPr>
              <a:t>Public-Private Interface</a:t>
            </a:r>
            <a:endParaRPr lang="en-US" sz="1600" kern="0" dirty="0">
              <a:solidFill>
                <a:sysClr val="windowText" lastClr="000000"/>
              </a:solidFill>
              <a:latin typeface="Arial"/>
              <a:ea typeface="MS Mincho"/>
              <a:cs typeface="Times New Roman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5473943" y="3599933"/>
            <a:ext cx="2646699" cy="2499114"/>
          </a:xfrm>
          <a:prstGeom prst="roundRect">
            <a:avLst/>
          </a:prstGeom>
          <a:noFill/>
          <a:ln w="19050" cap="flat" cmpd="sng" algn="ctr">
            <a:solidFill>
              <a:srgbClr val="9BBB59">
                <a:lumMod val="50000"/>
              </a:srgbClr>
            </a:solidFill>
            <a:prstDash val="lgDashDotDot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ot="0" spcFirstLastPara="0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defRPr/>
            </a:pPr>
            <a:r>
              <a:rPr lang="en-MY" sz="1000" b="1" kern="0">
                <a:solidFill>
                  <a:srgbClr val="4F6228"/>
                </a:solidFill>
                <a:latin typeface="Arial"/>
                <a:ea typeface="MS Mincho"/>
                <a:cs typeface="Times New Roman"/>
              </a:rPr>
              <a:t>Local Community-Government Interface</a:t>
            </a:r>
            <a:endParaRPr lang="en-US" sz="1600" kern="0">
              <a:solidFill>
                <a:sysClr val="windowText" lastClr="000000"/>
              </a:solidFill>
              <a:latin typeface="Arial"/>
              <a:ea typeface="MS Mincho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765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52" grpId="0" animBg="1"/>
      <p:bldP spid="5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584</Words>
  <Application>Microsoft Office PowerPoint</Application>
  <PresentationFormat>Widescreen</PresentationFormat>
  <Paragraphs>111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Arial</vt:lpstr>
      <vt:lpstr>Calibri</vt:lpstr>
      <vt:lpstr>Corbel</vt:lpstr>
      <vt:lpstr>MS Mincho</vt:lpstr>
      <vt:lpstr>Times New Roman</vt:lpstr>
      <vt:lpstr>Verdana</vt:lpstr>
      <vt:lpstr>Wingdings</vt:lpstr>
      <vt:lpstr>Banded</vt:lpstr>
      <vt:lpstr>2_Office Theme</vt:lpstr>
      <vt:lpstr>Sustainable development goals (SDG)</vt:lpstr>
      <vt:lpstr>LECTURE 4 MONDAY 30 JANUARY 2017</vt:lpstr>
      <vt:lpstr>Recommendations to national governments</vt:lpstr>
      <vt:lpstr>PowerPoint Presentation</vt:lpstr>
      <vt:lpstr>PowerPoint Presentation</vt:lpstr>
      <vt:lpstr>PowerPoint Presentation</vt:lpstr>
      <vt:lpstr>Key players and voices in developing the SDGs</vt:lpstr>
      <vt:lpstr>Institutional Coherence: MULTI-STAKEHOLDER PARTNERSHIPS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Sustainable development goals (SDG)</dc:title>
  <dc:creator>Victor Karunan</dc:creator>
  <cp:lastModifiedBy>Victor Karunan</cp:lastModifiedBy>
  <cp:revision>1</cp:revision>
  <dcterms:created xsi:type="dcterms:W3CDTF">2017-01-23T00:59:38Z</dcterms:created>
  <dcterms:modified xsi:type="dcterms:W3CDTF">2017-01-23T01:00:11Z</dcterms:modified>
</cp:coreProperties>
</file>