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comment1.xml" ContentType="application/vnd.openxmlformats-officedocument.presentationml.comments+xml"/>
  <Override PartName="/ppt/commentAuthors.xml" ContentType="application/vnd.openxmlformats-officedocument.presentationml.commentAuthor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saveSubsetFonts="1">
  <p:sldMasterIdLst>
    <p:sldMasterId r:id="rId1" id="2147483660"/>
  </p:sldMasterIdLst>
  <p:sldIdLst>
    <p:sldId r:id="rId2" id="257"/>
    <p:sldId r:id="rId3" id="258"/>
    <p:sldId r:id="rId4" id="259"/>
    <p:sldId r:id="rId5" id="260"/>
    <p:sldId r:id="rId6" id="261"/>
    <p:sldId r:id="rId7" id="262"/>
    <p:sldId r:id="rId8" id="263"/>
    <p:sldId r:id="rId9" id="264"/>
    <p:sldId r:id="rId10" id="265"/>
    <p:sldId r:id="rId11" id="266"/>
  </p:sldIdLst>
  <p:sldSz cx="12192000" cy="6858000"/>
  <p:notesSz cx="6858000" cy="9144000"/>
  <p:defaultTextStyle>
    <a:defPPr>
      <a:defRPr lang="en-US"/>
    </a:defPPr>
    <a:lvl1pPr eaLnBrk="1" defTabSz="914400" latinLnBrk="0" rtl="0" marL="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eaLnBrk="1" defTabSz="914400" latinLnBrk="0" rtl="0" marL="4572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eaLnBrk="1" defTabSz="914400" latinLnBrk="0" rtl="0" marL="9144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eaLnBrk="1" defTabSz="914400" latinLnBrk="0" rtl="0" marL="13716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eaLnBrk="1" defTabSz="914400" latinLnBrk="0" rtl="0" marL="18288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eaLnBrk="1" defTabSz="914400" latinLnBrk="0" rtl="0" marL="22860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eaLnBrk="1" defTabSz="914400" latinLnBrk="0" rtl="0" marL="27432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eaLnBrk="1" defTabSz="914400" latinLnBrk="0" rtl="0" marL="32004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eaLnBrk="1" defTabSz="914400" latinLnBrk="0" rtl="0" marL="36576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roundtripDataSignature="AMtx7mic50p+LzGdV8VvGGXLB079nkoKPA==" r:id="rId17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clrIdx="0" initials="" lastIdx="1" name="Gerard Sequeira" id="0"/>
  <p:cmAuthor clrIdx="1" initials="" lastIdx="1" name="Victor Karunan" id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1" d="100"/>
          <a:sy n="71" d="100"/>
        </p:scale>
        <p:origin x="851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Type="http://schemas.openxmlformats.org/officeDocument/2006/relationships/slide" Target="slides/slide7.xml" Id="rId8"></Relationship><Relationship Type="http://schemas.openxmlformats.org/officeDocument/2006/relationships/viewProps" Target="viewProps.xml" Id="rId13"></Relationship><Relationship Type="http://schemas.openxmlformats.org/officeDocument/2006/relationships/slide" Target="slides/slide2.xml" Id="rId3"></Relationship><Relationship Type="http://schemas.openxmlformats.org/officeDocument/2006/relationships/slide" Target="slides/slide6.xml" Id="rId7"></Relationship><Relationship Type="http://schemas.openxmlformats.org/officeDocument/2006/relationships/presProps" Target="presProps.xml" Id="rId12"></Relationship><Relationship Type="http://schemas.openxmlformats.org/officeDocument/2006/relationships/slide" Target="slides/slide1.xml" Id="rId2"></Relationship><Relationship Type="http://schemas.openxmlformats.org/officeDocument/2006/relationships/slideMaster" Target="slideMasters/slideMaster1.xml" Id="rId1"></Relationship><Relationship Type="http://schemas.openxmlformats.org/officeDocument/2006/relationships/slide" Target="slides/slide5.xml" Id="rId6"></Relationship><Relationship Type="http://schemas.openxmlformats.org/officeDocument/2006/relationships/slide" Target="slides/slide10.xml" Id="rId11"></Relationship><Relationship Type="http://schemas.openxmlformats.org/officeDocument/2006/relationships/slide" Target="slides/slide4.xml" Id="rId5"></Relationship><Relationship Type="http://schemas.openxmlformats.org/officeDocument/2006/relationships/tableStyles" Target="tableStyles.xml" Id="rId15"></Relationship><Relationship Type="http://schemas.openxmlformats.org/officeDocument/2006/relationships/slide" Target="slides/slide9.xml" Id="rId10"></Relationship><Relationship Type="http://schemas.openxmlformats.org/officeDocument/2006/relationships/slide" Target="slides/slide3.xml" Id="rId4"></Relationship><Relationship Type="http://schemas.openxmlformats.org/officeDocument/2006/relationships/slide" Target="slides/slide8.xml" Id="rId9"></Relationship><Relationship Type="http://schemas.openxmlformats.org/officeDocument/2006/relationships/theme" Target="theme/theme1.xml" Id="rId14"></Relationship><Relationship Target="commentAuthors.xml" Type="http://schemas.openxmlformats.org/officeDocument/2006/relationships/commentAuthors" Id="rId16"></Relationship><Relationship Target="metadata" Type="http://customschemas.google.com/relationships/presentationmetadata" Id="rId17"></Relationship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>
  <p:cm dt="2024-11-05T02:47:52.965" authorId="0" idx="1">
    <p:pos x="6490" y="19"/>
    <p:text>slides from here downwards need to be redone (badly clipped).
or removed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XUx7rGI"/>
      </p:ext>
    </p:extLst>
  </p:cm>
  <p:cm dt="2024-11-05T02:47:52.965" authorId="1" idx="1">
    <p:pos x="6490" y="19"/>
    <p:text>remove the defected slides and use the rest if you can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BXYcLIC8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Rectangle 6"/>
          <p:cNvSpPr/>
          <p:nvPr/>
        </p:nvSpPr>
        <p:spPr>
          <a:xfrm>
            <a:off x="-6842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83" name="Title 1"/>
          <p:cNvSpPr>
            <a:spLocks noGrp="1"/>
          </p:cNvSpPr>
          <p:nvPr>
            <p:ph type="ctrTitle"/>
          </p:nvPr>
        </p:nvSpPr>
        <p:spPr>
          <a:xfrm>
            <a:off x="365759" y="2166366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84" name="Subtitle 2"/>
          <p:cNvSpPr>
            <a:spLocks noGrp="1"/>
          </p:cNvSpPr>
          <p:nvPr>
            <p:ph type="subTitle" idx="1"/>
          </p:nvPr>
        </p:nvSpPr>
        <p:spPr>
          <a:xfrm>
            <a:off x="1524000" y="3970316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4858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104858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2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20" name="Vertical Title 1"/>
          <p:cNvSpPr>
            <a:spLocks noGrp="1"/>
          </p:cNvSpPr>
          <p:nvPr>
            <p:ph type="title" orient="vert"/>
          </p:nvPr>
        </p:nvSpPr>
        <p:spPr>
          <a:xfrm>
            <a:off x="9160625" y="609600"/>
            <a:ext cx="240238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2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7973291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2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422856"/>
            <a:ext cx="2743196" cy="365125"/>
          </a:xfrm>
        </p:spPr>
        <p:txBody>
          <a:bodyPr/>
          <a:lstStyle/>
          <a:p>
            <a:fld id="{60E7B928-FF05-4680-B9E6-9CBF46CCBEEC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10486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6" y="6422856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486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50" y="6422856"/>
            <a:ext cx="879759" cy="365125"/>
          </a:xfrm>
        </p:spPr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47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4C4F-E9D5-4922-922E-AB1DE3F4929E}" type="datetime1">
              <a:rPr lang="en-US" smtClean="0"/>
              <a:pPr/>
              <a:t>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11430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208296" y="154781"/>
            <a:ext cx="10363200" cy="50641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20E72F2D-B2AC-6244-8A61-4DB2981BEBB5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08296" y="1145168"/>
            <a:ext cx="11983704" cy="5311388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099FF"/>
                </a:solidFill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8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9121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06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10485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1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Rectangle 6"/>
          <p:cNvSpPr/>
          <p:nvPr/>
        </p:nvSpPr>
        <p:spPr>
          <a:xfrm>
            <a:off x="-6842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11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12" name="Text Placeholder 2"/>
          <p:cNvSpPr>
            <a:spLocks noGrp="1"/>
          </p:cNvSpPr>
          <p:nvPr>
            <p:ph type="body" idx="1"/>
          </p:nvPr>
        </p:nvSpPr>
        <p:spPr>
          <a:xfrm>
            <a:off x="833191" y="3984401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E7B928-FF05-4680-B9E6-9CBF46CCBEEC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7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05" name="Content Placeholder 2"/>
          <p:cNvSpPr>
            <a:spLocks noGrp="1"/>
          </p:cNvSpPr>
          <p:nvPr>
            <p:ph sz="half" idx="1"/>
          </p:nvPr>
        </p:nvSpPr>
        <p:spPr>
          <a:xfrm>
            <a:off x="914396" y="2011680"/>
            <a:ext cx="48768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06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2011680"/>
            <a:ext cx="48768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10486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6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47" name="Text Placeholder 2"/>
          <p:cNvSpPr>
            <a:spLocks noGrp="1"/>
          </p:cNvSpPr>
          <p:nvPr>
            <p:ph type="body" idx="1"/>
          </p:nvPr>
        </p:nvSpPr>
        <p:spPr>
          <a:xfrm>
            <a:off x="914400" y="1913470"/>
            <a:ext cx="48768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48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656566"/>
            <a:ext cx="48768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4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571" y="1913470"/>
            <a:ext cx="48768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50" name="Content Placeholder 5"/>
          <p:cNvSpPr>
            <a:spLocks noGrp="1"/>
          </p:cNvSpPr>
          <p:nvPr>
            <p:ph sz="quarter" idx="4"/>
          </p:nvPr>
        </p:nvSpPr>
        <p:spPr>
          <a:xfrm>
            <a:off x="6400571" y="2656564"/>
            <a:ext cx="48768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5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104865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5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3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10486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7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10486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9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41" name="Content Placeholder 2"/>
          <p:cNvSpPr>
            <a:spLocks noGrp="1"/>
          </p:cNvSpPr>
          <p:nvPr>
            <p:ph idx="1"/>
          </p:nvPr>
        </p:nvSpPr>
        <p:spPr>
          <a:xfrm>
            <a:off x="914400" y="2148840"/>
            <a:ext cx="6096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42" name="Text Placeholder 3"/>
          <p:cNvSpPr>
            <a:spLocks noGrp="1"/>
          </p:cNvSpPr>
          <p:nvPr>
            <p:ph type="body" sz="half" idx="2"/>
          </p:nvPr>
        </p:nvSpPr>
        <p:spPr>
          <a:xfrm>
            <a:off x="7856757" y="2147488"/>
            <a:ext cx="341376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4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104864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8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3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0" y="2211494"/>
            <a:ext cx="633984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636" name="Text Placeholder 3"/>
          <p:cNvSpPr>
            <a:spLocks noGrp="1"/>
          </p:cNvSpPr>
          <p:nvPr>
            <p:ph type="body" sz="half" idx="2"/>
          </p:nvPr>
        </p:nvSpPr>
        <p:spPr>
          <a:xfrm>
            <a:off x="7847135" y="2150621"/>
            <a:ext cx="341376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3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10486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8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77" name="Title Placeholder 1"/>
          <p:cNvSpPr>
            <a:spLocks noGrp="1"/>
          </p:cNvSpPr>
          <p:nvPr>
            <p:ph type="title"/>
          </p:nvPr>
        </p:nvSpPr>
        <p:spPr>
          <a:xfrm>
            <a:off x="913359" y="284176"/>
            <a:ext cx="103632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78" name="Text Placeholder 2"/>
          <p:cNvSpPr>
            <a:spLocks noGrp="1"/>
          </p:cNvSpPr>
          <p:nvPr>
            <p:ph type="body" idx="1"/>
          </p:nvPr>
        </p:nvSpPr>
        <p:spPr>
          <a:xfrm>
            <a:off x="913359" y="2011680"/>
            <a:ext cx="103632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79" name="Date Placeholder 3"/>
          <p:cNvSpPr>
            <a:spLocks noGrp="1"/>
          </p:cNvSpPr>
          <p:nvPr>
            <p:ph type="dt" sz="half" idx="2"/>
          </p:nvPr>
        </p:nvSpPr>
        <p:spPr>
          <a:xfrm>
            <a:off x="908744" y="6422856"/>
            <a:ext cx="3460057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0E7B928-FF05-4680-B9E6-9CBF46CCBEEC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104858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1" y="6422856"/>
            <a:ext cx="54141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485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0185" y="6422856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62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Type="http://schemas.openxmlformats.org/officeDocument/2006/relationships/image" Target="../media/image4.png" Id="rId2"></Relationship><Relationship Type="http://schemas.openxmlformats.org/officeDocument/2006/relationships/slideLayout" Target="../slideLayouts/slideLayout7.xml" Id="rId1"></Relationship><Relationship Target="../comments/comment1.xml" Type="http://schemas.openxmlformats.org/officeDocument/2006/relationships/comments" Id="rId3"></Relationship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Sustainable development goals (SDG)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8893" y="3984400"/>
            <a:ext cx="7886700" cy="2797400"/>
          </a:xfrm>
        </p:spPr>
        <p:txBody>
          <a:bodyPr/>
          <a:lstStyle/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Politics of Public Policy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M.A. in International Development Studies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Political Science,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Chualongkorn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University, Bangkok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Trimester 2, 2016-2017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VICTOR P. KARUNAN, Ph.D.</a:t>
            </a:r>
          </a:p>
        </p:txBody>
      </p:sp>
      <p:pic>
        <p:nvPicPr>
          <p:cNvPr id="4" name="Picture 3" descr="http://valuingvoices.com/wp-content/uploads/2015/09/BusinessWorld___INFOGRAPHIC__MDGs__It%E2%80%99s_2015__Now_what_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 t="17771" r="4901" b="7830"/>
          <a:stretch/>
        </p:blipFill>
        <p:spPr bwMode="auto">
          <a:xfrm>
            <a:off x="5257800" y="228601"/>
            <a:ext cx="1428626" cy="143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361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7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5</a:t>
            </a:r>
            <a:b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MONDAY 6 FEBRUARY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8893" y="3984400"/>
            <a:ext cx="7886700" cy="2797400"/>
          </a:xfrm>
        </p:spPr>
        <p:txBody>
          <a:bodyPr/>
          <a:lstStyle/>
          <a:p>
            <a:pPr algn="l"/>
            <a:endParaRPr lang="en-GB" b="1" dirty="0"/>
          </a:p>
          <a:p>
            <a:r>
              <a:rPr lang="en-GB" sz="2800" b="1" dirty="0"/>
              <a:t>SUSTAINABLE DEVELOPMENT – OPPORTUNITIES AND CHALLENGES FOR PUBLIC POLICY</a:t>
            </a:r>
          </a:p>
        </p:txBody>
      </p:sp>
      <p:pic>
        <p:nvPicPr>
          <p:cNvPr id="4" name="Picture 3" descr="http://valuingvoices.com/wp-content/uploads/2015/09/BusinessWorld___INFOGRAPHIC__MDGs__It%E2%80%99s_2015__Now_what_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 t="17771" r="4901" b="7830"/>
          <a:stretch/>
        </p:blipFill>
        <p:spPr bwMode="auto">
          <a:xfrm>
            <a:off x="5257800" y="228601"/>
            <a:ext cx="1428626" cy="143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64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/>
              <a:t>Opportunities and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Importance of localizing at sub-national level vis-à-vis universalization and harmonization of indicators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Consider global agenda as “minimum standard” (benchmarks) and add national priorities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Importance of disaggregating data – by income, age, race, ethnicity, immigration status, disability,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Multi-stakeholder partnerships facilitated development of an integrated list of indicators, more efforts needed to attract private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Importance of drawing on a range of data sources – incl. administrative data, experiential, factual and perception based surveys and expert assessments</a:t>
            </a:r>
          </a:p>
          <a:p>
            <a:r>
              <a:rPr lang="en-US" sz="1100" dirty="0">
                <a:solidFill>
                  <a:schemeClr val="tx2"/>
                </a:solidFill>
                <a:latin typeface="Calibri" panose="020F0502020204030204" pitchFamily="34" charset="0"/>
              </a:rPr>
              <a:t>Source: UNDP, Final Report on illustrative work to pilot governance in the context of the SDGs, 2016.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301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LOCAL GOVERNANCE CHALLENGES FOR GOVERNMENTS ASIA &amp; PACIFIC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1. Unfinished De-centralisation reforms:</a:t>
            </a:r>
          </a:p>
          <a:p>
            <a:pPr lvl="1"/>
            <a:r>
              <a:rPr lang="en-GB" dirty="0"/>
              <a:t>political, administrative and fiscal de-centralisation in countries in Asia Pacific are uneven and incomplete</a:t>
            </a:r>
          </a:p>
          <a:p>
            <a:pPr lvl="1"/>
            <a:r>
              <a:rPr lang="en-GB" dirty="0"/>
              <a:t> the  power of central governments, local governments have little authority to plan, finance and drive local development</a:t>
            </a:r>
          </a:p>
          <a:p>
            <a:r>
              <a:rPr lang="en-GB" b="1" dirty="0"/>
              <a:t> 2. Poor accountability and awareness of SDGs:</a:t>
            </a:r>
          </a:p>
          <a:p>
            <a:pPr lvl="1"/>
            <a:r>
              <a:rPr lang="en-GB" dirty="0"/>
              <a:t>Limited downward accountability</a:t>
            </a:r>
          </a:p>
          <a:p>
            <a:pPr lvl="1"/>
            <a:r>
              <a:rPr lang="en-GB" dirty="0"/>
              <a:t> Weak demand from citizens for participation and transparency</a:t>
            </a:r>
          </a:p>
          <a:p>
            <a:pPr lvl="1"/>
            <a:r>
              <a:rPr lang="en-GB" dirty="0"/>
              <a:t> Limited interest from private/corporate sector and non-State actors to support SDGs</a:t>
            </a:r>
          </a:p>
          <a:p>
            <a:pPr marL="228600" lvl="1" indent="0">
              <a:buNone/>
            </a:pPr>
            <a:r>
              <a:rPr lang="en-GB" b="1" dirty="0"/>
              <a:t>3. Data Gaps:</a:t>
            </a:r>
          </a:p>
          <a:p>
            <a:pPr lvl="1"/>
            <a:r>
              <a:rPr lang="en-GB" dirty="0"/>
              <a:t>Disaggregated data not available</a:t>
            </a:r>
          </a:p>
          <a:p>
            <a:pPr lvl="1"/>
            <a:r>
              <a:rPr lang="en-GB" dirty="0"/>
              <a:t>Local governance indicators not used in national planning process</a:t>
            </a:r>
          </a:p>
          <a:p>
            <a:pPr marL="228600" lvl="1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1195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>
          <a:xfrm>
            <a:off x="1905001" y="284176"/>
            <a:ext cx="8458199" cy="150876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Concluding remarks</a:t>
            </a:r>
          </a:p>
        </p:txBody>
      </p:sp>
      <p:sp>
        <p:nvSpPr>
          <p:cNvPr id="1048596" name="Content Placeholder 2"/>
          <p:cNvSpPr>
            <a:spLocks noGrp="1"/>
          </p:cNvSpPr>
          <p:nvPr>
            <p:ph idx="1"/>
          </p:nvPr>
        </p:nvSpPr>
        <p:spPr>
          <a:xfrm>
            <a:off x="1752600" y="2011680"/>
            <a:ext cx="8763000" cy="4693920"/>
          </a:xfrm>
        </p:spPr>
        <p:txBody>
          <a:bodyPr>
            <a:normAutofit fontScale="90909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 </a:t>
            </a:r>
            <a:r>
              <a:rPr lang="en-US" dirty="0"/>
              <a:t>SDGs can be used as a </a:t>
            </a:r>
            <a:r>
              <a:rPr lang="en-US" b="1" dirty="0">
                <a:solidFill>
                  <a:srgbClr val="C00000"/>
                </a:solidFill>
              </a:rPr>
              <a:t>tool for transformation</a:t>
            </a:r>
            <a:r>
              <a:rPr lang="en-US" b="1" dirty="0"/>
              <a:t> </a:t>
            </a:r>
            <a:r>
              <a:rPr lang="en-US" dirty="0"/>
              <a:t>to initiate policy and institutional reform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National Readiness – requires strong effort especially meeting </a:t>
            </a:r>
            <a:r>
              <a:rPr lang="en-US" b="1" dirty="0">
                <a:solidFill>
                  <a:srgbClr val="C00000"/>
                </a:solidFill>
              </a:rPr>
              <a:t>higher order of goals </a:t>
            </a:r>
            <a:r>
              <a:rPr lang="en-US" dirty="0"/>
              <a:t>to achieve the SDGs unlike the MDGs where </a:t>
            </a:r>
            <a:r>
              <a:rPr lang="en-US" b="1" dirty="0">
                <a:solidFill>
                  <a:srgbClr val="C00000"/>
                </a:solidFill>
              </a:rPr>
              <a:t>meeting basic needs </a:t>
            </a:r>
            <a:r>
              <a:rPr lang="en-US" dirty="0"/>
              <a:t>were already a national priority since at least the 1970’s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Implementation Gaps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Requires strong </a:t>
            </a:r>
            <a:r>
              <a:rPr lang="en-US" b="1" dirty="0">
                <a:solidFill>
                  <a:srgbClr val="C00000"/>
                </a:solidFill>
              </a:rPr>
              <a:t>political commitment </a:t>
            </a:r>
            <a:r>
              <a:rPr lang="en-US" dirty="0"/>
              <a:t>and leadership to be effective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Looking </a:t>
            </a:r>
            <a:r>
              <a:rPr lang="en-US" b="1" dirty="0">
                <a:solidFill>
                  <a:srgbClr val="C00000"/>
                </a:solidFill>
              </a:rPr>
              <a:t>beyond government </a:t>
            </a:r>
            <a:r>
              <a:rPr lang="en-US" dirty="0"/>
              <a:t>to include networks and actors that work within the margins and interfaces to </a:t>
            </a:r>
            <a:r>
              <a:rPr lang="en-US" dirty="0" err="1"/>
              <a:t>catalyse</a:t>
            </a:r>
            <a:r>
              <a:rPr lang="en-US" dirty="0"/>
              <a:t> implementation 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Social </a:t>
            </a:r>
            <a:r>
              <a:rPr lang="en-US" b="1" dirty="0" err="1">
                <a:solidFill>
                  <a:srgbClr val="C00000"/>
                </a:solidFill>
              </a:rPr>
              <a:t>mobilisation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needs to be understood better in how to get the masses to take ownership of SDGs and sustainable development issues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 a way forward, the SDGs presents an opportunity as a device to </a:t>
            </a:r>
            <a:r>
              <a:rPr lang="en-US" b="1" dirty="0">
                <a:solidFill>
                  <a:srgbClr val="C00000"/>
                </a:solidFill>
              </a:rPr>
              <a:t>link key actors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towards the overall sustainable development agenda, including Civil Society </a:t>
            </a:r>
            <a:r>
              <a:rPr lang="en-US" dirty="0" err="1"/>
              <a:t>Organisations</a:t>
            </a:r>
            <a:r>
              <a:rPr lang="en-US" dirty="0"/>
              <a:t>, the Judiciary, Political parties and leaders, and the private sector. </a:t>
            </a:r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7147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USEFUL RESOURCES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625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0" y="-5143500"/>
            <a:ext cx="30480000" cy="171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10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0" y="-5143500"/>
            <a:ext cx="30480000" cy="171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68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45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420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Wingdings</vt:lpstr>
      <vt:lpstr>Banded</vt:lpstr>
      <vt:lpstr>Sustainable development goals (SDG)</vt:lpstr>
      <vt:lpstr>LECTURE 5 MONDAY 6 FEBRUARY 2017</vt:lpstr>
      <vt:lpstr>Opportunities and challenges</vt:lpstr>
      <vt:lpstr>KEY LOCAL GOVERNANCE CHALLENGES FOR GOVERNMENTS ASIA &amp; PACIFIC</vt:lpstr>
      <vt:lpstr>Concluding remarks</vt:lpstr>
      <vt:lpstr>SOME USEFUL RESOURCES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development goals (SDG)</dc:title>
  <dc:creator>Victor Karunan</dc:creator>
  <cp:lastModifiedBy>Victor Karunan</cp:lastModifiedBy>
  <cp:revision>2</cp:revision>
  <dcterms:created xsi:type="dcterms:W3CDTF">2017-01-23T01:08:56Z</dcterms:created>
  <dcterms:modified xsi:type="dcterms:W3CDTF">2017-01-29T01:50:55Z</dcterms:modified>
</cp:coreProperties>
</file>