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msword" Extension="doc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msword" PartName="/ppt/embeddings/Microsoft_Office_Word_97_-_2003_Document2.doc"/>
  <Override ContentType="application/msword" PartName="/ppt/embeddings/Microsoft_Office_Word_97_-_2003_Document1.doc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  <p:sldMasterId id="2147483675" r:id="rId6"/>
    <p:sldMasterId id="214748369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5" roundtripDataSignature="AMtx7mis3efIwh4lLAOexEbajOLOfXkj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65" Type="http://customschemas.google.com/relationships/presentationmetadata" Target="meta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5" name="Google Shape;3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2" name="Google Shape;4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6" name="Google Shape;4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6" name="Google Shape;5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7" name="Google Shape;5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4" name="Google Shape;5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0" name="Google Shape;5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9" name="Google Shape;65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Google Shape;660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8" name="Google Shape;71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3" name="Google Shape;77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7" name="Google Shape;78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2" name="Google Shape;82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31" name="Google Shape;83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0" name="Google Shape;84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2" name="Google Shape;2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v4">
  <p:cSld name="Title Slide v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8"/>
          <p:cNvSpPr txBox="1"/>
          <p:nvPr>
            <p:ph idx="1" type="body"/>
          </p:nvPr>
        </p:nvSpPr>
        <p:spPr>
          <a:xfrm>
            <a:off x="503238" y="2578100"/>
            <a:ext cx="3071812" cy="180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8"/>
          <p:cNvSpPr txBox="1"/>
          <p:nvPr>
            <p:ph idx="2" type="body"/>
          </p:nvPr>
        </p:nvSpPr>
        <p:spPr>
          <a:xfrm>
            <a:off x="503238" y="4664504"/>
            <a:ext cx="3071812" cy="49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b="1" i="0" sz="2500" u="none" cap="small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8"/>
          <p:cNvSpPr txBox="1"/>
          <p:nvPr>
            <p:ph idx="3" type="body"/>
          </p:nvPr>
        </p:nvSpPr>
        <p:spPr>
          <a:xfrm>
            <a:off x="503238" y="5436973"/>
            <a:ext cx="3071812" cy="1095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Image w. Headline">
  <p:cSld name="Double Image w. Headlin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4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74"/>
          <p:cNvSpPr/>
          <p:nvPr>
            <p:ph idx="2" type="pic"/>
          </p:nvPr>
        </p:nvSpPr>
        <p:spPr>
          <a:xfrm>
            <a:off x="628650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74"/>
          <p:cNvSpPr/>
          <p:nvPr>
            <p:ph idx="3" type="pic"/>
          </p:nvPr>
        </p:nvSpPr>
        <p:spPr>
          <a:xfrm>
            <a:off x="4770437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Chart w. Headline">
  <p:cSld name="Double Chart w. Headlin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5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5"/>
          <p:cNvSpPr/>
          <p:nvPr>
            <p:ph idx="2" type="chart"/>
          </p:nvPr>
        </p:nvSpPr>
        <p:spPr>
          <a:xfrm>
            <a:off x="628649" y="1384300"/>
            <a:ext cx="3751761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5"/>
          <p:cNvSpPr/>
          <p:nvPr>
            <p:ph idx="3" type="chart"/>
          </p:nvPr>
        </p:nvSpPr>
        <p:spPr>
          <a:xfrm>
            <a:off x="4754880" y="1384300"/>
            <a:ext cx="3760470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Table w. Headline">
  <p:cSld name="Double Table w. Headlin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6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6"/>
          <p:cNvSpPr/>
          <p:nvPr>
            <p:ph idx="2" type="pic"/>
          </p:nvPr>
        </p:nvSpPr>
        <p:spPr>
          <a:xfrm>
            <a:off x="628650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6"/>
          <p:cNvSpPr/>
          <p:nvPr>
            <p:ph idx="3" type="pic"/>
          </p:nvPr>
        </p:nvSpPr>
        <p:spPr>
          <a:xfrm>
            <a:off x="4770437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w. Headline">
  <p:cSld name="Single Image w. Headli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7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7"/>
          <p:cNvSpPr/>
          <p:nvPr>
            <p:ph idx="2" type="pic"/>
          </p:nvPr>
        </p:nvSpPr>
        <p:spPr>
          <a:xfrm>
            <a:off x="628650" y="1323703"/>
            <a:ext cx="7886700" cy="48532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hart w. Headline">
  <p:cSld name="Single Chart w. Headlin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8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78"/>
          <p:cNvSpPr/>
          <p:nvPr>
            <p:ph idx="2" type="chart"/>
          </p:nvPr>
        </p:nvSpPr>
        <p:spPr>
          <a:xfrm>
            <a:off x="628650" y="1314994"/>
            <a:ext cx="7886700" cy="489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able w. Headline">
  <p:cSld name="Single Table w. Headlin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9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79"/>
          <p:cNvSpPr/>
          <p:nvPr>
            <p:ph idx="2" type="tbl"/>
          </p:nvPr>
        </p:nvSpPr>
        <p:spPr>
          <a:xfrm>
            <a:off x="628650" y="1323704"/>
            <a:ext cx="7886700" cy="489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- no headline">
  <p:cSld name="Picture - no headlin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0"/>
          <p:cNvSpPr/>
          <p:nvPr>
            <p:ph idx="2" type="pic"/>
          </p:nvPr>
        </p:nvSpPr>
        <p:spPr>
          <a:xfrm>
            <a:off x="0" y="1"/>
            <a:ext cx="9144000" cy="641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- no headline">
  <p:cSld name="Chart - no headlin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1"/>
          <p:cNvSpPr/>
          <p:nvPr>
            <p:ph idx="2" type="chart"/>
          </p:nvPr>
        </p:nvSpPr>
        <p:spPr>
          <a:xfrm>
            <a:off x="0" y="0"/>
            <a:ext cx="9144000" cy="641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- no headline">
  <p:cSld name="Table - no headlin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2"/>
          <p:cNvSpPr/>
          <p:nvPr>
            <p:ph idx="2" type="tbl"/>
          </p:nvPr>
        </p:nvSpPr>
        <p:spPr>
          <a:xfrm>
            <a:off x="0" y="0"/>
            <a:ext cx="9144000" cy="6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boxes w. Headline">
  <p:cSld name="Textboxes w. Headlin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3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83"/>
          <p:cNvSpPr txBox="1"/>
          <p:nvPr>
            <p:ph idx="1" type="body"/>
          </p:nvPr>
        </p:nvSpPr>
        <p:spPr>
          <a:xfrm>
            <a:off x="628650" y="1566863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83"/>
          <p:cNvSpPr txBox="1"/>
          <p:nvPr>
            <p:ph idx="2" type="body"/>
          </p:nvPr>
        </p:nvSpPr>
        <p:spPr>
          <a:xfrm>
            <a:off x="628650" y="3177796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83"/>
          <p:cNvSpPr txBox="1"/>
          <p:nvPr>
            <p:ph idx="3" type="body"/>
          </p:nvPr>
        </p:nvSpPr>
        <p:spPr>
          <a:xfrm>
            <a:off x="628650" y="4758554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v18b">
  <p:cSld name="Final Slide v18b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extbox wo. Headline">
  <p:cSld name="Single Textbox wo. Headlin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4"/>
          <p:cNvSpPr txBox="1"/>
          <p:nvPr>
            <p:ph idx="1" type="body"/>
          </p:nvPr>
        </p:nvSpPr>
        <p:spPr>
          <a:xfrm>
            <a:off x="628650" y="466726"/>
            <a:ext cx="7886700" cy="5522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with Bullet Points">
  <p:cSld name="Paragraph with Bullet Poin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5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9D84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85"/>
          <p:cNvSpPr txBox="1"/>
          <p:nvPr>
            <p:ph idx="1" type="body"/>
          </p:nvPr>
        </p:nvSpPr>
        <p:spPr>
          <a:xfrm>
            <a:off x="1176338" y="1566863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85"/>
          <p:cNvSpPr txBox="1"/>
          <p:nvPr>
            <p:ph idx="2" type="body"/>
          </p:nvPr>
        </p:nvSpPr>
        <p:spPr>
          <a:xfrm>
            <a:off x="1176338" y="3177796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85"/>
          <p:cNvSpPr txBox="1"/>
          <p:nvPr>
            <p:ph idx="3" type="body"/>
          </p:nvPr>
        </p:nvSpPr>
        <p:spPr>
          <a:xfrm>
            <a:off x="1176338" y="4758554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ith Info">
  <p:cSld name="Image with Info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6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9D84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86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86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86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86"/>
          <p:cNvSpPr/>
          <p:nvPr>
            <p:ph idx="4" type="pic"/>
          </p:nvPr>
        </p:nvSpPr>
        <p:spPr>
          <a:xfrm>
            <a:off x="453028" y="355785"/>
            <a:ext cx="4040188" cy="57308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Info">
  <p:cSld name="Chart with Inf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7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9D84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87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87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87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87"/>
          <p:cNvSpPr/>
          <p:nvPr>
            <p:ph idx="4" type="chart"/>
          </p:nvPr>
        </p:nvSpPr>
        <p:spPr>
          <a:xfrm>
            <a:off x="453028" y="355785"/>
            <a:ext cx="4040187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Info">
  <p:cSld name="Table with Inf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8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9D84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88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8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8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8"/>
          <p:cNvSpPr/>
          <p:nvPr>
            <p:ph idx="4" type="tbl"/>
          </p:nvPr>
        </p:nvSpPr>
        <p:spPr>
          <a:xfrm>
            <a:off x="453029" y="355785"/>
            <a:ext cx="4040187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9"/>
          <p:cNvSpPr txBox="1"/>
          <p:nvPr>
            <p:ph type="title"/>
          </p:nvPr>
        </p:nvSpPr>
        <p:spPr>
          <a:xfrm>
            <a:off x="725632" y="21034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extbox w. Headline">
  <p:cSld name="Single Textbox w. Headlin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3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63"/>
          <p:cNvSpPr txBox="1"/>
          <p:nvPr>
            <p:ph idx="1" type="body"/>
          </p:nvPr>
        </p:nvSpPr>
        <p:spPr>
          <a:xfrm>
            <a:off x="628650" y="1566862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w. Headline">
  <p:cSld name="Single Image w. Headlin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1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71"/>
          <p:cNvSpPr/>
          <p:nvPr>
            <p:ph idx="2" type="pic"/>
          </p:nvPr>
        </p:nvSpPr>
        <p:spPr>
          <a:xfrm>
            <a:off x="628650" y="1323703"/>
            <a:ext cx="7886700" cy="48532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Image w. Headline">
  <p:cSld name="Double Image w. Headlin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0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90"/>
          <p:cNvSpPr/>
          <p:nvPr>
            <p:ph idx="2" type="pic"/>
          </p:nvPr>
        </p:nvSpPr>
        <p:spPr>
          <a:xfrm>
            <a:off x="628650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90"/>
          <p:cNvSpPr/>
          <p:nvPr>
            <p:ph idx="3" type="pic"/>
          </p:nvPr>
        </p:nvSpPr>
        <p:spPr>
          <a:xfrm>
            <a:off x="4770437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extbox w. Headline">
  <p:cSld name="Single Textbox w. Headlin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0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60"/>
          <p:cNvSpPr txBox="1"/>
          <p:nvPr>
            <p:ph idx="1" type="body"/>
          </p:nvPr>
        </p:nvSpPr>
        <p:spPr>
          <a:xfrm>
            <a:off x="628650" y="1566862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Chart w. Headline">
  <p:cSld name="Double Chart w. Headlin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1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91"/>
          <p:cNvSpPr/>
          <p:nvPr>
            <p:ph idx="2" type="chart"/>
          </p:nvPr>
        </p:nvSpPr>
        <p:spPr>
          <a:xfrm>
            <a:off x="628649" y="1384300"/>
            <a:ext cx="3751761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1"/>
          <p:cNvSpPr/>
          <p:nvPr>
            <p:ph idx="3" type="chart"/>
          </p:nvPr>
        </p:nvSpPr>
        <p:spPr>
          <a:xfrm>
            <a:off x="4754880" y="1384300"/>
            <a:ext cx="3760470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Table w. Headline">
  <p:cSld name="Double Table w. Headli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2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92"/>
          <p:cNvSpPr/>
          <p:nvPr>
            <p:ph idx="2" type="pic"/>
          </p:nvPr>
        </p:nvSpPr>
        <p:spPr>
          <a:xfrm>
            <a:off x="628650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92"/>
          <p:cNvSpPr/>
          <p:nvPr>
            <p:ph idx="3" type="pic"/>
          </p:nvPr>
        </p:nvSpPr>
        <p:spPr>
          <a:xfrm>
            <a:off x="4770437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hart w. Headline">
  <p:cSld name="Single Chart w. Headli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3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93"/>
          <p:cNvSpPr/>
          <p:nvPr>
            <p:ph idx="2" type="chart"/>
          </p:nvPr>
        </p:nvSpPr>
        <p:spPr>
          <a:xfrm>
            <a:off x="628650" y="1314994"/>
            <a:ext cx="7886700" cy="489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able w. Headline">
  <p:cSld name="Single Table w. Headlin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94"/>
          <p:cNvSpPr/>
          <p:nvPr>
            <p:ph idx="2" type="tbl"/>
          </p:nvPr>
        </p:nvSpPr>
        <p:spPr>
          <a:xfrm>
            <a:off x="628650" y="1323704"/>
            <a:ext cx="7886700" cy="489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- no headline">
  <p:cSld name="Picture - no headlin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5"/>
          <p:cNvSpPr/>
          <p:nvPr>
            <p:ph idx="2" type="pic"/>
          </p:nvPr>
        </p:nvSpPr>
        <p:spPr>
          <a:xfrm>
            <a:off x="0" y="1"/>
            <a:ext cx="9144000" cy="641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- no headline">
  <p:cSld name="Chart - no headlin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6"/>
          <p:cNvSpPr/>
          <p:nvPr>
            <p:ph idx="2" type="chart"/>
          </p:nvPr>
        </p:nvSpPr>
        <p:spPr>
          <a:xfrm>
            <a:off x="0" y="0"/>
            <a:ext cx="9144000" cy="641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- no headline">
  <p:cSld name="Table - no headlin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7"/>
          <p:cNvSpPr/>
          <p:nvPr>
            <p:ph idx="2" type="tbl"/>
          </p:nvPr>
        </p:nvSpPr>
        <p:spPr>
          <a:xfrm>
            <a:off x="0" y="0"/>
            <a:ext cx="9144000" cy="6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boxes w. Headline">
  <p:cSld name="Textboxes w. Headlin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8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98"/>
          <p:cNvSpPr txBox="1"/>
          <p:nvPr>
            <p:ph idx="1" type="body"/>
          </p:nvPr>
        </p:nvSpPr>
        <p:spPr>
          <a:xfrm>
            <a:off x="628650" y="1566863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8"/>
          <p:cNvSpPr txBox="1"/>
          <p:nvPr>
            <p:ph idx="2" type="body"/>
          </p:nvPr>
        </p:nvSpPr>
        <p:spPr>
          <a:xfrm>
            <a:off x="628650" y="3177796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8"/>
          <p:cNvSpPr txBox="1"/>
          <p:nvPr>
            <p:ph idx="3" type="body"/>
          </p:nvPr>
        </p:nvSpPr>
        <p:spPr>
          <a:xfrm>
            <a:off x="628650" y="4758554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extbox wo. Headline">
  <p:cSld name="Single Textbox wo. Headlin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9"/>
          <p:cNvSpPr txBox="1"/>
          <p:nvPr>
            <p:ph idx="1" type="body"/>
          </p:nvPr>
        </p:nvSpPr>
        <p:spPr>
          <a:xfrm>
            <a:off x="628650" y="466726"/>
            <a:ext cx="7886700" cy="5522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with Bullet Points">
  <p:cSld name="Paragraph with Bullet Poin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0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6" name="Google Shape;136;p100"/>
          <p:cNvSpPr txBox="1"/>
          <p:nvPr>
            <p:ph idx="1" type="body"/>
          </p:nvPr>
        </p:nvSpPr>
        <p:spPr>
          <a:xfrm>
            <a:off x="1176338" y="1566863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00"/>
          <p:cNvSpPr txBox="1"/>
          <p:nvPr>
            <p:ph idx="2" type="body"/>
          </p:nvPr>
        </p:nvSpPr>
        <p:spPr>
          <a:xfrm>
            <a:off x="1176338" y="3177796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00"/>
          <p:cNvSpPr txBox="1"/>
          <p:nvPr>
            <p:ph idx="3" type="body"/>
          </p:nvPr>
        </p:nvSpPr>
        <p:spPr>
          <a:xfrm>
            <a:off x="1176338" y="4758554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6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6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6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ith Info">
  <p:cSld name="Image with Info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1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101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101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01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01"/>
          <p:cNvSpPr/>
          <p:nvPr>
            <p:ph idx="4" type="pic"/>
          </p:nvPr>
        </p:nvSpPr>
        <p:spPr>
          <a:xfrm>
            <a:off x="453028" y="355785"/>
            <a:ext cx="4040188" cy="57308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Info">
  <p:cSld name="Chart with Info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2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102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102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102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102"/>
          <p:cNvSpPr/>
          <p:nvPr>
            <p:ph idx="4" type="chart"/>
          </p:nvPr>
        </p:nvSpPr>
        <p:spPr>
          <a:xfrm>
            <a:off x="453028" y="355785"/>
            <a:ext cx="4040187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Info">
  <p:cSld name="Table with Inf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3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103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103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103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103"/>
          <p:cNvSpPr/>
          <p:nvPr>
            <p:ph idx="4" type="tbl"/>
          </p:nvPr>
        </p:nvSpPr>
        <p:spPr>
          <a:xfrm>
            <a:off x="453029" y="355785"/>
            <a:ext cx="4040187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extbox w. Headline">
  <p:cSld name="Single Textbox w. Headlin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0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0" name="Google Shape;160;p70"/>
          <p:cNvSpPr txBox="1"/>
          <p:nvPr>
            <p:ph idx="1" type="body"/>
          </p:nvPr>
        </p:nvSpPr>
        <p:spPr>
          <a:xfrm>
            <a:off x="628650" y="1566862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Image w. Headline">
  <p:cSld name="Double Image w. Headlin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5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105"/>
          <p:cNvSpPr/>
          <p:nvPr>
            <p:ph idx="2" type="pic"/>
          </p:nvPr>
        </p:nvSpPr>
        <p:spPr>
          <a:xfrm>
            <a:off x="628650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105"/>
          <p:cNvSpPr/>
          <p:nvPr>
            <p:ph idx="3" type="pic"/>
          </p:nvPr>
        </p:nvSpPr>
        <p:spPr>
          <a:xfrm>
            <a:off x="4770437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Chart w. Headline">
  <p:cSld name="Double Chart w. Headlin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6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106"/>
          <p:cNvSpPr/>
          <p:nvPr>
            <p:ph idx="2" type="chart"/>
          </p:nvPr>
        </p:nvSpPr>
        <p:spPr>
          <a:xfrm>
            <a:off x="628649" y="1384300"/>
            <a:ext cx="3751761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06"/>
          <p:cNvSpPr/>
          <p:nvPr>
            <p:ph idx="3" type="chart"/>
          </p:nvPr>
        </p:nvSpPr>
        <p:spPr>
          <a:xfrm>
            <a:off x="4754880" y="1384300"/>
            <a:ext cx="3760470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Table w. Headline">
  <p:cSld name="Double Table w. Headlin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7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2" name="Google Shape;172;p107"/>
          <p:cNvSpPr/>
          <p:nvPr>
            <p:ph idx="2" type="pic"/>
          </p:nvPr>
        </p:nvSpPr>
        <p:spPr>
          <a:xfrm>
            <a:off x="628650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107"/>
          <p:cNvSpPr/>
          <p:nvPr>
            <p:ph idx="3" type="pic"/>
          </p:nvPr>
        </p:nvSpPr>
        <p:spPr>
          <a:xfrm>
            <a:off x="4770437" y="1383957"/>
            <a:ext cx="3744913" cy="47930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w. Headline">
  <p:cSld name="Single Image w. Headlin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8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6" name="Google Shape;176;p108"/>
          <p:cNvSpPr/>
          <p:nvPr>
            <p:ph idx="2" type="pic"/>
          </p:nvPr>
        </p:nvSpPr>
        <p:spPr>
          <a:xfrm>
            <a:off x="628650" y="1323703"/>
            <a:ext cx="7886700" cy="48532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hart w. Headline">
  <p:cSld name="Single Chart w. Headlin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9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9" name="Google Shape;179;p109"/>
          <p:cNvSpPr/>
          <p:nvPr>
            <p:ph idx="2" type="chart"/>
          </p:nvPr>
        </p:nvSpPr>
        <p:spPr>
          <a:xfrm>
            <a:off x="628650" y="1314994"/>
            <a:ext cx="7886700" cy="489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64"/>
          <p:cNvSpPr txBox="1"/>
          <p:nvPr>
            <p:ph idx="1" type="body"/>
          </p:nvPr>
        </p:nvSpPr>
        <p:spPr>
          <a:xfrm>
            <a:off x="628650" y="1874838"/>
            <a:ext cx="7886700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able w. Headline">
  <p:cSld name="Single Table w. Headlin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0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110"/>
          <p:cNvSpPr/>
          <p:nvPr>
            <p:ph idx="2" type="tbl"/>
          </p:nvPr>
        </p:nvSpPr>
        <p:spPr>
          <a:xfrm>
            <a:off x="628650" y="1323704"/>
            <a:ext cx="7886700" cy="489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- no headline">
  <p:cSld name="Picture - no headlin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1"/>
          <p:cNvSpPr/>
          <p:nvPr>
            <p:ph idx="2" type="pic"/>
          </p:nvPr>
        </p:nvSpPr>
        <p:spPr>
          <a:xfrm>
            <a:off x="0" y="1"/>
            <a:ext cx="9144000" cy="641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- no headline">
  <p:cSld name="Chart - no headlin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2"/>
          <p:cNvSpPr/>
          <p:nvPr>
            <p:ph idx="2" type="chart"/>
          </p:nvPr>
        </p:nvSpPr>
        <p:spPr>
          <a:xfrm>
            <a:off x="0" y="0"/>
            <a:ext cx="9144000" cy="641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- no headline">
  <p:cSld name="Table - no headlin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3"/>
          <p:cNvSpPr/>
          <p:nvPr>
            <p:ph idx="2" type="tbl"/>
          </p:nvPr>
        </p:nvSpPr>
        <p:spPr>
          <a:xfrm>
            <a:off x="0" y="0"/>
            <a:ext cx="9144000" cy="6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boxes w. Headline">
  <p:cSld name="Textboxes w. Headlin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4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114"/>
          <p:cNvSpPr txBox="1"/>
          <p:nvPr>
            <p:ph idx="1" type="body"/>
          </p:nvPr>
        </p:nvSpPr>
        <p:spPr>
          <a:xfrm>
            <a:off x="628650" y="1566863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14"/>
          <p:cNvSpPr txBox="1"/>
          <p:nvPr>
            <p:ph idx="2" type="body"/>
          </p:nvPr>
        </p:nvSpPr>
        <p:spPr>
          <a:xfrm>
            <a:off x="628650" y="3177796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114"/>
          <p:cNvSpPr txBox="1"/>
          <p:nvPr>
            <p:ph idx="3" type="body"/>
          </p:nvPr>
        </p:nvSpPr>
        <p:spPr>
          <a:xfrm>
            <a:off x="628650" y="4758554"/>
            <a:ext cx="7886700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Textbox wo. Headline">
  <p:cSld name="Single Textbox wo. Headline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5"/>
          <p:cNvSpPr txBox="1"/>
          <p:nvPr>
            <p:ph idx="1" type="body"/>
          </p:nvPr>
        </p:nvSpPr>
        <p:spPr>
          <a:xfrm>
            <a:off x="628650" y="466726"/>
            <a:ext cx="7886700" cy="5522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with Bullet Points">
  <p:cSld name="Paragraph with Bullet Point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6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8" name="Google Shape;198;p116"/>
          <p:cNvSpPr txBox="1"/>
          <p:nvPr>
            <p:ph idx="1" type="body"/>
          </p:nvPr>
        </p:nvSpPr>
        <p:spPr>
          <a:xfrm>
            <a:off x="1176338" y="1566863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059D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116"/>
          <p:cNvSpPr txBox="1"/>
          <p:nvPr>
            <p:ph idx="2" type="body"/>
          </p:nvPr>
        </p:nvSpPr>
        <p:spPr>
          <a:xfrm>
            <a:off x="1176338" y="3177796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16"/>
          <p:cNvSpPr txBox="1"/>
          <p:nvPr>
            <p:ph idx="3" type="body"/>
          </p:nvPr>
        </p:nvSpPr>
        <p:spPr>
          <a:xfrm>
            <a:off x="1176338" y="4758554"/>
            <a:ext cx="7339012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ith Info">
  <p:cSld name="Image with Info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7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3" name="Google Shape;203;p117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117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117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117"/>
          <p:cNvSpPr/>
          <p:nvPr>
            <p:ph idx="4" type="pic"/>
          </p:nvPr>
        </p:nvSpPr>
        <p:spPr>
          <a:xfrm>
            <a:off x="453028" y="355785"/>
            <a:ext cx="4040188" cy="57308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Info">
  <p:cSld name="Chart with Info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8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9" name="Google Shape;209;p118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18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118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118"/>
          <p:cNvSpPr/>
          <p:nvPr>
            <p:ph idx="4" type="chart"/>
          </p:nvPr>
        </p:nvSpPr>
        <p:spPr>
          <a:xfrm>
            <a:off x="453028" y="355785"/>
            <a:ext cx="4040187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Info">
  <p:cSld name="Table with Info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9"/>
          <p:cNvSpPr txBox="1"/>
          <p:nvPr>
            <p:ph type="title"/>
          </p:nvPr>
        </p:nvSpPr>
        <p:spPr>
          <a:xfrm>
            <a:off x="4824549" y="355785"/>
            <a:ext cx="3838847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5" name="Google Shape;215;p119"/>
          <p:cNvSpPr txBox="1"/>
          <p:nvPr>
            <p:ph idx="1" type="body"/>
          </p:nvPr>
        </p:nvSpPr>
        <p:spPr>
          <a:xfrm>
            <a:off x="4824548" y="1550712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119"/>
          <p:cNvSpPr txBox="1"/>
          <p:nvPr>
            <p:ph idx="2" type="body"/>
          </p:nvPr>
        </p:nvSpPr>
        <p:spPr>
          <a:xfrm>
            <a:off x="4824548" y="3161645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119"/>
          <p:cNvSpPr txBox="1"/>
          <p:nvPr>
            <p:ph idx="3" type="body"/>
          </p:nvPr>
        </p:nvSpPr>
        <p:spPr>
          <a:xfrm>
            <a:off x="4824548" y="4742403"/>
            <a:ext cx="3838848" cy="9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19"/>
          <p:cNvSpPr/>
          <p:nvPr>
            <p:ph idx="4" type="tbl"/>
          </p:nvPr>
        </p:nvSpPr>
        <p:spPr>
          <a:xfrm>
            <a:off x="453029" y="355785"/>
            <a:ext cx="4040187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5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5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65"/>
          <p:cNvSpPr txBox="1"/>
          <p:nvPr>
            <p:ph idx="2" type="body"/>
          </p:nvPr>
        </p:nvSpPr>
        <p:spPr>
          <a:xfrm>
            <a:off x="628650" y="1844675"/>
            <a:ext cx="7886700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7"/>
          <p:cNvSpPr txBox="1"/>
          <p:nvPr>
            <p:ph type="title"/>
          </p:nvPr>
        </p:nvSpPr>
        <p:spPr>
          <a:xfrm>
            <a:off x="349250" y="1219200"/>
            <a:ext cx="83375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67"/>
          <p:cNvSpPr txBox="1"/>
          <p:nvPr>
            <p:ph idx="1" type="body"/>
          </p:nvPr>
        </p:nvSpPr>
        <p:spPr>
          <a:xfrm>
            <a:off x="349250" y="2093913"/>
            <a:ext cx="83375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25" Type="http://schemas.openxmlformats.org/officeDocument/2006/relationships/theme" Target="../theme/theme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4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Relationship Id="rId5" Type="http://schemas.openxmlformats.org/officeDocument/2006/relationships/oleObject" Target="../embeddings/Microsoft_Office_Word_97_-_2003_Document1.doc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Relationship Id="rId5" Type="http://schemas.openxmlformats.org/officeDocument/2006/relationships/oleObject" Target="../embeddings/Microsoft_Office_Word_97_-_2003_Document2.doc"/><Relationship Id="rId6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 txBox="1"/>
          <p:nvPr>
            <p:ph idx="1" type="body"/>
          </p:nvPr>
        </p:nvSpPr>
        <p:spPr>
          <a:xfrm>
            <a:off x="0" y="2193496"/>
            <a:ext cx="4145280" cy="2189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</a:pPr>
            <a:r>
              <a:rPr lang="en-US" sz="3200"/>
              <a:t>Main elements of social policy, their interconnections, and how it fits together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24" name="Google Shape;224;p1"/>
          <p:cNvSpPr txBox="1"/>
          <p:nvPr>
            <p:ph idx="2" type="body"/>
          </p:nvPr>
        </p:nvSpPr>
        <p:spPr>
          <a:xfrm>
            <a:off x="106680" y="4138689"/>
            <a:ext cx="3931920" cy="1622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Training of Trainers (TOT) - Social Policy and Social Protection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SPRI – SPD/Thammasat University, Bangkok</a:t>
            </a:r>
            <a:endParaRPr/>
          </a:p>
        </p:txBody>
      </p:sp>
      <p:sp>
        <p:nvSpPr>
          <p:cNvPr id="225" name="Google Shape;225;p1"/>
          <p:cNvSpPr txBox="1"/>
          <p:nvPr>
            <p:ph idx="3" type="body"/>
          </p:nvPr>
        </p:nvSpPr>
        <p:spPr>
          <a:xfrm>
            <a:off x="503238" y="6004559"/>
            <a:ext cx="3071812" cy="716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rPr lang="en-US" sz="1800"/>
              <a:t>Dr. Prof. Chris de Neubourg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10"/>
          <p:cNvCxnSpPr/>
          <p:nvPr/>
        </p:nvCxnSpPr>
        <p:spPr>
          <a:xfrm>
            <a:off x="3203848" y="4149080"/>
            <a:ext cx="0" cy="136815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"/>
          <p:cNvCxnSpPr/>
          <p:nvPr/>
        </p:nvCxnSpPr>
        <p:spPr>
          <a:xfrm>
            <a:off x="3203848" y="5517232"/>
            <a:ext cx="5688632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0" name="Google Shape;320;p10"/>
          <p:cNvSpPr/>
          <p:nvPr/>
        </p:nvSpPr>
        <p:spPr>
          <a:xfrm>
            <a:off x="3203848" y="4869160"/>
            <a:ext cx="2160240" cy="648072"/>
          </a:xfrm>
          <a:prstGeom prst="ellipse">
            <a:avLst/>
          </a:prstGeom>
          <a:solidFill>
            <a:srgbClr val="04FF1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6156176" y="4797152"/>
            <a:ext cx="2736304" cy="792088"/>
          </a:xfrm>
          <a:prstGeom prst="ellipse">
            <a:avLst/>
          </a:prstGeom>
          <a:solidFill>
            <a:srgbClr val="04FF1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0"/>
          <p:cNvSpPr/>
          <p:nvPr/>
        </p:nvSpPr>
        <p:spPr>
          <a:xfrm>
            <a:off x="3779912" y="2780928"/>
            <a:ext cx="1296144" cy="288032"/>
          </a:xfrm>
          <a:prstGeom prst="ellipse">
            <a:avLst/>
          </a:prstGeom>
          <a:solidFill>
            <a:srgbClr val="FFB552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5292080" y="3068960"/>
            <a:ext cx="1080120" cy="576064"/>
          </a:xfrm>
          <a:prstGeom prst="ellipse">
            <a:avLst/>
          </a:prstGeom>
          <a:solidFill>
            <a:srgbClr val="04FF1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6372200" y="2924944"/>
            <a:ext cx="864096" cy="144016"/>
          </a:xfrm>
          <a:prstGeom prst="ellipse">
            <a:avLst/>
          </a:prstGeom>
          <a:solidFill>
            <a:srgbClr val="FE99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2411760" y="3068960"/>
            <a:ext cx="1800200" cy="576064"/>
          </a:xfrm>
          <a:prstGeom prst="ellipse">
            <a:avLst/>
          </a:prstGeom>
          <a:solidFill>
            <a:srgbClr val="04FF1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10"/>
          <p:cNvCxnSpPr/>
          <p:nvPr/>
        </p:nvCxnSpPr>
        <p:spPr>
          <a:xfrm>
            <a:off x="3203848" y="4869160"/>
            <a:ext cx="568863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10"/>
          <p:cNvCxnSpPr/>
          <p:nvPr/>
        </p:nvCxnSpPr>
        <p:spPr>
          <a:xfrm>
            <a:off x="6444208" y="4581128"/>
            <a:ext cx="216024" cy="86409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10"/>
          <p:cNvCxnSpPr/>
          <p:nvPr/>
        </p:nvCxnSpPr>
        <p:spPr>
          <a:xfrm flipH="1" rot="10800000">
            <a:off x="7020272" y="4941168"/>
            <a:ext cx="1008112" cy="50405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10"/>
          <p:cNvCxnSpPr/>
          <p:nvPr/>
        </p:nvCxnSpPr>
        <p:spPr>
          <a:xfrm>
            <a:off x="3203848" y="5373216"/>
            <a:ext cx="936104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10"/>
          <p:cNvCxnSpPr/>
          <p:nvPr/>
        </p:nvCxnSpPr>
        <p:spPr>
          <a:xfrm flipH="1" rot="10800000">
            <a:off x="4139952" y="5085184"/>
            <a:ext cx="360040" cy="288032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10"/>
          <p:cNvCxnSpPr/>
          <p:nvPr/>
        </p:nvCxnSpPr>
        <p:spPr>
          <a:xfrm>
            <a:off x="6660232" y="5445224"/>
            <a:ext cx="360040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10"/>
          <p:cNvCxnSpPr/>
          <p:nvPr/>
        </p:nvCxnSpPr>
        <p:spPr>
          <a:xfrm flipH="1" rot="10800000">
            <a:off x="4499992" y="4653136"/>
            <a:ext cx="1296144" cy="432048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10"/>
          <p:cNvCxnSpPr/>
          <p:nvPr/>
        </p:nvCxnSpPr>
        <p:spPr>
          <a:xfrm flipH="1" rot="10800000">
            <a:off x="5796136" y="4581128"/>
            <a:ext cx="648072" cy="72008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"/>
          <p:cNvCxnSpPr/>
          <p:nvPr/>
        </p:nvCxnSpPr>
        <p:spPr>
          <a:xfrm>
            <a:off x="8028384" y="4941168"/>
            <a:ext cx="792088" cy="72008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"/>
          <p:cNvCxnSpPr/>
          <p:nvPr/>
        </p:nvCxnSpPr>
        <p:spPr>
          <a:xfrm>
            <a:off x="1762125" y="3830638"/>
            <a:ext cx="61880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10"/>
          <p:cNvSpPr/>
          <p:nvPr/>
        </p:nvSpPr>
        <p:spPr>
          <a:xfrm>
            <a:off x="6858000" y="3571875"/>
            <a:ext cx="1357313" cy="28575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4714875" y="3571875"/>
            <a:ext cx="785813" cy="35718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1643063" y="3571875"/>
            <a:ext cx="1285875" cy="28575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0"/>
          <p:cNvSpPr txBox="1"/>
          <p:nvPr>
            <p:ph type="title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Verdana"/>
              <a:buNone/>
            </a:pPr>
            <a:r>
              <a:rPr b="1" lang="en-US" sz="32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Linked at investments in human capital over generations</a:t>
            </a:r>
            <a:endParaRPr b="1" sz="320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0" name="Google Shape;340;p10"/>
          <p:cNvCxnSpPr/>
          <p:nvPr/>
        </p:nvCxnSpPr>
        <p:spPr>
          <a:xfrm>
            <a:off x="1751013" y="2133600"/>
            <a:ext cx="11112" cy="16970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10"/>
          <p:cNvCxnSpPr/>
          <p:nvPr/>
        </p:nvCxnSpPr>
        <p:spPr>
          <a:xfrm>
            <a:off x="1751013" y="3089275"/>
            <a:ext cx="6199187" cy="190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10"/>
          <p:cNvCxnSpPr/>
          <p:nvPr/>
        </p:nvCxnSpPr>
        <p:spPr>
          <a:xfrm>
            <a:off x="1751013" y="3714750"/>
            <a:ext cx="588739" cy="2282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10"/>
          <p:cNvCxnSpPr/>
          <p:nvPr/>
        </p:nvCxnSpPr>
        <p:spPr>
          <a:xfrm>
            <a:off x="4716015" y="2924944"/>
            <a:ext cx="106809" cy="789806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10"/>
          <p:cNvCxnSpPr/>
          <p:nvPr/>
        </p:nvCxnSpPr>
        <p:spPr>
          <a:xfrm>
            <a:off x="4822825" y="3714750"/>
            <a:ext cx="625475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10"/>
          <p:cNvCxnSpPr/>
          <p:nvPr/>
        </p:nvCxnSpPr>
        <p:spPr>
          <a:xfrm>
            <a:off x="6804248" y="2996952"/>
            <a:ext cx="174402" cy="717798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10"/>
          <p:cNvCxnSpPr/>
          <p:nvPr/>
        </p:nvCxnSpPr>
        <p:spPr>
          <a:xfrm>
            <a:off x="6978650" y="3714750"/>
            <a:ext cx="971550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10"/>
          <p:cNvSpPr txBox="1"/>
          <p:nvPr/>
        </p:nvSpPr>
        <p:spPr>
          <a:xfrm>
            <a:off x="1312863" y="2170113"/>
            <a:ext cx="2936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7402513" y="3835400"/>
            <a:ext cx="54768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7402513" y="2786063"/>
            <a:ext cx="6699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Ymin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7402513" y="3416300"/>
            <a:ext cx="54768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Yt</a:t>
            </a:r>
            <a:endParaRPr b="1" sz="12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1" name="Google Shape;351;p10"/>
          <p:cNvCxnSpPr/>
          <p:nvPr/>
        </p:nvCxnSpPr>
        <p:spPr>
          <a:xfrm>
            <a:off x="2339752" y="3717032"/>
            <a:ext cx="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10"/>
          <p:cNvCxnSpPr/>
          <p:nvPr/>
        </p:nvCxnSpPr>
        <p:spPr>
          <a:xfrm flipH="1" rot="10800000">
            <a:off x="2339752" y="3356992"/>
            <a:ext cx="432048" cy="36004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3" name="Google Shape;353;p10"/>
          <p:cNvCxnSpPr/>
          <p:nvPr/>
        </p:nvCxnSpPr>
        <p:spPr>
          <a:xfrm flipH="1" rot="10800000">
            <a:off x="2771800" y="2996952"/>
            <a:ext cx="1224136" cy="36004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" name="Google Shape;354;p10"/>
          <p:cNvCxnSpPr/>
          <p:nvPr/>
        </p:nvCxnSpPr>
        <p:spPr>
          <a:xfrm flipH="1" rot="10800000">
            <a:off x="3995936" y="2924944"/>
            <a:ext cx="720080" cy="72008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10"/>
          <p:cNvCxnSpPr/>
          <p:nvPr/>
        </p:nvCxnSpPr>
        <p:spPr>
          <a:xfrm flipH="1" rot="10800000">
            <a:off x="5448300" y="3212976"/>
            <a:ext cx="491852" cy="501774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10"/>
          <p:cNvCxnSpPr/>
          <p:nvPr/>
        </p:nvCxnSpPr>
        <p:spPr>
          <a:xfrm flipH="1" rot="10800000">
            <a:off x="5940152" y="2996952"/>
            <a:ext cx="864096" cy="216024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10"/>
          <p:cNvCxnSpPr/>
          <p:nvPr/>
        </p:nvCxnSpPr>
        <p:spPr>
          <a:xfrm>
            <a:off x="3347864" y="3140968"/>
            <a:ext cx="0" cy="216024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8" name="Google Shape;358;p10"/>
          <p:cNvCxnSpPr/>
          <p:nvPr/>
        </p:nvCxnSpPr>
        <p:spPr>
          <a:xfrm>
            <a:off x="3635896" y="3068960"/>
            <a:ext cx="0" cy="216024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9" name="Google Shape;359;p10"/>
          <p:cNvCxnSpPr>
            <a:stCxn id="322" idx="3"/>
          </p:cNvCxnSpPr>
          <p:nvPr/>
        </p:nvCxnSpPr>
        <p:spPr>
          <a:xfrm>
            <a:off x="3969728" y="3026779"/>
            <a:ext cx="26100" cy="2202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0" name="Google Shape;360;p10"/>
          <p:cNvCxnSpPr>
            <a:endCxn id="337" idx="3"/>
          </p:cNvCxnSpPr>
          <p:nvPr/>
        </p:nvCxnSpPr>
        <p:spPr>
          <a:xfrm rot="10800000">
            <a:off x="4829955" y="3876754"/>
            <a:ext cx="30000" cy="1136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1" name="Google Shape;361;p10"/>
          <p:cNvCxnSpPr/>
          <p:nvPr/>
        </p:nvCxnSpPr>
        <p:spPr>
          <a:xfrm rot="10800000">
            <a:off x="5220072" y="3861048"/>
            <a:ext cx="0" cy="936104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2" name="Google Shape;362;p10"/>
          <p:cNvCxnSpPr/>
          <p:nvPr/>
        </p:nvCxnSpPr>
        <p:spPr>
          <a:xfrm rot="10800000">
            <a:off x="5436096" y="3933056"/>
            <a:ext cx="0" cy="79208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"/>
          <p:cNvSpPr txBox="1"/>
          <p:nvPr>
            <p:ph type="title"/>
          </p:nvPr>
        </p:nvSpPr>
        <p:spPr>
          <a:xfrm rot="5400000">
            <a:off x="5315744" y="2470944"/>
            <a:ext cx="5567362" cy="117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Reproduction of inequality</a:t>
            </a:r>
            <a:endParaRPr/>
          </a:p>
        </p:txBody>
      </p:sp>
      <p:cxnSp>
        <p:nvCxnSpPr>
          <p:cNvPr id="368" name="Google Shape;368;p11"/>
          <p:cNvCxnSpPr/>
          <p:nvPr/>
        </p:nvCxnSpPr>
        <p:spPr>
          <a:xfrm>
            <a:off x="1408220" y="1835926"/>
            <a:ext cx="12573" cy="4250294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"/>
          <p:cNvCxnSpPr/>
          <p:nvPr/>
        </p:nvCxnSpPr>
        <p:spPr>
          <a:xfrm>
            <a:off x="1408220" y="6086220"/>
            <a:ext cx="6877646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0" name="Google Shape;370;p11"/>
          <p:cNvSpPr/>
          <p:nvPr/>
        </p:nvSpPr>
        <p:spPr>
          <a:xfrm>
            <a:off x="1420793" y="4105212"/>
            <a:ext cx="457200" cy="457200"/>
          </a:xfrm>
          <a:prstGeom prst="flowChartConnector">
            <a:avLst/>
          </a:prstGeom>
          <a:solidFill>
            <a:srgbClr val="0A69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1413267" y="4816096"/>
            <a:ext cx="435832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1408220" y="5384800"/>
            <a:ext cx="457200" cy="457200"/>
          </a:xfrm>
          <a:prstGeom prst="flowChartConnector">
            <a:avLst/>
          </a:prstGeom>
          <a:solidFill>
            <a:srgbClr val="03F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1405950" y="5608376"/>
            <a:ext cx="457200" cy="457200"/>
          </a:xfrm>
          <a:prstGeom prst="flowChartConnector">
            <a:avLst/>
          </a:prstGeom>
          <a:solidFill>
            <a:srgbClr val="05FFC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408220" y="3840680"/>
            <a:ext cx="457200" cy="457200"/>
          </a:xfrm>
          <a:prstGeom prst="flowChartConnector">
            <a:avLst/>
          </a:prstGeom>
          <a:solidFill>
            <a:srgbClr val="065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408220" y="3719947"/>
            <a:ext cx="457200" cy="457200"/>
          </a:xfrm>
          <a:prstGeom prst="flowChartConnector">
            <a:avLst/>
          </a:prstGeom>
          <a:solidFill>
            <a:srgbClr val="043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1420793" y="1714791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1420793" y="2477248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1407787" y="2171991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1405950" y="1376997"/>
            <a:ext cx="457200" cy="457200"/>
          </a:xfrm>
          <a:prstGeom prst="flowChartConnector">
            <a:avLst/>
          </a:prstGeom>
          <a:solidFill>
            <a:srgbClr val="FF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1407787" y="2629191"/>
            <a:ext cx="457200" cy="457200"/>
          </a:xfrm>
          <a:prstGeom prst="flowChartConnector">
            <a:avLst/>
          </a:prstGeom>
          <a:solidFill>
            <a:srgbClr val="6B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408220" y="3397624"/>
            <a:ext cx="457200" cy="457200"/>
          </a:xfrm>
          <a:prstGeom prst="flowChartConnector">
            <a:avLst/>
          </a:prstGeom>
          <a:solidFill>
            <a:srgbClr val="13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1407787" y="1714791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1429588" y="1316410"/>
            <a:ext cx="457200" cy="457200"/>
          </a:xfrm>
          <a:prstGeom prst="flowChartConnector">
            <a:avLst/>
          </a:prstGeom>
          <a:solidFill>
            <a:srgbClr val="FF089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1405950" y="1607326"/>
            <a:ext cx="457200" cy="457200"/>
          </a:xfrm>
          <a:prstGeom prst="flowChartConnector">
            <a:avLst/>
          </a:prstGeom>
          <a:solidFill>
            <a:srgbClr val="FF0AFE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1405950" y="1943391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1"/>
          <p:cNvSpPr/>
          <p:nvPr/>
        </p:nvSpPr>
        <p:spPr>
          <a:xfrm>
            <a:off x="1420793" y="3255821"/>
            <a:ext cx="457200" cy="457200"/>
          </a:xfrm>
          <a:prstGeom prst="flowChartConnector">
            <a:avLst/>
          </a:prstGeom>
          <a:solidFill>
            <a:srgbClr val="13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1"/>
          <p:cNvSpPr/>
          <p:nvPr/>
        </p:nvSpPr>
        <p:spPr>
          <a:xfrm>
            <a:off x="1408220" y="3169024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1420793" y="3543591"/>
            <a:ext cx="457200" cy="457200"/>
          </a:xfrm>
          <a:prstGeom prst="flowChartConnector">
            <a:avLst/>
          </a:prstGeom>
          <a:solidFill>
            <a:srgbClr val="071A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1"/>
          <p:cNvSpPr/>
          <p:nvPr/>
        </p:nvSpPr>
        <p:spPr>
          <a:xfrm>
            <a:off x="1408220" y="4333812"/>
            <a:ext cx="457200" cy="457200"/>
          </a:xfrm>
          <a:prstGeom prst="flowChartConnector">
            <a:avLst/>
          </a:prstGeom>
          <a:solidFill>
            <a:srgbClr val="0A69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1"/>
          <p:cNvSpPr/>
          <p:nvPr/>
        </p:nvSpPr>
        <p:spPr>
          <a:xfrm>
            <a:off x="1405950" y="1554598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1"/>
          <p:cNvSpPr/>
          <p:nvPr/>
        </p:nvSpPr>
        <p:spPr>
          <a:xfrm>
            <a:off x="1407787" y="1325998"/>
            <a:ext cx="457200" cy="457200"/>
          </a:xfrm>
          <a:prstGeom prst="flowChartConnector">
            <a:avLst/>
          </a:prstGeom>
          <a:solidFill>
            <a:srgbClr val="FF0AC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1405950" y="930376"/>
            <a:ext cx="457200" cy="457200"/>
          </a:xfrm>
          <a:prstGeom prst="flowChartConnector">
            <a:avLst/>
          </a:prstGeom>
          <a:solidFill>
            <a:srgbClr val="FF076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1420793" y="859210"/>
            <a:ext cx="457200" cy="457200"/>
          </a:xfrm>
          <a:prstGeom prst="flowChartConnector">
            <a:avLst/>
          </a:prstGeom>
          <a:solidFill>
            <a:srgbClr val="FF0A7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/>
          <p:nvPr/>
        </p:nvSpPr>
        <p:spPr>
          <a:xfrm>
            <a:off x="1413267" y="1150126"/>
            <a:ext cx="457200" cy="457200"/>
          </a:xfrm>
          <a:prstGeom prst="flowChartConnector">
            <a:avLst/>
          </a:prstGeom>
          <a:solidFill>
            <a:srgbClr val="FF0A7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1429588" y="1364607"/>
            <a:ext cx="457200" cy="457200"/>
          </a:xfrm>
          <a:prstGeom prst="flowChartConnector">
            <a:avLst/>
          </a:prstGeom>
          <a:solidFill>
            <a:srgbClr val="FF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1408220" y="560126"/>
            <a:ext cx="457200" cy="457200"/>
          </a:xfrm>
          <a:prstGeom prst="flowChartConnector">
            <a:avLst/>
          </a:prstGeom>
          <a:solidFill>
            <a:srgbClr val="FF0106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3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1"/>
          <p:cNvSpPr/>
          <p:nvPr/>
        </p:nvSpPr>
        <p:spPr>
          <a:xfrm>
            <a:off x="1408220" y="630610"/>
            <a:ext cx="457200" cy="457200"/>
          </a:xfrm>
          <a:prstGeom prst="flowChartConnector">
            <a:avLst/>
          </a:prstGeom>
          <a:solidFill>
            <a:srgbClr val="FF062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1"/>
          <p:cNvSpPr/>
          <p:nvPr/>
        </p:nvSpPr>
        <p:spPr>
          <a:xfrm>
            <a:off x="1413267" y="4600512"/>
            <a:ext cx="457200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1"/>
          <p:cNvSpPr/>
          <p:nvPr/>
        </p:nvSpPr>
        <p:spPr>
          <a:xfrm>
            <a:off x="1408220" y="2248648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1"/>
          <p:cNvSpPr/>
          <p:nvPr/>
        </p:nvSpPr>
        <p:spPr>
          <a:xfrm>
            <a:off x="1420793" y="2940424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1"/>
          <p:cNvSpPr/>
          <p:nvPr/>
        </p:nvSpPr>
        <p:spPr>
          <a:xfrm>
            <a:off x="1405950" y="1835926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1"/>
          <p:cNvSpPr/>
          <p:nvPr/>
        </p:nvSpPr>
        <p:spPr>
          <a:xfrm>
            <a:off x="1408220" y="2791119"/>
            <a:ext cx="457200" cy="457200"/>
          </a:xfrm>
          <a:prstGeom prst="flowChartConnector">
            <a:avLst/>
          </a:prstGeom>
          <a:solidFill>
            <a:srgbClr val="6B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1"/>
          <p:cNvSpPr/>
          <p:nvPr/>
        </p:nvSpPr>
        <p:spPr>
          <a:xfrm>
            <a:off x="1408220" y="3638633"/>
            <a:ext cx="457200" cy="457200"/>
          </a:xfrm>
          <a:prstGeom prst="flowChartConnector">
            <a:avLst/>
          </a:prstGeom>
          <a:solidFill>
            <a:srgbClr val="043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1"/>
          <p:cNvSpPr/>
          <p:nvPr/>
        </p:nvSpPr>
        <p:spPr>
          <a:xfrm>
            <a:off x="1429588" y="701776"/>
            <a:ext cx="457200" cy="457200"/>
          </a:xfrm>
          <a:prstGeom prst="flowChartConnector">
            <a:avLst/>
          </a:prstGeom>
          <a:solidFill>
            <a:srgbClr val="FF003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1"/>
          <p:cNvSpPr/>
          <p:nvPr/>
        </p:nvSpPr>
        <p:spPr>
          <a:xfrm>
            <a:off x="1408220" y="2353260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1"/>
          <p:cNvSpPr/>
          <p:nvPr/>
        </p:nvSpPr>
        <p:spPr>
          <a:xfrm>
            <a:off x="3649770" y="580770"/>
            <a:ext cx="457200" cy="457200"/>
          </a:xfrm>
          <a:prstGeom prst="flowChartConnector">
            <a:avLst/>
          </a:prstGeom>
          <a:solidFill>
            <a:srgbClr val="FF0106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3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1"/>
          <p:cNvSpPr/>
          <p:nvPr/>
        </p:nvSpPr>
        <p:spPr>
          <a:xfrm>
            <a:off x="3647500" y="788726"/>
            <a:ext cx="457200" cy="457200"/>
          </a:xfrm>
          <a:prstGeom prst="flowChartConnector">
            <a:avLst/>
          </a:prstGeom>
          <a:solidFill>
            <a:srgbClr val="FF062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1"/>
          <p:cNvSpPr/>
          <p:nvPr/>
        </p:nvSpPr>
        <p:spPr>
          <a:xfrm>
            <a:off x="3647500" y="1012302"/>
            <a:ext cx="457200" cy="457200"/>
          </a:xfrm>
          <a:prstGeom prst="flowChartConnector">
            <a:avLst/>
          </a:prstGeom>
          <a:solidFill>
            <a:srgbClr val="FF003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1"/>
          <p:cNvSpPr/>
          <p:nvPr/>
        </p:nvSpPr>
        <p:spPr>
          <a:xfrm>
            <a:off x="3649771" y="1264333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1"/>
          <p:cNvSpPr/>
          <p:nvPr/>
        </p:nvSpPr>
        <p:spPr>
          <a:xfrm rot="354140">
            <a:off x="3647500" y="1554598"/>
            <a:ext cx="457200" cy="457200"/>
          </a:xfrm>
          <a:prstGeom prst="flowChartConnector">
            <a:avLst/>
          </a:prstGeom>
          <a:solidFill>
            <a:srgbClr val="FF0A7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1"/>
          <p:cNvSpPr/>
          <p:nvPr/>
        </p:nvSpPr>
        <p:spPr>
          <a:xfrm>
            <a:off x="3644717" y="1772967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3644717" y="1980824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1"/>
          <p:cNvSpPr/>
          <p:nvPr/>
        </p:nvSpPr>
        <p:spPr>
          <a:xfrm>
            <a:off x="3649770" y="2171991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1"/>
          <p:cNvSpPr/>
          <p:nvPr/>
        </p:nvSpPr>
        <p:spPr>
          <a:xfrm>
            <a:off x="3647500" y="2353260"/>
            <a:ext cx="457200" cy="457200"/>
          </a:xfrm>
          <a:prstGeom prst="flowChartConnector">
            <a:avLst/>
          </a:prstGeom>
          <a:solidFill>
            <a:srgbClr val="6B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1"/>
          <p:cNvSpPr/>
          <p:nvPr/>
        </p:nvSpPr>
        <p:spPr>
          <a:xfrm>
            <a:off x="3644717" y="2972922"/>
            <a:ext cx="457200" cy="457200"/>
          </a:xfrm>
          <a:prstGeom prst="flowChartConnector">
            <a:avLst/>
          </a:prstGeom>
          <a:solidFill>
            <a:srgbClr val="6B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1"/>
          <p:cNvSpPr/>
          <p:nvPr/>
        </p:nvSpPr>
        <p:spPr>
          <a:xfrm>
            <a:off x="3644717" y="3248319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1"/>
          <p:cNvSpPr/>
          <p:nvPr/>
        </p:nvSpPr>
        <p:spPr>
          <a:xfrm>
            <a:off x="3644717" y="3491347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3644717" y="3772191"/>
            <a:ext cx="457200" cy="457200"/>
          </a:xfrm>
          <a:prstGeom prst="flowChartConnector">
            <a:avLst/>
          </a:prstGeom>
          <a:solidFill>
            <a:srgbClr val="043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1"/>
          <p:cNvSpPr/>
          <p:nvPr/>
        </p:nvSpPr>
        <p:spPr>
          <a:xfrm>
            <a:off x="3649771" y="3597503"/>
            <a:ext cx="457200" cy="457200"/>
          </a:xfrm>
          <a:prstGeom prst="flowChartConnector">
            <a:avLst/>
          </a:prstGeom>
          <a:solidFill>
            <a:srgbClr val="065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1"/>
          <p:cNvSpPr/>
          <p:nvPr/>
        </p:nvSpPr>
        <p:spPr>
          <a:xfrm>
            <a:off x="3649770" y="4548559"/>
            <a:ext cx="457200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1"/>
          <p:cNvSpPr/>
          <p:nvPr/>
        </p:nvSpPr>
        <p:spPr>
          <a:xfrm>
            <a:off x="3649771" y="4851400"/>
            <a:ext cx="457200" cy="457200"/>
          </a:xfrm>
          <a:prstGeom prst="flowChartConnector">
            <a:avLst/>
          </a:prstGeom>
          <a:solidFill>
            <a:srgbClr val="05B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1"/>
          <p:cNvSpPr/>
          <p:nvPr/>
        </p:nvSpPr>
        <p:spPr>
          <a:xfrm rot="-184632">
            <a:off x="3661713" y="5043495"/>
            <a:ext cx="457200" cy="457200"/>
          </a:xfrm>
          <a:prstGeom prst="flowChartConnector">
            <a:avLst/>
          </a:prstGeom>
          <a:solidFill>
            <a:srgbClr val="05B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3644717" y="5384800"/>
            <a:ext cx="457200" cy="457200"/>
          </a:xfrm>
          <a:prstGeom prst="flowChartConnector">
            <a:avLst/>
          </a:prstGeom>
          <a:solidFill>
            <a:srgbClr val="03F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1"/>
          <p:cNvSpPr/>
          <p:nvPr/>
        </p:nvSpPr>
        <p:spPr>
          <a:xfrm>
            <a:off x="3647500" y="5603352"/>
            <a:ext cx="457200" cy="457200"/>
          </a:xfrm>
          <a:prstGeom prst="flowChartConnector">
            <a:avLst/>
          </a:prstGeom>
          <a:solidFill>
            <a:srgbClr val="05FFC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3649771" y="4405747"/>
            <a:ext cx="457200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1405950" y="5044696"/>
            <a:ext cx="457200" cy="457200"/>
          </a:xfrm>
          <a:prstGeom prst="flowChartConnector">
            <a:avLst/>
          </a:prstGeom>
          <a:solidFill>
            <a:srgbClr val="05B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1413267" y="1278310"/>
            <a:ext cx="457200" cy="457200"/>
          </a:xfrm>
          <a:prstGeom prst="flowChartConnector">
            <a:avLst/>
          </a:prstGeom>
          <a:solidFill>
            <a:srgbClr val="FF0AC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1"/>
          <p:cNvSpPr txBox="1"/>
          <p:nvPr/>
        </p:nvSpPr>
        <p:spPr>
          <a:xfrm>
            <a:off x="251520" y="116632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welfare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1"/>
          <p:cNvSpPr txBox="1"/>
          <p:nvPr/>
        </p:nvSpPr>
        <p:spPr>
          <a:xfrm>
            <a:off x="7270750" y="6299200"/>
            <a:ext cx="6596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5" name="Google Shape;435;p12"/>
          <p:cNvCxnSpPr/>
          <p:nvPr/>
        </p:nvCxnSpPr>
        <p:spPr>
          <a:xfrm>
            <a:off x="1762125" y="3830638"/>
            <a:ext cx="61880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6" name="Google Shape;436;p12"/>
          <p:cNvSpPr/>
          <p:nvPr/>
        </p:nvSpPr>
        <p:spPr>
          <a:xfrm>
            <a:off x="6858000" y="3571875"/>
            <a:ext cx="1357313" cy="28575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2"/>
          <p:cNvSpPr/>
          <p:nvPr/>
        </p:nvSpPr>
        <p:spPr>
          <a:xfrm>
            <a:off x="5436096" y="3573016"/>
            <a:ext cx="496640" cy="35718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2"/>
          <p:cNvSpPr/>
          <p:nvPr/>
        </p:nvSpPr>
        <p:spPr>
          <a:xfrm>
            <a:off x="3429000" y="3643313"/>
            <a:ext cx="428625" cy="142875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2"/>
          <p:cNvSpPr/>
          <p:nvPr/>
        </p:nvSpPr>
        <p:spPr>
          <a:xfrm>
            <a:off x="1643063" y="3571875"/>
            <a:ext cx="1285875" cy="28575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2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Verdana"/>
              <a:buNone/>
            </a:pPr>
            <a:r>
              <a:rPr b="1" lang="en-US" sz="32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Subsistence at times of shocks</a:t>
            </a:r>
            <a:endParaRPr b="1" sz="320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41" name="Google Shape;441;p12"/>
          <p:cNvCxnSpPr/>
          <p:nvPr/>
        </p:nvCxnSpPr>
        <p:spPr>
          <a:xfrm>
            <a:off x="1751013" y="2133600"/>
            <a:ext cx="11112" cy="16970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12"/>
          <p:cNvCxnSpPr/>
          <p:nvPr/>
        </p:nvCxnSpPr>
        <p:spPr>
          <a:xfrm>
            <a:off x="1751013" y="3089275"/>
            <a:ext cx="6199187" cy="190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12"/>
          <p:cNvCxnSpPr/>
          <p:nvPr/>
        </p:nvCxnSpPr>
        <p:spPr>
          <a:xfrm>
            <a:off x="1751013" y="3714750"/>
            <a:ext cx="1146175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12"/>
          <p:cNvCxnSpPr/>
          <p:nvPr/>
        </p:nvCxnSpPr>
        <p:spPr>
          <a:xfrm flipH="1" rot="10800000">
            <a:off x="2897188" y="2790825"/>
            <a:ext cx="269875" cy="923925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12"/>
          <p:cNvCxnSpPr/>
          <p:nvPr/>
        </p:nvCxnSpPr>
        <p:spPr>
          <a:xfrm flipH="1" rot="10800000">
            <a:off x="3167063" y="2646363"/>
            <a:ext cx="374650" cy="144462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12"/>
          <p:cNvCxnSpPr/>
          <p:nvPr/>
        </p:nvCxnSpPr>
        <p:spPr>
          <a:xfrm>
            <a:off x="3541713" y="2646363"/>
            <a:ext cx="0" cy="10683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12"/>
          <p:cNvCxnSpPr/>
          <p:nvPr/>
        </p:nvCxnSpPr>
        <p:spPr>
          <a:xfrm>
            <a:off x="3541713" y="3714750"/>
            <a:ext cx="153987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12"/>
          <p:cNvCxnSpPr/>
          <p:nvPr/>
        </p:nvCxnSpPr>
        <p:spPr>
          <a:xfrm flipH="1" rot="10800000">
            <a:off x="3695700" y="2646363"/>
            <a:ext cx="125413" cy="10683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12"/>
          <p:cNvCxnSpPr/>
          <p:nvPr/>
        </p:nvCxnSpPr>
        <p:spPr>
          <a:xfrm flipH="1" rot="10800000">
            <a:off x="3821113" y="2564903"/>
            <a:ext cx="318839" cy="81459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12"/>
          <p:cNvCxnSpPr/>
          <p:nvPr/>
        </p:nvCxnSpPr>
        <p:spPr>
          <a:xfrm>
            <a:off x="5292080" y="2852936"/>
            <a:ext cx="216024" cy="864096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12"/>
          <p:cNvCxnSpPr/>
          <p:nvPr/>
        </p:nvCxnSpPr>
        <p:spPr>
          <a:xfrm flipH="1" rot="10800000">
            <a:off x="5508104" y="3717032"/>
            <a:ext cx="372244" cy="2282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12"/>
          <p:cNvCxnSpPr/>
          <p:nvPr/>
        </p:nvCxnSpPr>
        <p:spPr>
          <a:xfrm flipH="1" rot="10800000">
            <a:off x="5868144" y="2276872"/>
            <a:ext cx="163513" cy="14620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12"/>
          <p:cNvCxnSpPr/>
          <p:nvPr/>
        </p:nvCxnSpPr>
        <p:spPr>
          <a:xfrm flipH="1" rot="10800000">
            <a:off x="6012160" y="2252662"/>
            <a:ext cx="571202" cy="2421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12"/>
          <p:cNvCxnSpPr/>
          <p:nvPr/>
        </p:nvCxnSpPr>
        <p:spPr>
          <a:xfrm>
            <a:off x="6583363" y="2252663"/>
            <a:ext cx="395287" cy="14620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Google Shape;455;p12"/>
          <p:cNvCxnSpPr/>
          <p:nvPr/>
        </p:nvCxnSpPr>
        <p:spPr>
          <a:xfrm>
            <a:off x="6978650" y="3714750"/>
            <a:ext cx="971550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6" name="Google Shape;456;p12"/>
          <p:cNvSpPr/>
          <p:nvPr/>
        </p:nvSpPr>
        <p:spPr>
          <a:xfrm>
            <a:off x="3995936" y="3140968"/>
            <a:ext cx="1368152" cy="648072"/>
          </a:xfrm>
          <a:prstGeom prst="ellipse">
            <a:avLst/>
          </a:prstGeom>
          <a:solidFill>
            <a:srgbClr val="F51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2"/>
          <p:cNvSpPr txBox="1"/>
          <p:nvPr/>
        </p:nvSpPr>
        <p:spPr>
          <a:xfrm>
            <a:off x="1312863" y="2170113"/>
            <a:ext cx="2936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12"/>
          <p:cNvSpPr txBox="1"/>
          <p:nvPr/>
        </p:nvSpPr>
        <p:spPr>
          <a:xfrm>
            <a:off x="7402513" y="3835400"/>
            <a:ext cx="54768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12"/>
          <p:cNvSpPr txBox="1"/>
          <p:nvPr/>
        </p:nvSpPr>
        <p:spPr>
          <a:xfrm>
            <a:off x="7402513" y="2786063"/>
            <a:ext cx="6699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Ymin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12"/>
          <p:cNvSpPr txBox="1"/>
          <p:nvPr/>
        </p:nvSpPr>
        <p:spPr>
          <a:xfrm>
            <a:off x="7402513" y="3416300"/>
            <a:ext cx="54768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Yt</a:t>
            </a:r>
            <a:endParaRPr b="1" sz="12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1" name="Google Shape;461;p12"/>
          <p:cNvCxnSpPr>
            <a:stCxn id="449" idx="1"/>
          </p:cNvCxnSpPr>
          <p:nvPr/>
        </p:nvCxnSpPr>
        <p:spPr>
          <a:xfrm>
            <a:off x="4139952" y="2564903"/>
            <a:ext cx="216000" cy="1080000"/>
          </a:xfrm>
          <a:prstGeom prst="straightConnector1">
            <a:avLst/>
          </a:prstGeom>
          <a:noFill/>
          <a:ln cap="flat" cmpd="sng" w="12700">
            <a:solidFill>
              <a:srgbClr val="04FF1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2" name="Google Shape;462;p12"/>
          <p:cNvCxnSpPr/>
          <p:nvPr/>
        </p:nvCxnSpPr>
        <p:spPr>
          <a:xfrm flipH="1" rot="10800000">
            <a:off x="4355976" y="3212976"/>
            <a:ext cx="648072" cy="432048"/>
          </a:xfrm>
          <a:prstGeom prst="straightConnector1">
            <a:avLst/>
          </a:prstGeom>
          <a:noFill/>
          <a:ln cap="flat" cmpd="sng" w="12700">
            <a:solidFill>
              <a:srgbClr val="04FF1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3" name="Google Shape;463;p12"/>
          <p:cNvCxnSpPr>
            <a:endCxn id="450" idx="0"/>
          </p:cNvCxnSpPr>
          <p:nvPr/>
        </p:nvCxnSpPr>
        <p:spPr>
          <a:xfrm flipH="1" rot="10800000">
            <a:off x="5004048" y="2852976"/>
            <a:ext cx="288000" cy="360000"/>
          </a:xfrm>
          <a:prstGeom prst="straightConnector1">
            <a:avLst/>
          </a:prstGeom>
          <a:noFill/>
          <a:ln cap="flat" cmpd="sng" w="12700">
            <a:solidFill>
              <a:srgbClr val="04FF1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9" name="Google Shape;469;p13"/>
          <p:cNvCxnSpPr/>
          <p:nvPr/>
        </p:nvCxnSpPr>
        <p:spPr>
          <a:xfrm>
            <a:off x="1588452" y="4561681"/>
            <a:ext cx="61880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0" name="Google Shape;470;p13"/>
          <p:cNvSpPr/>
          <p:nvPr/>
        </p:nvSpPr>
        <p:spPr>
          <a:xfrm>
            <a:off x="6684327" y="4302918"/>
            <a:ext cx="1357313" cy="28575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3"/>
          <p:cNvSpPr/>
          <p:nvPr/>
        </p:nvSpPr>
        <p:spPr>
          <a:xfrm>
            <a:off x="2526119" y="3727995"/>
            <a:ext cx="1080120" cy="504056"/>
          </a:xfrm>
          <a:prstGeom prst="ellipse">
            <a:avLst/>
          </a:prstGeom>
          <a:solidFill>
            <a:srgbClr val="04FF1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3"/>
          <p:cNvSpPr/>
          <p:nvPr/>
        </p:nvSpPr>
        <p:spPr>
          <a:xfrm>
            <a:off x="5262423" y="4304059"/>
            <a:ext cx="496640" cy="35718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3"/>
          <p:cNvSpPr/>
          <p:nvPr/>
        </p:nvSpPr>
        <p:spPr>
          <a:xfrm>
            <a:off x="3255327" y="4374356"/>
            <a:ext cx="428625" cy="142875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3"/>
          <p:cNvSpPr/>
          <p:nvPr/>
        </p:nvSpPr>
        <p:spPr>
          <a:xfrm>
            <a:off x="1469390" y="4302918"/>
            <a:ext cx="1285875" cy="28575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5" name="Google Shape;475;p13"/>
          <p:cNvCxnSpPr/>
          <p:nvPr/>
        </p:nvCxnSpPr>
        <p:spPr>
          <a:xfrm>
            <a:off x="1577340" y="2864643"/>
            <a:ext cx="11112" cy="16970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13"/>
          <p:cNvCxnSpPr/>
          <p:nvPr/>
        </p:nvCxnSpPr>
        <p:spPr>
          <a:xfrm>
            <a:off x="1577340" y="3820318"/>
            <a:ext cx="6199187" cy="190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7" name="Google Shape;477;p13"/>
          <p:cNvCxnSpPr/>
          <p:nvPr/>
        </p:nvCxnSpPr>
        <p:spPr>
          <a:xfrm>
            <a:off x="1577340" y="4445793"/>
            <a:ext cx="1146175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8" name="Google Shape;478;p13"/>
          <p:cNvCxnSpPr/>
          <p:nvPr/>
        </p:nvCxnSpPr>
        <p:spPr>
          <a:xfrm flipH="1" rot="10800000">
            <a:off x="2723516" y="3944018"/>
            <a:ext cx="162644" cy="501774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9" name="Google Shape;479;p13"/>
          <p:cNvCxnSpPr/>
          <p:nvPr/>
        </p:nvCxnSpPr>
        <p:spPr>
          <a:xfrm flipH="1" rot="10800000">
            <a:off x="2886159" y="3727995"/>
            <a:ext cx="360040" cy="21647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13"/>
          <p:cNvCxnSpPr/>
          <p:nvPr/>
        </p:nvCxnSpPr>
        <p:spPr>
          <a:xfrm>
            <a:off x="3246199" y="3727995"/>
            <a:ext cx="121841" cy="717798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13"/>
          <p:cNvCxnSpPr/>
          <p:nvPr/>
        </p:nvCxnSpPr>
        <p:spPr>
          <a:xfrm>
            <a:off x="3368040" y="4445793"/>
            <a:ext cx="153987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13"/>
          <p:cNvCxnSpPr/>
          <p:nvPr/>
        </p:nvCxnSpPr>
        <p:spPr>
          <a:xfrm flipH="1" rot="10800000">
            <a:off x="3522027" y="3377406"/>
            <a:ext cx="125413" cy="10683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13"/>
          <p:cNvCxnSpPr/>
          <p:nvPr/>
        </p:nvCxnSpPr>
        <p:spPr>
          <a:xfrm flipH="1" rot="10800000">
            <a:off x="3647440" y="3295946"/>
            <a:ext cx="318839" cy="81459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4" name="Google Shape;484;p13"/>
          <p:cNvCxnSpPr/>
          <p:nvPr/>
        </p:nvCxnSpPr>
        <p:spPr>
          <a:xfrm>
            <a:off x="5118407" y="3583979"/>
            <a:ext cx="216024" cy="864096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5" name="Google Shape;485;p13"/>
          <p:cNvCxnSpPr/>
          <p:nvPr/>
        </p:nvCxnSpPr>
        <p:spPr>
          <a:xfrm flipH="1" rot="10800000">
            <a:off x="5334431" y="4448075"/>
            <a:ext cx="372244" cy="2282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6" name="Google Shape;486;p13"/>
          <p:cNvCxnSpPr/>
          <p:nvPr/>
        </p:nvCxnSpPr>
        <p:spPr>
          <a:xfrm flipH="1" rot="10800000">
            <a:off x="5694471" y="3007915"/>
            <a:ext cx="163513" cy="14620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7" name="Google Shape;487;p13"/>
          <p:cNvCxnSpPr/>
          <p:nvPr/>
        </p:nvCxnSpPr>
        <p:spPr>
          <a:xfrm flipH="1" rot="10800000">
            <a:off x="5838487" y="2983705"/>
            <a:ext cx="571202" cy="2421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" name="Google Shape;488;p13"/>
          <p:cNvCxnSpPr/>
          <p:nvPr/>
        </p:nvCxnSpPr>
        <p:spPr>
          <a:xfrm>
            <a:off x="6409690" y="2983706"/>
            <a:ext cx="395287" cy="14620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Google Shape;489;p13"/>
          <p:cNvCxnSpPr/>
          <p:nvPr/>
        </p:nvCxnSpPr>
        <p:spPr>
          <a:xfrm>
            <a:off x="6804977" y="4445793"/>
            <a:ext cx="971550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0" name="Google Shape;490;p13"/>
          <p:cNvSpPr/>
          <p:nvPr/>
        </p:nvSpPr>
        <p:spPr>
          <a:xfrm>
            <a:off x="3822263" y="3872011"/>
            <a:ext cx="1368152" cy="648072"/>
          </a:xfrm>
          <a:prstGeom prst="ellipse">
            <a:avLst/>
          </a:prstGeom>
          <a:solidFill>
            <a:srgbClr val="F51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3"/>
          <p:cNvSpPr txBox="1"/>
          <p:nvPr/>
        </p:nvSpPr>
        <p:spPr>
          <a:xfrm>
            <a:off x="7228840" y="4566443"/>
            <a:ext cx="54768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13"/>
          <p:cNvSpPr txBox="1"/>
          <p:nvPr/>
        </p:nvSpPr>
        <p:spPr>
          <a:xfrm>
            <a:off x="7228840" y="4147343"/>
            <a:ext cx="54768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Yt</a:t>
            </a:r>
            <a:endParaRPr b="1" sz="12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3" name="Google Shape;493;p13"/>
          <p:cNvCxnSpPr>
            <a:stCxn id="483" idx="1"/>
          </p:cNvCxnSpPr>
          <p:nvPr/>
        </p:nvCxnSpPr>
        <p:spPr>
          <a:xfrm>
            <a:off x="3966279" y="3295946"/>
            <a:ext cx="216000" cy="1080000"/>
          </a:xfrm>
          <a:prstGeom prst="straightConnector1">
            <a:avLst/>
          </a:prstGeom>
          <a:noFill/>
          <a:ln cap="flat" cmpd="sng" w="12700">
            <a:solidFill>
              <a:srgbClr val="04FF1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4" name="Google Shape;494;p13"/>
          <p:cNvCxnSpPr/>
          <p:nvPr/>
        </p:nvCxnSpPr>
        <p:spPr>
          <a:xfrm flipH="1" rot="10800000">
            <a:off x="4182303" y="3944019"/>
            <a:ext cx="648072" cy="432048"/>
          </a:xfrm>
          <a:prstGeom prst="straightConnector1">
            <a:avLst/>
          </a:prstGeom>
          <a:noFill/>
          <a:ln cap="flat" cmpd="sng" w="12700">
            <a:solidFill>
              <a:srgbClr val="04FF1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5" name="Google Shape;495;p13"/>
          <p:cNvCxnSpPr>
            <a:endCxn id="484" idx="0"/>
          </p:cNvCxnSpPr>
          <p:nvPr/>
        </p:nvCxnSpPr>
        <p:spPr>
          <a:xfrm flipH="1" rot="10800000">
            <a:off x="4830375" y="3584019"/>
            <a:ext cx="288000" cy="360000"/>
          </a:xfrm>
          <a:prstGeom prst="straightConnector1">
            <a:avLst/>
          </a:prstGeom>
          <a:noFill/>
          <a:ln cap="flat" cmpd="sng" w="12700">
            <a:solidFill>
              <a:srgbClr val="04FF1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6" name="Google Shape;496;p13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Acute problems of investment in own welfare or in human capital of children</a:t>
            </a:r>
            <a:endParaRPr b="1"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3"/>
          <p:cNvSpPr txBox="1"/>
          <p:nvPr/>
        </p:nvSpPr>
        <p:spPr>
          <a:xfrm>
            <a:off x="1312863" y="2170113"/>
            <a:ext cx="2936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p13"/>
          <p:cNvSpPr txBox="1"/>
          <p:nvPr/>
        </p:nvSpPr>
        <p:spPr>
          <a:xfrm>
            <a:off x="7228840" y="3517106"/>
            <a:ext cx="6699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Ymin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4"/>
          <p:cNvSpPr txBox="1"/>
          <p:nvPr>
            <p:ph type="title"/>
          </p:nvPr>
        </p:nvSpPr>
        <p:spPr>
          <a:xfrm>
            <a:off x="628650" y="2094971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Instruments of Social Protection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5"/>
          <p:cNvSpPr txBox="1"/>
          <p:nvPr>
            <p:ph type="title"/>
          </p:nvPr>
        </p:nvSpPr>
        <p:spPr>
          <a:xfrm>
            <a:off x="0" y="188640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Verdana"/>
              <a:buNone/>
            </a:pPr>
            <a:r>
              <a:rPr b="1" lang="en-US" sz="32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The Welfare Pentagon</a:t>
            </a:r>
            <a:endParaRPr b="1" sz="3200" u="sng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0" name="Google Shape;510;p15"/>
          <p:cNvSpPr txBox="1"/>
          <p:nvPr/>
        </p:nvSpPr>
        <p:spPr>
          <a:xfrm>
            <a:off x="5321300" y="5287963"/>
            <a:ext cx="24780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5"/>
          <p:cNvSpPr txBox="1"/>
          <p:nvPr/>
        </p:nvSpPr>
        <p:spPr>
          <a:xfrm>
            <a:off x="5321300" y="4830763"/>
            <a:ext cx="21478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Public authorities</a:t>
            </a:r>
            <a:endParaRPr sz="200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2" name="Google Shape;512;p15"/>
          <p:cNvSpPr/>
          <p:nvPr/>
        </p:nvSpPr>
        <p:spPr>
          <a:xfrm>
            <a:off x="3171825" y="2620963"/>
            <a:ext cx="2590800" cy="22098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5"/>
          <p:cNvSpPr txBox="1"/>
          <p:nvPr/>
        </p:nvSpPr>
        <p:spPr>
          <a:xfrm>
            <a:off x="3349625" y="2224088"/>
            <a:ext cx="22256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Markets</a:t>
            </a:r>
            <a:endParaRPr sz="200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4" name="Google Shape;514;p15"/>
          <p:cNvSpPr txBox="1"/>
          <p:nvPr/>
        </p:nvSpPr>
        <p:spPr>
          <a:xfrm>
            <a:off x="1266825" y="3184525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Families</a:t>
            </a:r>
            <a:endParaRPr sz="200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5" name="Google Shape;515;p15"/>
          <p:cNvSpPr txBox="1"/>
          <p:nvPr/>
        </p:nvSpPr>
        <p:spPr>
          <a:xfrm>
            <a:off x="5762625" y="3184525"/>
            <a:ext cx="20497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Social networks</a:t>
            </a:r>
            <a:endParaRPr sz="200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6" name="Google Shape;516;p15"/>
          <p:cNvSpPr txBox="1"/>
          <p:nvPr/>
        </p:nvSpPr>
        <p:spPr>
          <a:xfrm>
            <a:off x="1079500" y="4830763"/>
            <a:ext cx="25892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Membership institutions </a:t>
            </a:r>
            <a:endParaRPr sz="200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7" name="Google Shape;517;p15"/>
          <p:cNvSpPr txBox="1"/>
          <p:nvPr/>
        </p:nvSpPr>
        <p:spPr>
          <a:xfrm>
            <a:off x="5724128" y="1772816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Private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5"/>
          <p:cNvSpPr txBox="1"/>
          <p:nvPr/>
        </p:nvSpPr>
        <p:spPr>
          <a:xfrm>
            <a:off x="1187624" y="2420888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Social Private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5"/>
          <p:cNvSpPr txBox="1"/>
          <p:nvPr/>
        </p:nvSpPr>
        <p:spPr>
          <a:xfrm>
            <a:off x="6732240" y="4005064"/>
            <a:ext cx="19442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Public Social Protection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0" name="Google Shape;520;p15"/>
          <p:cNvCxnSpPr/>
          <p:nvPr/>
        </p:nvCxnSpPr>
        <p:spPr>
          <a:xfrm flipH="1">
            <a:off x="5004048" y="2132856"/>
            <a:ext cx="864096" cy="21602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1" name="Google Shape;521;p15"/>
          <p:cNvCxnSpPr/>
          <p:nvPr/>
        </p:nvCxnSpPr>
        <p:spPr>
          <a:xfrm>
            <a:off x="2483768" y="2780928"/>
            <a:ext cx="72008" cy="50405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2" name="Google Shape;522;p15"/>
          <p:cNvCxnSpPr/>
          <p:nvPr/>
        </p:nvCxnSpPr>
        <p:spPr>
          <a:xfrm>
            <a:off x="2411760" y="2708920"/>
            <a:ext cx="3744416" cy="576064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3" name="Google Shape;523;p15"/>
          <p:cNvCxnSpPr/>
          <p:nvPr/>
        </p:nvCxnSpPr>
        <p:spPr>
          <a:xfrm>
            <a:off x="1619672" y="2780928"/>
            <a:ext cx="576064" cy="2088232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4" name="Google Shape;524;p15"/>
          <p:cNvCxnSpPr/>
          <p:nvPr/>
        </p:nvCxnSpPr>
        <p:spPr>
          <a:xfrm flipH="1">
            <a:off x="6156176" y="4293096"/>
            <a:ext cx="648072" cy="64807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6"/>
          <p:cNvSpPr txBox="1"/>
          <p:nvPr>
            <p:ph type="title"/>
          </p:nvPr>
        </p:nvSpPr>
        <p:spPr>
          <a:xfrm>
            <a:off x="285750" y="466530"/>
            <a:ext cx="8458200" cy="173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563"/>
              </a:buClr>
              <a:buSzPts val="2000"/>
              <a:buFont typeface="Verdana"/>
              <a:buNone/>
            </a:pPr>
            <a:r>
              <a:rPr b="1" lang="en-US" sz="2000">
                <a:solidFill>
                  <a:srgbClr val="037563"/>
                </a:solidFill>
                <a:latin typeface="Verdana"/>
                <a:ea typeface="Verdana"/>
                <a:cs typeface="Verdana"/>
                <a:sym typeface="Verdana"/>
              </a:rPr>
              <a:t>The channels of the welfare pentagon are substitutes</a:t>
            </a: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Gross and net public and private expenditures for social protection (including health care) as % of GDP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531" name="Google Shape;531;p16"/>
          <p:cNvGraphicFramePr/>
          <p:nvPr/>
        </p:nvGraphicFramePr>
        <p:xfrm>
          <a:off x="857250" y="2517775"/>
          <a:ext cx="7310438" cy="4968875"/>
        </p:xfrm>
        <a:graphic>
          <a:graphicData uri="http://schemas.openxmlformats.org/presentationml/2006/ole">
            <mc:AlternateContent>
              <mc:Choice Requires="v">
                <p:oleObj r:id="rId4" imgH="4968875" imgW="7310438" progId="Word.Document.8" spid="_x0000_s1">
                  <p:embed/>
                </p:oleObj>
              </mc:Choice>
              <mc:Fallback>
                <p:oleObj r:id="rId5" imgH="4968875" imgW="7310438" progId="Word.Document.8">
                  <p:embed/>
                  <p:pic>
                    <p:nvPicPr>
                      <p:cNvPr id="531" name="Google Shape;531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57250" y="2517775"/>
                        <a:ext cx="7310438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7"/>
          <p:cNvSpPr txBox="1"/>
          <p:nvPr>
            <p:ph type="title"/>
          </p:nvPr>
        </p:nvSpPr>
        <p:spPr>
          <a:xfrm>
            <a:off x="323850" y="325602"/>
            <a:ext cx="8458200" cy="1561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663"/>
              </a:buClr>
              <a:buSzPts val="2000"/>
              <a:buFont typeface="Verdana"/>
              <a:buNone/>
            </a:pPr>
            <a:r>
              <a:rPr b="1" lang="en-US" sz="2000">
                <a:solidFill>
                  <a:srgbClr val="047663"/>
                </a:solidFill>
                <a:latin typeface="Verdana"/>
                <a:ea typeface="Verdana"/>
                <a:cs typeface="Verdana"/>
                <a:sym typeface="Verdana"/>
              </a:rPr>
              <a:t>The channels of the welfare pentagon are substitutes</a:t>
            </a:r>
            <a:br>
              <a:rPr b="1" lang="en-US" sz="2000">
                <a:solidFill>
                  <a:srgbClr val="047663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lang="en-US" sz="2000">
                <a:solidFill>
                  <a:srgbClr val="047663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lang="en-US" sz="2000">
                <a:solidFill>
                  <a:srgbClr val="047663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lang="en-US" sz="2000">
                <a:solidFill>
                  <a:srgbClr val="047663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lang="en-US" sz="2000">
                <a:solidFill>
                  <a:srgbClr val="047663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lang="en-US" sz="2000">
                <a:solidFill>
                  <a:srgbClr val="04766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Public and private social spending Sweden and the USA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538" name="Google Shape;538;p17"/>
          <p:cNvGraphicFramePr/>
          <p:nvPr/>
        </p:nvGraphicFramePr>
        <p:xfrm>
          <a:off x="500063" y="2357438"/>
          <a:ext cx="7743825" cy="5045075"/>
        </p:xfrm>
        <a:graphic>
          <a:graphicData uri="http://schemas.openxmlformats.org/presentationml/2006/ole">
            <mc:AlternateContent>
              <mc:Choice Requires="v">
                <p:oleObj r:id="rId4" imgH="5045075" imgW="7743825" progId="Word.Document.8" spid="_x0000_s1">
                  <p:embed/>
                </p:oleObj>
              </mc:Choice>
              <mc:Fallback>
                <p:oleObj r:id="rId5" imgH="5045075" imgW="7743825" progId="Word.Document.8">
                  <p:embed/>
                  <p:pic>
                    <p:nvPicPr>
                      <p:cNvPr id="538" name="Google Shape;538;p1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00063" y="2357438"/>
                        <a:ext cx="7743825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Public Social Protection</a:t>
            </a:r>
            <a:endParaRPr/>
          </a:p>
        </p:txBody>
      </p:sp>
      <p:sp>
        <p:nvSpPr>
          <p:cNvPr id="544" name="Google Shape;544;p18"/>
          <p:cNvSpPr txBox="1"/>
          <p:nvPr>
            <p:ph idx="1" type="body"/>
          </p:nvPr>
        </p:nvSpPr>
        <p:spPr>
          <a:xfrm>
            <a:off x="628650" y="1439334"/>
            <a:ext cx="7886700" cy="4686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Contrary to private social protection, public social protection wants to be: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predictable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Regular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relevant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Linked to (human) rights and legal arrangements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More effective due to risk sharing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Not linked to family and social network privileges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Principal functions of Social Protection interventions</a:t>
            </a:r>
            <a:endParaRPr b="1"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611560" y="1412776"/>
            <a:ext cx="8532440" cy="4680520"/>
          </a:xfrm>
          <a:prstGeom prst="ellipse">
            <a:avLst/>
          </a:prstGeom>
          <a:solidFill>
            <a:srgbClr val="02316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1691680" y="2348880"/>
            <a:ext cx="6840760" cy="3672408"/>
          </a:xfrm>
          <a:prstGeom prst="ellipse">
            <a:avLst/>
          </a:prstGeom>
          <a:gradFill>
            <a:gsLst>
              <a:gs pos="0">
                <a:srgbClr val="C24761"/>
              </a:gs>
              <a:gs pos="50000">
                <a:srgbClr val="C00345"/>
              </a:gs>
              <a:gs pos="100000">
                <a:srgbClr val="B1003A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2699792" y="3429000"/>
            <a:ext cx="4752528" cy="2520280"/>
          </a:xfrm>
          <a:prstGeom prst="ellipse">
            <a:avLst/>
          </a:prstGeom>
          <a:solidFill>
            <a:srgbClr val="C4730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9"/>
          <p:cNvSpPr/>
          <p:nvPr/>
        </p:nvSpPr>
        <p:spPr>
          <a:xfrm>
            <a:off x="3779912" y="4653136"/>
            <a:ext cx="2520280" cy="1296144"/>
          </a:xfrm>
          <a:prstGeom prst="ellipse">
            <a:avLst/>
          </a:prstGeom>
          <a:gradFill>
            <a:gsLst>
              <a:gs pos="0">
                <a:srgbClr val="C24761"/>
              </a:gs>
              <a:gs pos="50000">
                <a:srgbClr val="C00345"/>
              </a:gs>
              <a:gs pos="100000">
                <a:srgbClr val="B1003A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9"/>
          <p:cNvSpPr txBox="1"/>
          <p:nvPr/>
        </p:nvSpPr>
        <p:spPr>
          <a:xfrm>
            <a:off x="4139952" y="4797152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Survival: help to overcome crisis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9"/>
          <p:cNvSpPr txBox="1"/>
          <p:nvPr/>
        </p:nvSpPr>
        <p:spPr>
          <a:xfrm>
            <a:off x="3635896" y="3645024"/>
            <a:ext cx="30243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Prevention:  preventing adoption negative risk coping strategies</a:t>
            </a:r>
            <a:endParaRPr b="1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9"/>
          <p:cNvSpPr txBox="1"/>
          <p:nvPr/>
        </p:nvSpPr>
        <p:spPr>
          <a:xfrm>
            <a:off x="3419872" y="2492896"/>
            <a:ext cx="345638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Promotion:</a:t>
            </a: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Helping families to reduce their risks and risk exposure</a:t>
            </a:r>
            <a:endParaRPr b="1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9"/>
          <p:cNvSpPr txBox="1"/>
          <p:nvPr/>
        </p:nvSpPr>
        <p:spPr>
          <a:xfrm>
            <a:off x="2555776" y="1628800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Transformation: assisting families to overcome their  vulnerabilities; no poverty traps</a:t>
            </a:r>
            <a:endParaRPr b="1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r>
              <a:rPr lang="en-US"/>
              <a:t>Social policy some questions ??</a:t>
            </a:r>
            <a:endParaRPr/>
          </a:p>
        </p:txBody>
      </p:sp>
      <p:sp>
        <p:nvSpPr>
          <p:cNvPr id="231" name="Google Shape;231;p2"/>
          <p:cNvSpPr txBox="1"/>
          <p:nvPr>
            <p:ph idx="1" type="body"/>
          </p:nvPr>
        </p:nvSpPr>
        <p:spPr>
          <a:xfrm>
            <a:off x="628650" y="1208702"/>
            <a:ext cx="7886700" cy="5107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What is social policy?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What are the objectives of social policy?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What makes a good society?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Who is responsible?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Who should care about these things?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Is social policy about poverty?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Is social policy about inequality?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Is social policy about economic growth?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Is social policy the same as social protection?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20"/>
          <p:cNvGrpSpPr/>
          <p:nvPr/>
        </p:nvGrpSpPr>
        <p:grpSpPr>
          <a:xfrm>
            <a:off x="785813" y="2000250"/>
            <a:ext cx="8001000" cy="4514850"/>
            <a:chOff x="2355" y="1402"/>
            <a:chExt cx="7200" cy="4320"/>
          </a:xfrm>
        </p:grpSpPr>
        <p:sp>
          <p:nvSpPr>
            <p:cNvPr id="564" name="Google Shape;564;p20"/>
            <p:cNvSpPr/>
            <p:nvPr/>
          </p:nvSpPr>
          <p:spPr>
            <a:xfrm>
              <a:off x="2355" y="1402"/>
              <a:ext cx="7200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5" name="Google Shape;565;p20"/>
            <p:cNvCxnSpPr/>
            <p:nvPr/>
          </p:nvCxnSpPr>
          <p:spPr>
            <a:xfrm>
              <a:off x="3190" y="1722"/>
              <a:ext cx="0" cy="336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20"/>
            <p:cNvCxnSpPr/>
            <p:nvPr/>
          </p:nvCxnSpPr>
          <p:spPr>
            <a:xfrm>
              <a:off x="3191" y="5083"/>
              <a:ext cx="459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67" name="Google Shape;567;p20"/>
            <p:cNvSpPr/>
            <p:nvPr/>
          </p:nvSpPr>
          <p:spPr>
            <a:xfrm>
              <a:off x="3398" y="2842"/>
              <a:ext cx="4279" cy="2187"/>
            </a:xfrm>
            <a:custGeom>
              <a:rect b="b" l="l" r="r" t="t"/>
              <a:pathLst>
                <a:path extrusionOk="0" h="2460" w="4920">
                  <a:moveTo>
                    <a:pt x="0" y="2340"/>
                  </a:moveTo>
                  <a:cubicBezTo>
                    <a:pt x="280" y="2400"/>
                    <a:pt x="560" y="2460"/>
                    <a:pt x="840" y="2160"/>
                  </a:cubicBezTo>
                  <a:cubicBezTo>
                    <a:pt x="1120" y="1860"/>
                    <a:pt x="1400" y="900"/>
                    <a:pt x="1680" y="540"/>
                  </a:cubicBezTo>
                  <a:cubicBezTo>
                    <a:pt x="1960" y="180"/>
                    <a:pt x="2240" y="0"/>
                    <a:pt x="2520" y="0"/>
                  </a:cubicBezTo>
                  <a:cubicBezTo>
                    <a:pt x="2800" y="0"/>
                    <a:pt x="3120" y="240"/>
                    <a:pt x="3360" y="540"/>
                  </a:cubicBezTo>
                  <a:cubicBezTo>
                    <a:pt x="3600" y="840"/>
                    <a:pt x="3700" y="1530"/>
                    <a:pt x="3960" y="1800"/>
                  </a:cubicBezTo>
                  <a:cubicBezTo>
                    <a:pt x="4220" y="2070"/>
                    <a:pt x="4760" y="2100"/>
                    <a:pt x="4920" y="2160"/>
                  </a:cubicBez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568;p20"/>
          <p:cNvSpPr txBox="1"/>
          <p:nvPr/>
        </p:nvSpPr>
        <p:spPr>
          <a:xfrm>
            <a:off x="251520" y="288770"/>
            <a:ext cx="84296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objective of social protection =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the income distribution to eradicate poverty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Investing in human capital in order to change the productivity distribution</a:t>
            </a:r>
            <a:endParaRPr/>
          </a:p>
        </p:txBody>
      </p:sp>
      <p:cxnSp>
        <p:nvCxnSpPr>
          <p:cNvPr id="569" name="Google Shape;569;p20"/>
          <p:cNvCxnSpPr/>
          <p:nvPr/>
        </p:nvCxnSpPr>
        <p:spPr>
          <a:xfrm>
            <a:off x="3059832" y="2924944"/>
            <a:ext cx="0" cy="288032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0" name="Google Shape;570;p20"/>
          <p:cNvSpPr/>
          <p:nvPr/>
        </p:nvSpPr>
        <p:spPr>
          <a:xfrm>
            <a:off x="2451100" y="3469572"/>
            <a:ext cx="1862950" cy="2296228"/>
          </a:xfrm>
          <a:custGeom>
            <a:rect b="b" l="l" r="r" t="t"/>
            <a:pathLst>
              <a:path extrusionOk="0" h="2296228" w="1862950">
                <a:moveTo>
                  <a:pt x="0" y="2296228"/>
                </a:moveTo>
                <a:lnTo>
                  <a:pt x="457200" y="2105728"/>
                </a:lnTo>
                <a:cubicBezTo>
                  <a:pt x="579967" y="1773411"/>
                  <a:pt x="516467" y="647345"/>
                  <a:pt x="736600" y="302328"/>
                </a:cubicBezTo>
                <a:cubicBezTo>
                  <a:pt x="956733" y="-42689"/>
                  <a:pt x="1612900" y="84311"/>
                  <a:pt x="1778000" y="35628"/>
                </a:cubicBezTo>
                <a:cubicBezTo>
                  <a:pt x="1943100" y="-13055"/>
                  <a:pt x="1835150" y="-1414"/>
                  <a:pt x="1727200" y="10228"/>
                </a:cubicBezTo>
              </a:path>
            </a:pathLst>
          </a:custGeom>
          <a:noFill/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1"/>
          <p:cNvSpPr txBox="1"/>
          <p:nvPr>
            <p:ph type="title"/>
          </p:nvPr>
        </p:nvSpPr>
        <p:spPr>
          <a:xfrm rot="5400000">
            <a:off x="5315744" y="2470944"/>
            <a:ext cx="5567362" cy="117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Reproduction of inequality</a:t>
            </a:r>
            <a:endParaRPr/>
          </a:p>
        </p:txBody>
      </p:sp>
      <p:cxnSp>
        <p:nvCxnSpPr>
          <p:cNvPr id="576" name="Google Shape;576;p21"/>
          <p:cNvCxnSpPr/>
          <p:nvPr/>
        </p:nvCxnSpPr>
        <p:spPr>
          <a:xfrm>
            <a:off x="1408220" y="1835926"/>
            <a:ext cx="12573" cy="4250294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21"/>
          <p:cNvCxnSpPr/>
          <p:nvPr/>
        </p:nvCxnSpPr>
        <p:spPr>
          <a:xfrm>
            <a:off x="1408220" y="6086220"/>
            <a:ext cx="6877646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8" name="Google Shape;578;p21"/>
          <p:cNvSpPr/>
          <p:nvPr/>
        </p:nvSpPr>
        <p:spPr>
          <a:xfrm>
            <a:off x="1420793" y="4105212"/>
            <a:ext cx="457200" cy="457200"/>
          </a:xfrm>
          <a:prstGeom prst="flowChartConnector">
            <a:avLst/>
          </a:prstGeom>
          <a:solidFill>
            <a:srgbClr val="0A69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1"/>
          <p:cNvSpPr/>
          <p:nvPr/>
        </p:nvSpPr>
        <p:spPr>
          <a:xfrm>
            <a:off x="1413267" y="4816096"/>
            <a:ext cx="435832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1"/>
          <p:cNvSpPr/>
          <p:nvPr/>
        </p:nvSpPr>
        <p:spPr>
          <a:xfrm>
            <a:off x="1408220" y="5384800"/>
            <a:ext cx="457200" cy="457200"/>
          </a:xfrm>
          <a:prstGeom prst="flowChartConnector">
            <a:avLst/>
          </a:prstGeom>
          <a:solidFill>
            <a:srgbClr val="03F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1"/>
          <p:cNvSpPr/>
          <p:nvPr/>
        </p:nvSpPr>
        <p:spPr>
          <a:xfrm>
            <a:off x="1405950" y="5608376"/>
            <a:ext cx="457200" cy="457200"/>
          </a:xfrm>
          <a:prstGeom prst="flowChartConnector">
            <a:avLst/>
          </a:prstGeom>
          <a:solidFill>
            <a:srgbClr val="05FFC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1"/>
          <p:cNvSpPr/>
          <p:nvPr/>
        </p:nvSpPr>
        <p:spPr>
          <a:xfrm>
            <a:off x="1408220" y="3840680"/>
            <a:ext cx="457200" cy="457200"/>
          </a:xfrm>
          <a:prstGeom prst="flowChartConnector">
            <a:avLst/>
          </a:prstGeom>
          <a:solidFill>
            <a:srgbClr val="065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1"/>
          <p:cNvSpPr/>
          <p:nvPr/>
        </p:nvSpPr>
        <p:spPr>
          <a:xfrm>
            <a:off x="1408220" y="3719947"/>
            <a:ext cx="457200" cy="457200"/>
          </a:xfrm>
          <a:prstGeom prst="flowChartConnector">
            <a:avLst/>
          </a:prstGeom>
          <a:solidFill>
            <a:srgbClr val="043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1"/>
          <p:cNvSpPr/>
          <p:nvPr/>
        </p:nvSpPr>
        <p:spPr>
          <a:xfrm>
            <a:off x="1420793" y="1714791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1"/>
          <p:cNvSpPr/>
          <p:nvPr/>
        </p:nvSpPr>
        <p:spPr>
          <a:xfrm>
            <a:off x="1420793" y="2477248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1"/>
          <p:cNvSpPr/>
          <p:nvPr/>
        </p:nvSpPr>
        <p:spPr>
          <a:xfrm>
            <a:off x="1407787" y="2171991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1"/>
          <p:cNvSpPr/>
          <p:nvPr/>
        </p:nvSpPr>
        <p:spPr>
          <a:xfrm>
            <a:off x="1405950" y="1376997"/>
            <a:ext cx="457200" cy="457200"/>
          </a:xfrm>
          <a:prstGeom prst="flowChartConnector">
            <a:avLst/>
          </a:prstGeom>
          <a:solidFill>
            <a:srgbClr val="FF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1"/>
          <p:cNvSpPr/>
          <p:nvPr/>
        </p:nvSpPr>
        <p:spPr>
          <a:xfrm>
            <a:off x="1407787" y="2629191"/>
            <a:ext cx="457200" cy="457200"/>
          </a:xfrm>
          <a:prstGeom prst="flowChartConnector">
            <a:avLst/>
          </a:prstGeom>
          <a:solidFill>
            <a:srgbClr val="6B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1"/>
          <p:cNvSpPr/>
          <p:nvPr/>
        </p:nvSpPr>
        <p:spPr>
          <a:xfrm>
            <a:off x="1408220" y="3397624"/>
            <a:ext cx="457200" cy="457200"/>
          </a:xfrm>
          <a:prstGeom prst="flowChartConnector">
            <a:avLst/>
          </a:prstGeom>
          <a:solidFill>
            <a:srgbClr val="13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1"/>
          <p:cNvSpPr/>
          <p:nvPr/>
        </p:nvSpPr>
        <p:spPr>
          <a:xfrm>
            <a:off x="1407787" y="1714791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1"/>
          <p:cNvSpPr/>
          <p:nvPr/>
        </p:nvSpPr>
        <p:spPr>
          <a:xfrm>
            <a:off x="1429588" y="1316410"/>
            <a:ext cx="457200" cy="457200"/>
          </a:xfrm>
          <a:prstGeom prst="flowChartConnector">
            <a:avLst/>
          </a:prstGeom>
          <a:solidFill>
            <a:srgbClr val="FF089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1"/>
          <p:cNvSpPr/>
          <p:nvPr/>
        </p:nvSpPr>
        <p:spPr>
          <a:xfrm>
            <a:off x="1405950" y="1607326"/>
            <a:ext cx="457200" cy="457200"/>
          </a:xfrm>
          <a:prstGeom prst="flowChartConnector">
            <a:avLst/>
          </a:prstGeom>
          <a:solidFill>
            <a:srgbClr val="FF0AFE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1"/>
          <p:cNvSpPr/>
          <p:nvPr/>
        </p:nvSpPr>
        <p:spPr>
          <a:xfrm>
            <a:off x="1405950" y="1943391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1"/>
          <p:cNvSpPr/>
          <p:nvPr/>
        </p:nvSpPr>
        <p:spPr>
          <a:xfrm>
            <a:off x="1420793" y="3255821"/>
            <a:ext cx="457200" cy="457200"/>
          </a:xfrm>
          <a:prstGeom prst="flowChartConnector">
            <a:avLst/>
          </a:prstGeom>
          <a:solidFill>
            <a:srgbClr val="13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1"/>
          <p:cNvSpPr/>
          <p:nvPr/>
        </p:nvSpPr>
        <p:spPr>
          <a:xfrm>
            <a:off x="1408220" y="3169024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1"/>
          <p:cNvSpPr/>
          <p:nvPr/>
        </p:nvSpPr>
        <p:spPr>
          <a:xfrm>
            <a:off x="1420793" y="3543591"/>
            <a:ext cx="457200" cy="457200"/>
          </a:xfrm>
          <a:prstGeom prst="flowChartConnector">
            <a:avLst/>
          </a:prstGeom>
          <a:solidFill>
            <a:srgbClr val="071A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1"/>
          <p:cNvSpPr/>
          <p:nvPr/>
        </p:nvSpPr>
        <p:spPr>
          <a:xfrm>
            <a:off x="1408220" y="4333812"/>
            <a:ext cx="457200" cy="457200"/>
          </a:xfrm>
          <a:prstGeom prst="flowChartConnector">
            <a:avLst/>
          </a:prstGeom>
          <a:solidFill>
            <a:srgbClr val="0A69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1"/>
          <p:cNvSpPr/>
          <p:nvPr/>
        </p:nvSpPr>
        <p:spPr>
          <a:xfrm>
            <a:off x="1405950" y="1554598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1"/>
          <p:cNvSpPr/>
          <p:nvPr/>
        </p:nvSpPr>
        <p:spPr>
          <a:xfrm>
            <a:off x="1407787" y="1325998"/>
            <a:ext cx="457200" cy="457200"/>
          </a:xfrm>
          <a:prstGeom prst="flowChartConnector">
            <a:avLst/>
          </a:prstGeom>
          <a:solidFill>
            <a:srgbClr val="FF0AC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1"/>
          <p:cNvSpPr/>
          <p:nvPr/>
        </p:nvSpPr>
        <p:spPr>
          <a:xfrm>
            <a:off x="1405950" y="930376"/>
            <a:ext cx="457200" cy="457200"/>
          </a:xfrm>
          <a:prstGeom prst="flowChartConnector">
            <a:avLst/>
          </a:prstGeom>
          <a:solidFill>
            <a:srgbClr val="FF076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1"/>
          <p:cNvSpPr/>
          <p:nvPr/>
        </p:nvSpPr>
        <p:spPr>
          <a:xfrm>
            <a:off x="1420793" y="859210"/>
            <a:ext cx="457200" cy="457200"/>
          </a:xfrm>
          <a:prstGeom prst="flowChartConnector">
            <a:avLst/>
          </a:prstGeom>
          <a:solidFill>
            <a:srgbClr val="FF0A7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1"/>
          <p:cNvSpPr/>
          <p:nvPr/>
        </p:nvSpPr>
        <p:spPr>
          <a:xfrm>
            <a:off x="1413267" y="1150126"/>
            <a:ext cx="457200" cy="457200"/>
          </a:xfrm>
          <a:prstGeom prst="flowChartConnector">
            <a:avLst/>
          </a:prstGeom>
          <a:solidFill>
            <a:srgbClr val="FF0A7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1"/>
          <p:cNvSpPr/>
          <p:nvPr/>
        </p:nvSpPr>
        <p:spPr>
          <a:xfrm>
            <a:off x="1429588" y="1364607"/>
            <a:ext cx="457200" cy="457200"/>
          </a:xfrm>
          <a:prstGeom prst="flowChartConnector">
            <a:avLst/>
          </a:prstGeom>
          <a:solidFill>
            <a:srgbClr val="FF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1"/>
          <p:cNvSpPr/>
          <p:nvPr/>
        </p:nvSpPr>
        <p:spPr>
          <a:xfrm>
            <a:off x="1408220" y="560126"/>
            <a:ext cx="457200" cy="457200"/>
          </a:xfrm>
          <a:prstGeom prst="flowChartConnector">
            <a:avLst/>
          </a:prstGeom>
          <a:solidFill>
            <a:srgbClr val="FF0106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3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1"/>
          <p:cNvSpPr/>
          <p:nvPr/>
        </p:nvSpPr>
        <p:spPr>
          <a:xfrm>
            <a:off x="5076056" y="1124744"/>
            <a:ext cx="457200" cy="457200"/>
          </a:xfrm>
          <a:prstGeom prst="flowChartConnector">
            <a:avLst/>
          </a:prstGeom>
          <a:solidFill>
            <a:srgbClr val="FF062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1"/>
          <p:cNvSpPr/>
          <p:nvPr/>
        </p:nvSpPr>
        <p:spPr>
          <a:xfrm>
            <a:off x="1413267" y="4600512"/>
            <a:ext cx="457200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1"/>
          <p:cNvSpPr/>
          <p:nvPr/>
        </p:nvSpPr>
        <p:spPr>
          <a:xfrm>
            <a:off x="1408220" y="2248648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1"/>
          <p:cNvSpPr/>
          <p:nvPr/>
        </p:nvSpPr>
        <p:spPr>
          <a:xfrm>
            <a:off x="1420793" y="2940424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1"/>
          <p:cNvSpPr/>
          <p:nvPr/>
        </p:nvSpPr>
        <p:spPr>
          <a:xfrm>
            <a:off x="1405950" y="1835926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1"/>
          <p:cNvSpPr/>
          <p:nvPr/>
        </p:nvSpPr>
        <p:spPr>
          <a:xfrm>
            <a:off x="1408220" y="2791119"/>
            <a:ext cx="457200" cy="457200"/>
          </a:xfrm>
          <a:prstGeom prst="flowChartConnector">
            <a:avLst/>
          </a:prstGeom>
          <a:solidFill>
            <a:srgbClr val="6B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1"/>
          <p:cNvSpPr/>
          <p:nvPr/>
        </p:nvSpPr>
        <p:spPr>
          <a:xfrm>
            <a:off x="1408220" y="3638633"/>
            <a:ext cx="457200" cy="457200"/>
          </a:xfrm>
          <a:prstGeom prst="flowChartConnector">
            <a:avLst/>
          </a:prstGeom>
          <a:solidFill>
            <a:srgbClr val="043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1"/>
          <p:cNvSpPr/>
          <p:nvPr/>
        </p:nvSpPr>
        <p:spPr>
          <a:xfrm>
            <a:off x="5076056" y="908720"/>
            <a:ext cx="457200" cy="457200"/>
          </a:xfrm>
          <a:prstGeom prst="flowChartConnector">
            <a:avLst/>
          </a:prstGeom>
          <a:solidFill>
            <a:srgbClr val="FF003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1"/>
          <p:cNvSpPr/>
          <p:nvPr/>
        </p:nvSpPr>
        <p:spPr>
          <a:xfrm>
            <a:off x="1408220" y="2353260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1"/>
          <p:cNvSpPr/>
          <p:nvPr/>
        </p:nvSpPr>
        <p:spPr>
          <a:xfrm>
            <a:off x="3649770" y="580770"/>
            <a:ext cx="457200" cy="457200"/>
          </a:xfrm>
          <a:prstGeom prst="flowChartConnector">
            <a:avLst/>
          </a:prstGeom>
          <a:solidFill>
            <a:srgbClr val="FF0106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3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1"/>
          <p:cNvSpPr/>
          <p:nvPr/>
        </p:nvSpPr>
        <p:spPr>
          <a:xfrm>
            <a:off x="3647500" y="788726"/>
            <a:ext cx="457200" cy="457200"/>
          </a:xfrm>
          <a:prstGeom prst="flowChartConnector">
            <a:avLst/>
          </a:prstGeom>
          <a:solidFill>
            <a:srgbClr val="FF062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1"/>
          <p:cNvSpPr/>
          <p:nvPr/>
        </p:nvSpPr>
        <p:spPr>
          <a:xfrm>
            <a:off x="3647500" y="1012302"/>
            <a:ext cx="457200" cy="457200"/>
          </a:xfrm>
          <a:prstGeom prst="flowChartConnector">
            <a:avLst/>
          </a:prstGeom>
          <a:solidFill>
            <a:srgbClr val="FF003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1"/>
          <p:cNvSpPr/>
          <p:nvPr/>
        </p:nvSpPr>
        <p:spPr>
          <a:xfrm>
            <a:off x="3649771" y="1264333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1"/>
          <p:cNvSpPr/>
          <p:nvPr/>
        </p:nvSpPr>
        <p:spPr>
          <a:xfrm rot="354140">
            <a:off x="3647500" y="1554598"/>
            <a:ext cx="457200" cy="457200"/>
          </a:xfrm>
          <a:prstGeom prst="flowChartConnector">
            <a:avLst/>
          </a:prstGeom>
          <a:solidFill>
            <a:srgbClr val="FF0A7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1"/>
          <p:cNvSpPr/>
          <p:nvPr/>
        </p:nvSpPr>
        <p:spPr>
          <a:xfrm>
            <a:off x="3644717" y="1772967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1"/>
          <p:cNvSpPr/>
          <p:nvPr/>
        </p:nvSpPr>
        <p:spPr>
          <a:xfrm>
            <a:off x="3644717" y="1980824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1"/>
          <p:cNvSpPr/>
          <p:nvPr/>
        </p:nvSpPr>
        <p:spPr>
          <a:xfrm>
            <a:off x="3649770" y="2171991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1"/>
          <p:cNvSpPr/>
          <p:nvPr/>
        </p:nvSpPr>
        <p:spPr>
          <a:xfrm>
            <a:off x="3647500" y="2353260"/>
            <a:ext cx="457200" cy="457200"/>
          </a:xfrm>
          <a:prstGeom prst="flowChartConnector">
            <a:avLst/>
          </a:prstGeom>
          <a:solidFill>
            <a:srgbClr val="6B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1"/>
          <p:cNvSpPr/>
          <p:nvPr/>
        </p:nvSpPr>
        <p:spPr>
          <a:xfrm>
            <a:off x="3644717" y="2972922"/>
            <a:ext cx="457200" cy="457200"/>
          </a:xfrm>
          <a:prstGeom prst="flowChartConnector">
            <a:avLst/>
          </a:prstGeom>
          <a:solidFill>
            <a:srgbClr val="6B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1"/>
          <p:cNvSpPr/>
          <p:nvPr/>
        </p:nvSpPr>
        <p:spPr>
          <a:xfrm>
            <a:off x="3644717" y="3248319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1"/>
          <p:cNvSpPr/>
          <p:nvPr/>
        </p:nvSpPr>
        <p:spPr>
          <a:xfrm>
            <a:off x="3644717" y="3491347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1"/>
          <p:cNvSpPr/>
          <p:nvPr/>
        </p:nvSpPr>
        <p:spPr>
          <a:xfrm>
            <a:off x="3644717" y="3772191"/>
            <a:ext cx="457200" cy="457200"/>
          </a:xfrm>
          <a:prstGeom prst="flowChartConnector">
            <a:avLst/>
          </a:prstGeom>
          <a:solidFill>
            <a:srgbClr val="043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1"/>
          <p:cNvSpPr/>
          <p:nvPr/>
        </p:nvSpPr>
        <p:spPr>
          <a:xfrm>
            <a:off x="3649771" y="3597503"/>
            <a:ext cx="457200" cy="457200"/>
          </a:xfrm>
          <a:prstGeom prst="flowChartConnector">
            <a:avLst/>
          </a:prstGeom>
          <a:solidFill>
            <a:srgbClr val="065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1"/>
          <p:cNvSpPr/>
          <p:nvPr/>
        </p:nvSpPr>
        <p:spPr>
          <a:xfrm>
            <a:off x="3649770" y="4548559"/>
            <a:ext cx="457200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1"/>
          <p:cNvSpPr/>
          <p:nvPr/>
        </p:nvSpPr>
        <p:spPr>
          <a:xfrm>
            <a:off x="3649771" y="4851400"/>
            <a:ext cx="457200" cy="457200"/>
          </a:xfrm>
          <a:prstGeom prst="flowChartConnector">
            <a:avLst/>
          </a:prstGeom>
          <a:solidFill>
            <a:srgbClr val="05B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1"/>
          <p:cNvSpPr/>
          <p:nvPr/>
        </p:nvSpPr>
        <p:spPr>
          <a:xfrm rot="-184632">
            <a:off x="3661713" y="5043495"/>
            <a:ext cx="457200" cy="457200"/>
          </a:xfrm>
          <a:prstGeom prst="flowChartConnector">
            <a:avLst/>
          </a:prstGeom>
          <a:solidFill>
            <a:srgbClr val="05B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1"/>
          <p:cNvSpPr/>
          <p:nvPr/>
        </p:nvSpPr>
        <p:spPr>
          <a:xfrm>
            <a:off x="3644717" y="5384800"/>
            <a:ext cx="457200" cy="457200"/>
          </a:xfrm>
          <a:prstGeom prst="flowChartConnector">
            <a:avLst/>
          </a:prstGeom>
          <a:solidFill>
            <a:srgbClr val="03F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1"/>
          <p:cNvSpPr/>
          <p:nvPr/>
        </p:nvSpPr>
        <p:spPr>
          <a:xfrm>
            <a:off x="3647500" y="5603352"/>
            <a:ext cx="457200" cy="457200"/>
          </a:xfrm>
          <a:prstGeom prst="flowChartConnector">
            <a:avLst/>
          </a:prstGeom>
          <a:solidFill>
            <a:srgbClr val="05FFC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1"/>
          <p:cNvSpPr/>
          <p:nvPr/>
        </p:nvSpPr>
        <p:spPr>
          <a:xfrm>
            <a:off x="3649771" y="4405747"/>
            <a:ext cx="457200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1"/>
          <p:cNvSpPr/>
          <p:nvPr/>
        </p:nvSpPr>
        <p:spPr>
          <a:xfrm>
            <a:off x="1405950" y="5044696"/>
            <a:ext cx="457200" cy="457200"/>
          </a:xfrm>
          <a:prstGeom prst="flowChartConnector">
            <a:avLst/>
          </a:prstGeom>
          <a:solidFill>
            <a:srgbClr val="05B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1"/>
          <p:cNvSpPr/>
          <p:nvPr/>
        </p:nvSpPr>
        <p:spPr>
          <a:xfrm>
            <a:off x="1413267" y="1278310"/>
            <a:ext cx="457200" cy="457200"/>
          </a:xfrm>
          <a:prstGeom prst="flowChartConnector">
            <a:avLst/>
          </a:prstGeom>
          <a:solidFill>
            <a:srgbClr val="FF0AC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1"/>
          <p:cNvSpPr txBox="1"/>
          <p:nvPr/>
        </p:nvSpPr>
        <p:spPr>
          <a:xfrm>
            <a:off x="251520" y="116632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Welfare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21"/>
          <p:cNvSpPr txBox="1"/>
          <p:nvPr/>
        </p:nvSpPr>
        <p:spPr>
          <a:xfrm>
            <a:off x="7270750" y="6299200"/>
            <a:ext cx="6596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</p:txBody>
      </p:sp>
      <p:sp>
        <p:nvSpPr>
          <p:cNvPr id="638" name="Google Shape;638;p21"/>
          <p:cNvSpPr/>
          <p:nvPr/>
        </p:nvSpPr>
        <p:spPr>
          <a:xfrm>
            <a:off x="5076056" y="620688"/>
            <a:ext cx="457200" cy="457200"/>
          </a:xfrm>
          <a:prstGeom prst="flowChartConnector">
            <a:avLst/>
          </a:prstGeom>
          <a:solidFill>
            <a:srgbClr val="FF003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1"/>
          <p:cNvSpPr/>
          <p:nvPr/>
        </p:nvSpPr>
        <p:spPr>
          <a:xfrm>
            <a:off x="5076056" y="1412776"/>
            <a:ext cx="457200" cy="457200"/>
          </a:xfrm>
          <a:prstGeom prst="flowChartConnector">
            <a:avLst/>
          </a:prstGeom>
          <a:solidFill>
            <a:srgbClr val="FF0AC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1"/>
          <p:cNvSpPr/>
          <p:nvPr/>
        </p:nvSpPr>
        <p:spPr>
          <a:xfrm>
            <a:off x="5076056" y="1628800"/>
            <a:ext cx="457200" cy="457200"/>
          </a:xfrm>
          <a:prstGeom prst="flowChartConnector">
            <a:avLst/>
          </a:prstGeom>
          <a:solidFill>
            <a:srgbClr val="FF0AC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1"/>
          <p:cNvSpPr/>
          <p:nvPr/>
        </p:nvSpPr>
        <p:spPr>
          <a:xfrm>
            <a:off x="5076056" y="1844824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1"/>
          <p:cNvSpPr/>
          <p:nvPr/>
        </p:nvSpPr>
        <p:spPr>
          <a:xfrm>
            <a:off x="5076056" y="2060848"/>
            <a:ext cx="457200" cy="457200"/>
          </a:xfrm>
          <a:prstGeom prst="flowChartConnector">
            <a:avLst/>
          </a:prstGeom>
          <a:solidFill>
            <a:srgbClr val="DC0F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1"/>
          <p:cNvSpPr/>
          <p:nvPr/>
        </p:nvSpPr>
        <p:spPr>
          <a:xfrm>
            <a:off x="5076056" y="2204864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1"/>
          <p:cNvSpPr/>
          <p:nvPr/>
        </p:nvSpPr>
        <p:spPr>
          <a:xfrm>
            <a:off x="5076056" y="2420888"/>
            <a:ext cx="457200" cy="457200"/>
          </a:xfrm>
          <a:prstGeom prst="flowChartConnector">
            <a:avLst/>
          </a:prstGeom>
          <a:solidFill>
            <a:srgbClr val="7F0B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1"/>
          <p:cNvSpPr/>
          <p:nvPr/>
        </p:nvSpPr>
        <p:spPr>
          <a:xfrm>
            <a:off x="5076056" y="2636912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1"/>
          <p:cNvSpPr/>
          <p:nvPr/>
        </p:nvSpPr>
        <p:spPr>
          <a:xfrm>
            <a:off x="5076056" y="2924944"/>
            <a:ext cx="457200" cy="457200"/>
          </a:xfrm>
          <a:prstGeom prst="flowChartConnector">
            <a:avLst/>
          </a:prstGeom>
          <a:solidFill>
            <a:srgbClr val="470D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1"/>
          <p:cNvSpPr/>
          <p:nvPr/>
        </p:nvSpPr>
        <p:spPr>
          <a:xfrm>
            <a:off x="5076056" y="3212976"/>
            <a:ext cx="457200" cy="457200"/>
          </a:xfrm>
          <a:prstGeom prst="flowChartConnector">
            <a:avLst/>
          </a:prstGeom>
          <a:solidFill>
            <a:srgbClr val="071A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1"/>
          <p:cNvSpPr/>
          <p:nvPr/>
        </p:nvSpPr>
        <p:spPr>
          <a:xfrm>
            <a:off x="5076056" y="3429000"/>
            <a:ext cx="457200" cy="457200"/>
          </a:xfrm>
          <a:prstGeom prst="flowChartConnector">
            <a:avLst/>
          </a:prstGeom>
          <a:solidFill>
            <a:srgbClr val="065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1"/>
          <p:cNvSpPr/>
          <p:nvPr/>
        </p:nvSpPr>
        <p:spPr>
          <a:xfrm>
            <a:off x="5076056" y="3717032"/>
            <a:ext cx="457200" cy="457200"/>
          </a:xfrm>
          <a:prstGeom prst="flowChartConnector">
            <a:avLst/>
          </a:prstGeom>
          <a:solidFill>
            <a:srgbClr val="0A69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1"/>
          <p:cNvSpPr/>
          <p:nvPr/>
        </p:nvSpPr>
        <p:spPr>
          <a:xfrm>
            <a:off x="5076056" y="4005064"/>
            <a:ext cx="457200" cy="457200"/>
          </a:xfrm>
          <a:prstGeom prst="flowChartConnector">
            <a:avLst/>
          </a:prstGeom>
          <a:solidFill>
            <a:srgbClr val="0A69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1"/>
          <p:cNvSpPr/>
          <p:nvPr/>
        </p:nvSpPr>
        <p:spPr>
          <a:xfrm>
            <a:off x="5076056" y="4293096"/>
            <a:ext cx="457200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1"/>
          <p:cNvSpPr/>
          <p:nvPr/>
        </p:nvSpPr>
        <p:spPr>
          <a:xfrm>
            <a:off x="5076056" y="4437112"/>
            <a:ext cx="457200" cy="457200"/>
          </a:xfrm>
          <a:prstGeom prst="flowChartConnector">
            <a:avLst/>
          </a:prstGeom>
          <a:solidFill>
            <a:srgbClr val="018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1"/>
          <p:cNvSpPr/>
          <p:nvPr/>
        </p:nvSpPr>
        <p:spPr>
          <a:xfrm>
            <a:off x="5076056" y="4509120"/>
            <a:ext cx="457200" cy="457200"/>
          </a:xfrm>
          <a:prstGeom prst="flowChartConnector">
            <a:avLst/>
          </a:prstGeom>
          <a:solidFill>
            <a:srgbClr val="05B2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1"/>
          <p:cNvSpPr/>
          <p:nvPr/>
        </p:nvSpPr>
        <p:spPr>
          <a:xfrm>
            <a:off x="5076056" y="4581128"/>
            <a:ext cx="457200" cy="457200"/>
          </a:xfrm>
          <a:prstGeom prst="flowChartConnector">
            <a:avLst/>
          </a:prstGeom>
          <a:solidFill>
            <a:srgbClr val="03F4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1"/>
          <p:cNvSpPr/>
          <p:nvPr/>
        </p:nvSpPr>
        <p:spPr>
          <a:xfrm>
            <a:off x="5076056" y="4725144"/>
            <a:ext cx="457200" cy="457200"/>
          </a:xfrm>
          <a:prstGeom prst="flowChartConnector">
            <a:avLst/>
          </a:prstGeom>
          <a:solidFill>
            <a:srgbClr val="05FFC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6" name="Google Shape;656;p21"/>
          <p:cNvCxnSpPr>
            <a:stCxn id="579" idx="2"/>
          </p:cNvCxnSpPr>
          <p:nvPr/>
        </p:nvCxnSpPr>
        <p:spPr>
          <a:xfrm flipH="1" rot="10800000">
            <a:off x="1413267" y="5013196"/>
            <a:ext cx="4743000" cy="3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Verdana"/>
              <a:buNone/>
            </a:pPr>
            <a:r>
              <a:rPr b="1" lang="en-US" sz="32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Social Policy Instruments</a:t>
            </a:r>
            <a:endParaRPr b="1" sz="320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63" name="Google Shape;663;p22"/>
          <p:cNvGraphicFramePr/>
          <p:nvPr/>
        </p:nvGraphicFramePr>
        <p:xfrm>
          <a:off x="1371600" y="1981200"/>
          <a:ext cx="6172200" cy="4114800"/>
        </p:xfrm>
        <a:graphic>
          <a:graphicData uri="http://schemas.openxmlformats.org/presentationml/2006/ole">
            <mc:AlternateContent>
              <mc:Choice Requires="v">
                <p:oleObj r:id="rId4" imgH="4114800" imgW="6172200" progId="PBrush" spid="_x0000_s1">
                  <p:embed/>
                </p:oleObj>
              </mc:Choice>
              <mc:Fallback>
                <p:oleObj r:id="rId5" imgH="4114800" imgW="6172200" progId="PBrush">
                  <p:embed/>
                  <p:pic>
                    <p:nvPicPr>
                      <p:cNvPr id="663" name="Google Shape;663;p2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716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" name="Google Shape;66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1C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5" name="Google Shape;665;p22"/>
          <p:cNvSpPr/>
          <p:nvPr/>
        </p:nvSpPr>
        <p:spPr>
          <a:xfrm>
            <a:off x="3235624" y="4721234"/>
            <a:ext cx="1078928" cy="1221009"/>
          </a:xfrm>
          <a:custGeom>
            <a:rect b="b" l="l" r="r" t="t"/>
            <a:pathLst>
              <a:path extrusionOk="0" h="1221009" w="1078928">
                <a:moveTo>
                  <a:pt x="997521" y="0"/>
                </a:moveTo>
                <a:cubicBezTo>
                  <a:pt x="916114" y="5427"/>
                  <a:pt x="834440" y="7740"/>
                  <a:pt x="753301" y="16281"/>
                </a:cubicBezTo>
                <a:cubicBezTo>
                  <a:pt x="731048" y="18623"/>
                  <a:pt x="710020" y="27707"/>
                  <a:pt x="688176" y="32561"/>
                </a:cubicBezTo>
                <a:cubicBezTo>
                  <a:pt x="602471" y="51605"/>
                  <a:pt x="587941" y="51530"/>
                  <a:pt x="492800" y="65121"/>
                </a:cubicBezTo>
                <a:cubicBezTo>
                  <a:pt x="431381" y="85592"/>
                  <a:pt x="402250" y="90542"/>
                  <a:pt x="346268" y="146521"/>
                </a:cubicBezTo>
                <a:cubicBezTo>
                  <a:pt x="335414" y="157375"/>
                  <a:pt x="322220" y="166310"/>
                  <a:pt x="313705" y="179082"/>
                </a:cubicBezTo>
                <a:cubicBezTo>
                  <a:pt x="300242" y="199275"/>
                  <a:pt x="295250" y="224454"/>
                  <a:pt x="281143" y="244202"/>
                </a:cubicBezTo>
                <a:cubicBezTo>
                  <a:pt x="267760" y="262937"/>
                  <a:pt x="246435" y="274869"/>
                  <a:pt x="232299" y="293043"/>
                </a:cubicBezTo>
                <a:cubicBezTo>
                  <a:pt x="208272" y="323932"/>
                  <a:pt x="188881" y="358163"/>
                  <a:pt x="167173" y="390723"/>
                </a:cubicBezTo>
                <a:cubicBezTo>
                  <a:pt x="156319" y="407003"/>
                  <a:pt x="140799" y="421002"/>
                  <a:pt x="134611" y="439564"/>
                </a:cubicBezTo>
                <a:cubicBezTo>
                  <a:pt x="60490" y="661906"/>
                  <a:pt x="141357" y="434676"/>
                  <a:pt x="69485" y="602365"/>
                </a:cubicBezTo>
                <a:cubicBezTo>
                  <a:pt x="-2385" y="770049"/>
                  <a:pt x="128641" y="500343"/>
                  <a:pt x="20641" y="716326"/>
                </a:cubicBezTo>
                <a:cubicBezTo>
                  <a:pt x="-4452" y="866874"/>
                  <a:pt x="-9207" y="849290"/>
                  <a:pt x="20641" y="1058208"/>
                </a:cubicBezTo>
                <a:cubicBezTo>
                  <a:pt x="25495" y="1092185"/>
                  <a:pt x="24646" y="1136852"/>
                  <a:pt x="53204" y="1155889"/>
                </a:cubicBezTo>
                <a:cubicBezTo>
                  <a:pt x="69485" y="1166742"/>
                  <a:pt x="84167" y="1180503"/>
                  <a:pt x="102048" y="1188449"/>
                </a:cubicBezTo>
                <a:cubicBezTo>
                  <a:pt x="133414" y="1202388"/>
                  <a:pt x="199736" y="1221009"/>
                  <a:pt x="199736" y="1221009"/>
                </a:cubicBezTo>
                <a:cubicBezTo>
                  <a:pt x="243153" y="1215582"/>
                  <a:pt x="286938" y="1212556"/>
                  <a:pt x="329987" y="1204729"/>
                </a:cubicBezTo>
                <a:cubicBezTo>
                  <a:pt x="394293" y="1193038"/>
                  <a:pt x="368085" y="1185681"/>
                  <a:pt x="427674" y="1155889"/>
                </a:cubicBezTo>
                <a:cubicBezTo>
                  <a:pt x="443024" y="1148214"/>
                  <a:pt x="460237" y="1145036"/>
                  <a:pt x="476518" y="1139609"/>
                </a:cubicBezTo>
                <a:cubicBezTo>
                  <a:pt x="487372" y="1128755"/>
                  <a:pt x="496801" y="1116257"/>
                  <a:pt x="509081" y="1107048"/>
                </a:cubicBezTo>
                <a:cubicBezTo>
                  <a:pt x="540389" y="1083568"/>
                  <a:pt x="606769" y="1041928"/>
                  <a:pt x="606769" y="1041928"/>
                </a:cubicBezTo>
                <a:cubicBezTo>
                  <a:pt x="617623" y="1025648"/>
                  <a:pt x="625496" y="1006923"/>
                  <a:pt x="639332" y="993088"/>
                </a:cubicBezTo>
                <a:cubicBezTo>
                  <a:pt x="653169" y="979252"/>
                  <a:pt x="675290" y="975253"/>
                  <a:pt x="688176" y="960527"/>
                </a:cubicBezTo>
                <a:cubicBezTo>
                  <a:pt x="713946" y="931077"/>
                  <a:pt x="731593" y="895407"/>
                  <a:pt x="753301" y="862847"/>
                </a:cubicBezTo>
                <a:cubicBezTo>
                  <a:pt x="761816" y="850075"/>
                  <a:pt x="775010" y="841140"/>
                  <a:pt x="785864" y="830286"/>
                </a:cubicBezTo>
                <a:cubicBezTo>
                  <a:pt x="815715" y="740737"/>
                  <a:pt x="784208" y="820975"/>
                  <a:pt x="834708" y="732606"/>
                </a:cubicBezTo>
                <a:cubicBezTo>
                  <a:pt x="846750" y="711535"/>
                  <a:pt x="854783" y="688295"/>
                  <a:pt x="867270" y="667485"/>
                </a:cubicBezTo>
                <a:cubicBezTo>
                  <a:pt x="887405" y="633929"/>
                  <a:pt x="932396" y="569805"/>
                  <a:pt x="932396" y="569805"/>
                </a:cubicBezTo>
                <a:cubicBezTo>
                  <a:pt x="975464" y="397540"/>
                  <a:pt x="916990" y="600397"/>
                  <a:pt x="981240" y="455844"/>
                </a:cubicBezTo>
                <a:cubicBezTo>
                  <a:pt x="995180" y="424481"/>
                  <a:pt x="1002948" y="390723"/>
                  <a:pt x="1013802" y="358163"/>
                </a:cubicBezTo>
                <a:lnTo>
                  <a:pt x="1030084" y="309323"/>
                </a:lnTo>
                <a:cubicBezTo>
                  <a:pt x="1035511" y="293043"/>
                  <a:pt x="1036845" y="274760"/>
                  <a:pt x="1046365" y="260482"/>
                </a:cubicBezTo>
                <a:lnTo>
                  <a:pt x="1078928" y="211642"/>
                </a:lnTo>
                <a:cubicBezTo>
                  <a:pt x="1071802" y="161769"/>
                  <a:pt x="1077852" y="87053"/>
                  <a:pt x="1030084" y="48841"/>
                </a:cubicBezTo>
                <a:cubicBezTo>
                  <a:pt x="970944" y="1532"/>
                  <a:pt x="981240" y="32852"/>
                  <a:pt x="981240" y="65121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2"/>
          <p:cNvSpPr/>
          <p:nvPr/>
        </p:nvSpPr>
        <p:spPr>
          <a:xfrm>
            <a:off x="5079774" y="4167710"/>
            <a:ext cx="748941" cy="1435910"/>
          </a:xfrm>
          <a:custGeom>
            <a:rect b="b" l="l" r="r" t="t"/>
            <a:pathLst>
              <a:path extrusionOk="0" h="1435910" w="748941">
                <a:moveTo>
                  <a:pt x="195376" y="32561"/>
                </a:moveTo>
                <a:cubicBezTo>
                  <a:pt x="173667" y="86828"/>
                  <a:pt x="144427" y="138659"/>
                  <a:pt x="130250" y="195362"/>
                </a:cubicBezTo>
                <a:cubicBezTo>
                  <a:pt x="108082" y="284027"/>
                  <a:pt x="123976" y="240470"/>
                  <a:pt x="81407" y="325603"/>
                </a:cubicBezTo>
                <a:cubicBezTo>
                  <a:pt x="75980" y="558951"/>
                  <a:pt x="74843" y="792439"/>
                  <a:pt x="65125" y="1025648"/>
                </a:cubicBezTo>
                <a:cubicBezTo>
                  <a:pt x="62933" y="1078247"/>
                  <a:pt x="31770" y="1158266"/>
                  <a:pt x="16281" y="1204729"/>
                </a:cubicBezTo>
                <a:lnTo>
                  <a:pt x="0" y="1253570"/>
                </a:lnTo>
                <a:cubicBezTo>
                  <a:pt x="5427" y="1286130"/>
                  <a:pt x="-2649" y="1324208"/>
                  <a:pt x="16281" y="1351250"/>
                </a:cubicBezTo>
                <a:cubicBezTo>
                  <a:pt x="98218" y="1468295"/>
                  <a:pt x="343142" y="1428432"/>
                  <a:pt x="423314" y="1432651"/>
                </a:cubicBezTo>
                <a:cubicBezTo>
                  <a:pt x="537797" y="1419932"/>
                  <a:pt x="549870" y="1449479"/>
                  <a:pt x="602409" y="1383810"/>
                </a:cubicBezTo>
                <a:cubicBezTo>
                  <a:pt x="614633" y="1368531"/>
                  <a:pt x="624118" y="1351250"/>
                  <a:pt x="634972" y="1334970"/>
                </a:cubicBezTo>
                <a:cubicBezTo>
                  <a:pt x="694347" y="1156855"/>
                  <a:pt x="599652" y="1426644"/>
                  <a:pt x="683816" y="1237289"/>
                </a:cubicBezTo>
                <a:cubicBezTo>
                  <a:pt x="697756" y="1205926"/>
                  <a:pt x="705524" y="1172169"/>
                  <a:pt x="716378" y="1139609"/>
                </a:cubicBezTo>
                <a:cubicBezTo>
                  <a:pt x="739738" y="1069534"/>
                  <a:pt x="728495" y="1107427"/>
                  <a:pt x="748941" y="1025648"/>
                </a:cubicBezTo>
                <a:cubicBezTo>
                  <a:pt x="743514" y="933394"/>
                  <a:pt x="740666" y="840952"/>
                  <a:pt x="732660" y="748886"/>
                </a:cubicBezTo>
                <a:cubicBezTo>
                  <a:pt x="729800" y="716001"/>
                  <a:pt x="721398" y="683831"/>
                  <a:pt x="716378" y="651205"/>
                </a:cubicBezTo>
                <a:cubicBezTo>
                  <a:pt x="710543" y="613279"/>
                  <a:pt x="705932" y="575170"/>
                  <a:pt x="700097" y="537244"/>
                </a:cubicBezTo>
                <a:cubicBezTo>
                  <a:pt x="695077" y="504619"/>
                  <a:pt x="688485" y="472241"/>
                  <a:pt x="683816" y="439564"/>
                </a:cubicBezTo>
                <a:cubicBezTo>
                  <a:pt x="677628" y="396252"/>
                  <a:pt x="672366" y="352807"/>
                  <a:pt x="667534" y="309323"/>
                </a:cubicBezTo>
                <a:cubicBezTo>
                  <a:pt x="661511" y="255119"/>
                  <a:pt x="659546" y="200425"/>
                  <a:pt x="651253" y="146521"/>
                </a:cubicBezTo>
                <a:cubicBezTo>
                  <a:pt x="641515" y="83225"/>
                  <a:pt x="606107" y="55501"/>
                  <a:pt x="537284" y="32561"/>
                </a:cubicBezTo>
                <a:lnTo>
                  <a:pt x="439596" y="0"/>
                </a:lnTo>
                <a:cubicBezTo>
                  <a:pt x="265982" y="17361"/>
                  <a:pt x="331324" y="16281"/>
                  <a:pt x="244220" y="16281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2"/>
          <p:cNvSpPr/>
          <p:nvPr/>
        </p:nvSpPr>
        <p:spPr>
          <a:xfrm>
            <a:off x="3260278" y="3223464"/>
            <a:ext cx="582115" cy="766479"/>
          </a:xfrm>
          <a:custGeom>
            <a:rect b="b" l="l" r="r" t="t"/>
            <a:pathLst>
              <a:path extrusionOk="0" h="766479" w="582115">
                <a:moveTo>
                  <a:pt x="451864" y="97680"/>
                </a:moveTo>
                <a:cubicBezTo>
                  <a:pt x="336801" y="74669"/>
                  <a:pt x="396711" y="90150"/>
                  <a:pt x="272770" y="48840"/>
                </a:cubicBezTo>
                <a:cubicBezTo>
                  <a:pt x="256489" y="43413"/>
                  <a:pt x="238206" y="42079"/>
                  <a:pt x="223926" y="32560"/>
                </a:cubicBezTo>
                <a:lnTo>
                  <a:pt x="175082" y="0"/>
                </a:lnTo>
                <a:cubicBezTo>
                  <a:pt x="143387" y="95080"/>
                  <a:pt x="183600" y="7763"/>
                  <a:pt x="109957" y="81400"/>
                </a:cubicBezTo>
                <a:cubicBezTo>
                  <a:pt x="96121" y="95235"/>
                  <a:pt x="89618" y="114961"/>
                  <a:pt x="77394" y="130240"/>
                </a:cubicBezTo>
                <a:cubicBezTo>
                  <a:pt x="67805" y="142226"/>
                  <a:pt x="55685" y="151947"/>
                  <a:pt x="44831" y="162801"/>
                </a:cubicBezTo>
                <a:cubicBezTo>
                  <a:pt x="39404" y="179081"/>
                  <a:pt x="33265" y="195141"/>
                  <a:pt x="28550" y="211641"/>
                </a:cubicBezTo>
                <a:cubicBezTo>
                  <a:pt x="-13646" y="359320"/>
                  <a:pt x="-5153" y="432721"/>
                  <a:pt x="28550" y="634924"/>
                </a:cubicBezTo>
                <a:cubicBezTo>
                  <a:pt x="31767" y="654225"/>
                  <a:pt x="60405" y="657776"/>
                  <a:pt x="77394" y="667484"/>
                </a:cubicBezTo>
                <a:cubicBezTo>
                  <a:pt x="98467" y="679525"/>
                  <a:pt x="121446" y="688004"/>
                  <a:pt x="142519" y="700045"/>
                </a:cubicBezTo>
                <a:cubicBezTo>
                  <a:pt x="159508" y="709753"/>
                  <a:pt x="172974" y="725919"/>
                  <a:pt x="191363" y="732605"/>
                </a:cubicBezTo>
                <a:cubicBezTo>
                  <a:pt x="233422" y="747898"/>
                  <a:pt x="321614" y="765165"/>
                  <a:pt x="321614" y="765165"/>
                </a:cubicBezTo>
                <a:cubicBezTo>
                  <a:pt x="397593" y="759738"/>
                  <a:pt x="479765" y="779415"/>
                  <a:pt x="549552" y="748885"/>
                </a:cubicBezTo>
                <a:cubicBezTo>
                  <a:pt x="580997" y="735129"/>
                  <a:pt x="582115" y="651204"/>
                  <a:pt x="582115" y="651204"/>
                </a:cubicBezTo>
                <a:cubicBezTo>
                  <a:pt x="576688" y="580657"/>
                  <a:pt x="576870" y="509452"/>
                  <a:pt x="565834" y="439563"/>
                </a:cubicBezTo>
                <a:cubicBezTo>
                  <a:pt x="560481" y="405661"/>
                  <a:pt x="544125" y="374442"/>
                  <a:pt x="533271" y="341882"/>
                </a:cubicBezTo>
                <a:cubicBezTo>
                  <a:pt x="510801" y="274478"/>
                  <a:pt x="526510" y="307321"/>
                  <a:pt x="484427" y="244201"/>
                </a:cubicBezTo>
                <a:cubicBezTo>
                  <a:pt x="479000" y="227921"/>
                  <a:pt x="478867" y="208761"/>
                  <a:pt x="468146" y="195361"/>
                </a:cubicBezTo>
                <a:cubicBezTo>
                  <a:pt x="455048" y="178989"/>
                  <a:pt x="408373" y="157337"/>
                  <a:pt x="386739" y="146521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2"/>
          <p:cNvSpPr/>
          <p:nvPr/>
        </p:nvSpPr>
        <p:spPr>
          <a:xfrm>
            <a:off x="4023644" y="3549066"/>
            <a:ext cx="730503" cy="1204729"/>
          </a:xfrm>
          <a:custGeom>
            <a:rect b="b" l="l" r="r" t="t"/>
            <a:pathLst>
              <a:path extrusionOk="0" h="1204729" w="730503">
                <a:moveTo>
                  <a:pt x="209501" y="16280"/>
                </a:moveTo>
                <a:cubicBezTo>
                  <a:pt x="263772" y="27133"/>
                  <a:pt x="320657" y="28973"/>
                  <a:pt x="372314" y="48840"/>
                </a:cubicBezTo>
                <a:cubicBezTo>
                  <a:pt x="393804" y="57105"/>
                  <a:pt x="403470" y="82942"/>
                  <a:pt x="421158" y="97681"/>
                </a:cubicBezTo>
                <a:cubicBezTo>
                  <a:pt x="480570" y="147187"/>
                  <a:pt x="466273" y="111492"/>
                  <a:pt x="518846" y="179081"/>
                </a:cubicBezTo>
                <a:cubicBezTo>
                  <a:pt x="542873" y="209970"/>
                  <a:pt x="562263" y="244202"/>
                  <a:pt x="583971" y="276762"/>
                </a:cubicBezTo>
                <a:lnTo>
                  <a:pt x="616534" y="325602"/>
                </a:lnTo>
                <a:lnTo>
                  <a:pt x="649097" y="374443"/>
                </a:lnTo>
                <a:lnTo>
                  <a:pt x="681659" y="472123"/>
                </a:lnTo>
                <a:cubicBezTo>
                  <a:pt x="687086" y="488403"/>
                  <a:pt x="688421" y="506685"/>
                  <a:pt x="697941" y="520964"/>
                </a:cubicBezTo>
                <a:lnTo>
                  <a:pt x="730503" y="569804"/>
                </a:lnTo>
                <a:cubicBezTo>
                  <a:pt x="725076" y="672911"/>
                  <a:pt x="723570" y="776300"/>
                  <a:pt x="714222" y="879126"/>
                </a:cubicBezTo>
                <a:cubicBezTo>
                  <a:pt x="712668" y="896217"/>
                  <a:pt x="707461" y="913688"/>
                  <a:pt x="697941" y="927967"/>
                </a:cubicBezTo>
                <a:cubicBezTo>
                  <a:pt x="662267" y="981474"/>
                  <a:pt x="645303" y="971828"/>
                  <a:pt x="600253" y="1009367"/>
                </a:cubicBezTo>
                <a:cubicBezTo>
                  <a:pt x="582565" y="1024106"/>
                  <a:pt x="569584" y="1044073"/>
                  <a:pt x="551409" y="1058208"/>
                </a:cubicBezTo>
                <a:cubicBezTo>
                  <a:pt x="520517" y="1082233"/>
                  <a:pt x="453721" y="1123328"/>
                  <a:pt x="453721" y="1123328"/>
                </a:cubicBezTo>
                <a:cubicBezTo>
                  <a:pt x="442867" y="1139608"/>
                  <a:pt x="437439" y="1161315"/>
                  <a:pt x="421158" y="1172168"/>
                </a:cubicBezTo>
                <a:cubicBezTo>
                  <a:pt x="402539" y="1184580"/>
                  <a:pt x="377549" y="1182302"/>
                  <a:pt x="356033" y="1188449"/>
                </a:cubicBezTo>
                <a:cubicBezTo>
                  <a:pt x="339531" y="1193164"/>
                  <a:pt x="323470" y="1199302"/>
                  <a:pt x="307189" y="1204729"/>
                </a:cubicBezTo>
                <a:cubicBezTo>
                  <a:pt x="236652" y="1197676"/>
                  <a:pt x="152676" y="1223988"/>
                  <a:pt x="111813" y="1155888"/>
                </a:cubicBezTo>
                <a:cubicBezTo>
                  <a:pt x="102983" y="1141173"/>
                  <a:pt x="103866" y="1122049"/>
                  <a:pt x="95532" y="1107048"/>
                </a:cubicBezTo>
                <a:cubicBezTo>
                  <a:pt x="76526" y="1072840"/>
                  <a:pt x="30406" y="1009367"/>
                  <a:pt x="30406" y="1009367"/>
                </a:cubicBezTo>
                <a:cubicBezTo>
                  <a:pt x="-17901" y="864456"/>
                  <a:pt x="-1555" y="933201"/>
                  <a:pt x="30406" y="634925"/>
                </a:cubicBezTo>
                <a:cubicBezTo>
                  <a:pt x="35174" y="590430"/>
                  <a:pt x="54192" y="548565"/>
                  <a:pt x="62969" y="504684"/>
                </a:cubicBezTo>
                <a:cubicBezTo>
                  <a:pt x="98898" y="325055"/>
                  <a:pt x="78030" y="394384"/>
                  <a:pt x="111813" y="293042"/>
                </a:cubicBezTo>
                <a:cubicBezTo>
                  <a:pt x="112285" y="290208"/>
                  <a:pt x="138685" y="125342"/>
                  <a:pt x="144376" y="113961"/>
                </a:cubicBezTo>
                <a:cubicBezTo>
                  <a:pt x="163715" y="75286"/>
                  <a:pt x="210895" y="57493"/>
                  <a:pt x="242064" y="32560"/>
                </a:cubicBezTo>
                <a:cubicBezTo>
                  <a:pt x="254050" y="22972"/>
                  <a:pt x="263772" y="10853"/>
                  <a:pt x="274626" y="0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2"/>
          <p:cNvSpPr/>
          <p:nvPr/>
        </p:nvSpPr>
        <p:spPr>
          <a:xfrm>
            <a:off x="4119176" y="5130018"/>
            <a:ext cx="1139692" cy="500397"/>
          </a:xfrm>
          <a:custGeom>
            <a:rect b="b" l="l" r="r" t="t"/>
            <a:pathLst>
              <a:path extrusionOk="0" h="500397" w="1139692">
                <a:moveTo>
                  <a:pt x="439595" y="63340"/>
                </a:moveTo>
                <a:cubicBezTo>
                  <a:pt x="314772" y="68767"/>
                  <a:pt x="189243" y="65300"/>
                  <a:pt x="65125" y="79620"/>
                </a:cubicBezTo>
                <a:cubicBezTo>
                  <a:pt x="45687" y="81863"/>
                  <a:pt x="28505" y="96901"/>
                  <a:pt x="16281" y="112180"/>
                </a:cubicBezTo>
                <a:cubicBezTo>
                  <a:pt x="5560" y="125580"/>
                  <a:pt x="5427" y="144741"/>
                  <a:pt x="0" y="161021"/>
                </a:cubicBezTo>
                <a:cubicBezTo>
                  <a:pt x="23665" y="232010"/>
                  <a:pt x="22123" y="255944"/>
                  <a:pt x="65125" y="307542"/>
                </a:cubicBezTo>
                <a:cubicBezTo>
                  <a:pt x="79865" y="325229"/>
                  <a:pt x="99228" y="338695"/>
                  <a:pt x="113969" y="356382"/>
                </a:cubicBezTo>
                <a:cubicBezTo>
                  <a:pt x="126496" y="371413"/>
                  <a:pt x="129939" y="394852"/>
                  <a:pt x="146532" y="405222"/>
                </a:cubicBezTo>
                <a:cubicBezTo>
                  <a:pt x="175639" y="423413"/>
                  <a:pt x="211657" y="426929"/>
                  <a:pt x="244220" y="437783"/>
                </a:cubicBezTo>
                <a:lnTo>
                  <a:pt x="293063" y="454063"/>
                </a:lnTo>
                <a:cubicBezTo>
                  <a:pt x="455293" y="508136"/>
                  <a:pt x="324776" y="469564"/>
                  <a:pt x="700097" y="486623"/>
                </a:cubicBezTo>
                <a:cubicBezTo>
                  <a:pt x="1207077" y="462483"/>
                  <a:pt x="953756" y="566466"/>
                  <a:pt x="1074567" y="421502"/>
                </a:cubicBezTo>
                <a:cubicBezTo>
                  <a:pt x="1089307" y="403815"/>
                  <a:pt x="1107130" y="388942"/>
                  <a:pt x="1123411" y="372662"/>
                </a:cubicBezTo>
                <a:cubicBezTo>
                  <a:pt x="1128838" y="356382"/>
                  <a:pt x="1139692" y="340983"/>
                  <a:pt x="1139692" y="323822"/>
                </a:cubicBezTo>
                <a:cubicBezTo>
                  <a:pt x="1139692" y="274681"/>
                  <a:pt x="1136342" y="224710"/>
                  <a:pt x="1123411" y="177301"/>
                </a:cubicBezTo>
                <a:cubicBezTo>
                  <a:pt x="1119372" y="162492"/>
                  <a:pt x="1103128" y="153950"/>
                  <a:pt x="1090848" y="144740"/>
                </a:cubicBezTo>
                <a:cubicBezTo>
                  <a:pt x="1059540" y="121260"/>
                  <a:pt x="1030287" y="91994"/>
                  <a:pt x="993161" y="79620"/>
                </a:cubicBezTo>
                <a:cubicBezTo>
                  <a:pt x="976880" y="74193"/>
                  <a:pt x="960874" y="67855"/>
                  <a:pt x="944317" y="63340"/>
                </a:cubicBezTo>
                <a:cubicBezTo>
                  <a:pt x="742329" y="8257"/>
                  <a:pt x="877648" y="51972"/>
                  <a:pt x="765222" y="14500"/>
                </a:cubicBezTo>
                <a:cubicBezTo>
                  <a:pt x="472187" y="31736"/>
                  <a:pt x="488439" y="-61640"/>
                  <a:pt x="488439" y="79620"/>
                </a:cubicBezTo>
              </a:path>
            </a:pathLst>
          </a:custGeom>
          <a:noFill/>
          <a:ln cap="flat" cmpd="sng" w="57150">
            <a:solidFill>
              <a:srgbClr val="8909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2"/>
          <p:cNvSpPr/>
          <p:nvPr/>
        </p:nvSpPr>
        <p:spPr>
          <a:xfrm>
            <a:off x="2197979" y="4309666"/>
            <a:ext cx="4330833" cy="965092"/>
          </a:xfrm>
          <a:custGeom>
            <a:rect b="b" l="l" r="r" t="t"/>
            <a:pathLst>
              <a:path extrusionOk="0" h="965092" w="4330833">
                <a:moveTo>
                  <a:pt x="4233145" y="134806"/>
                </a:moveTo>
                <a:lnTo>
                  <a:pt x="3386516" y="118526"/>
                </a:lnTo>
                <a:cubicBezTo>
                  <a:pt x="3348163" y="117226"/>
                  <a:pt x="3310790" y="105433"/>
                  <a:pt x="3272547" y="102246"/>
                </a:cubicBezTo>
                <a:cubicBezTo>
                  <a:pt x="3180446" y="94572"/>
                  <a:pt x="3088025" y="91393"/>
                  <a:pt x="2995764" y="85966"/>
                </a:cubicBezTo>
                <a:cubicBezTo>
                  <a:pt x="2409084" y="-109578"/>
                  <a:pt x="3041435" y="95633"/>
                  <a:pt x="1253662" y="53406"/>
                </a:cubicBezTo>
                <a:cubicBezTo>
                  <a:pt x="1128403" y="50447"/>
                  <a:pt x="879192" y="20846"/>
                  <a:pt x="879192" y="20846"/>
                </a:cubicBezTo>
                <a:cubicBezTo>
                  <a:pt x="258753" y="38079"/>
                  <a:pt x="478487" y="-24677"/>
                  <a:pt x="195376" y="69686"/>
                </a:cubicBezTo>
                <a:cubicBezTo>
                  <a:pt x="179095" y="75113"/>
                  <a:pt x="160812" y="76447"/>
                  <a:pt x="146532" y="85966"/>
                </a:cubicBezTo>
                <a:cubicBezTo>
                  <a:pt x="84916" y="127040"/>
                  <a:pt x="111525" y="104690"/>
                  <a:pt x="65125" y="151087"/>
                </a:cubicBezTo>
                <a:lnTo>
                  <a:pt x="16281" y="297608"/>
                </a:lnTo>
                <a:lnTo>
                  <a:pt x="0" y="346448"/>
                </a:lnTo>
                <a:cubicBezTo>
                  <a:pt x="5427" y="427849"/>
                  <a:pt x="7271" y="509568"/>
                  <a:pt x="16281" y="590650"/>
                </a:cubicBezTo>
                <a:cubicBezTo>
                  <a:pt x="18176" y="607706"/>
                  <a:pt x="20428" y="627356"/>
                  <a:pt x="32563" y="639490"/>
                </a:cubicBezTo>
                <a:cubicBezTo>
                  <a:pt x="76877" y="683801"/>
                  <a:pt x="122793" y="705537"/>
                  <a:pt x="179095" y="720891"/>
                </a:cubicBezTo>
                <a:cubicBezTo>
                  <a:pt x="222271" y="732665"/>
                  <a:pt x="266889" y="739300"/>
                  <a:pt x="309345" y="753451"/>
                </a:cubicBezTo>
                <a:cubicBezTo>
                  <a:pt x="341908" y="764304"/>
                  <a:pt x="373376" y="779280"/>
                  <a:pt x="407033" y="786011"/>
                </a:cubicBezTo>
                <a:cubicBezTo>
                  <a:pt x="474061" y="799415"/>
                  <a:pt x="533169" y="812801"/>
                  <a:pt x="602409" y="818571"/>
                </a:cubicBezTo>
                <a:cubicBezTo>
                  <a:pt x="694510" y="826246"/>
                  <a:pt x="786931" y="829425"/>
                  <a:pt x="879192" y="834852"/>
                </a:cubicBezTo>
                <a:lnTo>
                  <a:pt x="1009442" y="851132"/>
                </a:lnTo>
                <a:cubicBezTo>
                  <a:pt x="1042122" y="855800"/>
                  <a:pt x="1074373" y="863318"/>
                  <a:pt x="1107130" y="867412"/>
                </a:cubicBezTo>
                <a:cubicBezTo>
                  <a:pt x="1161251" y="874177"/>
                  <a:pt x="1215823" y="876927"/>
                  <a:pt x="1269944" y="883692"/>
                </a:cubicBezTo>
                <a:cubicBezTo>
                  <a:pt x="1302701" y="887786"/>
                  <a:pt x="1334641" y="898794"/>
                  <a:pt x="1367632" y="899972"/>
                </a:cubicBezTo>
                <a:cubicBezTo>
                  <a:pt x="1638869" y="909658"/>
                  <a:pt x="1910343" y="910825"/>
                  <a:pt x="2181698" y="916252"/>
                </a:cubicBezTo>
                <a:cubicBezTo>
                  <a:pt x="2214261" y="921679"/>
                  <a:pt x="2247107" y="925616"/>
                  <a:pt x="2279386" y="932532"/>
                </a:cubicBezTo>
                <a:cubicBezTo>
                  <a:pt x="2323145" y="941908"/>
                  <a:pt x="2409636" y="965092"/>
                  <a:pt x="2409636" y="965092"/>
                </a:cubicBezTo>
                <a:cubicBezTo>
                  <a:pt x="2567022" y="959665"/>
                  <a:pt x="2724604" y="958338"/>
                  <a:pt x="2881795" y="948812"/>
                </a:cubicBezTo>
                <a:cubicBezTo>
                  <a:pt x="2904130" y="947458"/>
                  <a:pt x="2924716" y="935307"/>
                  <a:pt x="2946920" y="932532"/>
                </a:cubicBezTo>
                <a:cubicBezTo>
                  <a:pt x="3011766" y="924427"/>
                  <a:pt x="3077026" y="919515"/>
                  <a:pt x="3142296" y="916252"/>
                </a:cubicBezTo>
                <a:cubicBezTo>
                  <a:pt x="3294162" y="908659"/>
                  <a:pt x="3446214" y="905399"/>
                  <a:pt x="3598173" y="899972"/>
                </a:cubicBezTo>
                <a:cubicBezTo>
                  <a:pt x="3662504" y="890783"/>
                  <a:pt x="3730061" y="883283"/>
                  <a:pt x="3793549" y="867412"/>
                </a:cubicBezTo>
                <a:cubicBezTo>
                  <a:pt x="3810199" y="863250"/>
                  <a:pt x="3825891" y="855846"/>
                  <a:pt x="3842393" y="851132"/>
                </a:cubicBezTo>
                <a:cubicBezTo>
                  <a:pt x="4014631" y="801925"/>
                  <a:pt x="3773065" y="879667"/>
                  <a:pt x="4005206" y="802291"/>
                </a:cubicBezTo>
                <a:lnTo>
                  <a:pt x="4054050" y="786011"/>
                </a:lnTo>
                <a:cubicBezTo>
                  <a:pt x="4070331" y="780584"/>
                  <a:pt x="4088614" y="779250"/>
                  <a:pt x="4102894" y="769731"/>
                </a:cubicBezTo>
                <a:cubicBezTo>
                  <a:pt x="4146312" y="740788"/>
                  <a:pt x="4166829" y="731723"/>
                  <a:pt x="4200582" y="688330"/>
                </a:cubicBezTo>
                <a:cubicBezTo>
                  <a:pt x="4224609" y="657441"/>
                  <a:pt x="4265708" y="590650"/>
                  <a:pt x="4265708" y="590650"/>
                </a:cubicBezTo>
                <a:cubicBezTo>
                  <a:pt x="4271135" y="574370"/>
                  <a:pt x="4274314" y="557158"/>
                  <a:pt x="4281989" y="541809"/>
                </a:cubicBezTo>
                <a:cubicBezTo>
                  <a:pt x="4345114" y="415569"/>
                  <a:pt x="4289910" y="566892"/>
                  <a:pt x="4330833" y="444129"/>
                </a:cubicBezTo>
                <a:cubicBezTo>
                  <a:pt x="4318212" y="292685"/>
                  <a:pt x="4328513" y="289489"/>
                  <a:pt x="4298270" y="183647"/>
                </a:cubicBezTo>
                <a:cubicBezTo>
                  <a:pt x="4293555" y="167146"/>
                  <a:pt x="4294124" y="146940"/>
                  <a:pt x="4281989" y="134806"/>
                </a:cubicBezTo>
                <a:cubicBezTo>
                  <a:pt x="4269853" y="122671"/>
                  <a:pt x="4249426" y="123953"/>
                  <a:pt x="4233145" y="118526"/>
                </a:cubicBezTo>
                <a:cubicBezTo>
                  <a:pt x="4162755" y="136122"/>
                  <a:pt x="4168020" y="112430"/>
                  <a:pt x="4168020" y="151087"/>
                </a:cubicBezTo>
              </a:path>
            </a:pathLst>
          </a:custGeom>
          <a:noFill/>
          <a:ln cap="flat" cmpd="sng" w="57150">
            <a:solidFill>
              <a:srgbClr val="34F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Social protection toolbox</a:t>
            </a:r>
            <a:endParaRPr b="1"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3"/>
          <p:cNvSpPr txBox="1"/>
          <p:nvPr>
            <p:ph idx="1" type="body"/>
          </p:nvPr>
        </p:nvSpPr>
        <p:spPr>
          <a:xfrm>
            <a:off x="628650" y="1874838"/>
            <a:ext cx="7886700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Social Transfers: </a:t>
            </a:r>
            <a:r>
              <a:rPr lang="en-US"/>
              <a:t>in cash, in kind, in assistance, in vouchers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Social Insurance: </a:t>
            </a:r>
            <a:r>
              <a:rPr lang="en-US"/>
              <a:t>contributvef, risk sharing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Health coverage,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Old age pensions, 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Social Services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Regulation and legislation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4"/>
          <p:cNvSpPr txBox="1"/>
          <p:nvPr>
            <p:ph type="title"/>
          </p:nvPr>
        </p:nvSpPr>
        <p:spPr>
          <a:xfrm>
            <a:off x="628650" y="365125"/>
            <a:ext cx="78867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Social protection toolbox 2</a:t>
            </a:r>
            <a:endParaRPr/>
          </a:p>
        </p:txBody>
      </p:sp>
      <p:sp>
        <p:nvSpPr>
          <p:cNvPr id="682" name="Google Shape;682;p24"/>
          <p:cNvSpPr txBox="1"/>
          <p:nvPr>
            <p:ph idx="1" type="body"/>
          </p:nvPr>
        </p:nvSpPr>
        <p:spPr>
          <a:xfrm>
            <a:off x="628650" y="1402080"/>
            <a:ext cx="7886700" cy="4724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For whom?</a:t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i="1" lang="en-US"/>
              <a:t>Universal  (or categoric)</a:t>
            </a:r>
            <a:endParaRPr b="1"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i="1" lang="en-US"/>
              <a:t>Targeted: </a:t>
            </a:r>
            <a:r>
              <a:rPr lang="en-US"/>
              <a:t>for specific groups in function of the characteristics of the groups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i="1" lang="en-US"/>
              <a:t>Conditionnal or not</a:t>
            </a:r>
            <a:r>
              <a:rPr lang="en-US"/>
              <a:t>? Only provided to those people who respect certain behaviourial conditions (sending children to school, for health checks, participation in education, public works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Main principle of social protection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5"/>
          <p:cNvSpPr txBox="1"/>
          <p:nvPr>
            <p:ph idx="1" type="body"/>
          </p:nvPr>
        </p:nvSpPr>
        <p:spPr>
          <a:xfrm>
            <a:off x="628650" y="1874838"/>
            <a:ext cx="7886700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Principle r </a:t>
            </a:r>
            <a:r>
              <a:rPr b="1" i="1" lang="en-US">
                <a:solidFill>
                  <a:srgbClr val="0000FF"/>
                </a:solidFill>
              </a:rPr>
              <a:t>1</a:t>
            </a:r>
            <a:r>
              <a:rPr i="1" lang="en-US"/>
              <a:t> : taking life cycle into consideration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Principle  </a:t>
            </a:r>
            <a:r>
              <a:rPr b="1" i="1" lang="en-US">
                <a:solidFill>
                  <a:srgbClr val="0000FF"/>
                </a:solidFill>
              </a:rPr>
              <a:t>2</a:t>
            </a:r>
            <a:r>
              <a:rPr i="1" lang="en-US"/>
              <a:t> : taking vulneranbilitym poverty,risk management and main objectives of social protection into consideration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Principle </a:t>
            </a:r>
            <a:r>
              <a:rPr b="1" i="1" lang="en-US">
                <a:solidFill>
                  <a:srgbClr val="0000FF"/>
                </a:solidFill>
              </a:rPr>
              <a:t>3</a:t>
            </a:r>
            <a:r>
              <a:rPr i="1" lang="en-US"/>
              <a:t> : Systemic approach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</a:rPr>
              <a:t>Main principle of social protection </a:t>
            </a:r>
            <a:r>
              <a:rPr b="1" lang="en-US">
                <a:solidFill>
                  <a:srgbClr val="FF0000"/>
                </a:solidFill>
              </a:rPr>
              <a:t>SYSTEM 2</a:t>
            </a:r>
            <a:endParaRPr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6"/>
          <p:cNvSpPr txBox="1"/>
          <p:nvPr>
            <p:ph idx="1" type="body"/>
          </p:nvPr>
        </p:nvSpPr>
        <p:spPr>
          <a:xfrm>
            <a:off x="628650" y="1874838"/>
            <a:ext cx="7886700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Principle r </a:t>
            </a:r>
            <a:r>
              <a:rPr b="1" i="1" lang="en-US">
                <a:solidFill>
                  <a:srgbClr val="0000FF"/>
                </a:solidFill>
              </a:rPr>
              <a:t>4</a:t>
            </a:r>
            <a:r>
              <a:rPr i="1" lang="en-US"/>
              <a:t> : pragmatic – limitations and constraints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Principle </a:t>
            </a:r>
            <a:r>
              <a:rPr b="1" i="1" lang="en-US">
                <a:solidFill>
                  <a:srgbClr val="0000FF"/>
                </a:solidFill>
              </a:rPr>
              <a:t>5</a:t>
            </a:r>
            <a:r>
              <a:rPr i="1" lang="en-US"/>
              <a:t> : Human rights based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Principle </a:t>
            </a:r>
            <a:r>
              <a:rPr b="1" i="1" lang="en-US">
                <a:solidFill>
                  <a:srgbClr val="0000FF"/>
                </a:solidFill>
              </a:rPr>
              <a:t>6</a:t>
            </a:r>
            <a:r>
              <a:rPr i="1" lang="en-US"/>
              <a:t> : settings priorities but having a universalist goal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Principle </a:t>
            </a:r>
            <a:r>
              <a:rPr b="1" i="1" lang="en-US">
                <a:solidFill>
                  <a:srgbClr val="0000FF"/>
                </a:solidFill>
              </a:rPr>
              <a:t>7</a:t>
            </a:r>
            <a:r>
              <a:rPr i="1" lang="en-US"/>
              <a:t>: paying attention to investments and long term effects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7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FAE4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77FAE4"/>
                </a:solidFill>
              </a:rPr>
              <a:t>Conceptualization of social protection</a:t>
            </a:r>
            <a:endParaRPr/>
          </a:p>
        </p:txBody>
      </p:sp>
      <p:sp>
        <p:nvSpPr>
          <p:cNvPr id="700" name="Google Shape;700;p27"/>
          <p:cNvSpPr txBox="1"/>
          <p:nvPr>
            <p:ph idx="1" type="body"/>
          </p:nvPr>
        </p:nvSpPr>
        <p:spPr>
          <a:xfrm>
            <a:off x="628650" y="1037970"/>
            <a:ext cx="7886700" cy="4950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World Bank (2001): </a:t>
            </a:r>
            <a:endParaRPr/>
          </a:p>
          <a:p>
            <a:pPr indent="-342900" lvl="2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“interventions that assist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poor individuals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households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communities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reduce their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vulnerability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managing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risks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better”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African Union (2008)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SP include … the pursuit of an integrated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policy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approach with a strong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developmental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focus, such as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job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creation, equitable and accessible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and other services, social welfare, quality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and so on”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(Government of Mali, 2002)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“a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collective system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state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private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) for managing risks  (unemployment , old age, extreme or chronic poverty)  faced by individuals”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8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FAE4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77FAE4"/>
                </a:solidFill>
              </a:rPr>
              <a:t>Conceptualizations of social protection</a:t>
            </a:r>
            <a:endParaRPr/>
          </a:p>
        </p:txBody>
      </p:sp>
      <p:sp>
        <p:nvSpPr>
          <p:cNvPr id="707" name="Google Shape;707;p28"/>
          <p:cNvSpPr txBox="1"/>
          <p:nvPr>
            <p:ph idx="1" type="body"/>
          </p:nvPr>
        </p:nvSpPr>
        <p:spPr>
          <a:xfrm>
            <a:off x="628650" y="1217977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Benin (2002)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6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“social protection comprises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all systems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measures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that provide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social assistance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and various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social services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to the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different social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professional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groups”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Tanzania (2008)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6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traditional family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community support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structures, and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interventions by state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non-state actors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that support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individuals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households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communities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prevent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manage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overcome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the risks.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9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F8D8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34F8D8"/>
                </a:solidFill>
                <a:latin typeface="Calibri"/>
                <a:ea typeface="Calibri"/>
                <a:cs typeface="Calibri"/>
                <a:sym typeface="Calibri"/>
              </a:rPr>
              <a:t>Social protection</a:t>
            </a:r>
            <a:endParaRPr sz="3200">
              <a:solidFill>
                <a:srgbClr val="34F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9"/>
          <p:cNvSpPr txBox="1"/>
          <p:nvPr>
            <p:ph idx="1" type="body"/>
          </p:nvPr>
        </p:nvSpPr>
        <p:spPr>
          <a:xfrm>
            <a:off x="628650" y="1217977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Protection </a:t>
            </a:r>
            <a:r>
              <a:rPr b="0" lang="en-US">
                <a:solidFill>
                  <a:srgbClr val="34F8D8"/>
                </a:solidFill>
                <a:latin typeface="Calibri"/>
                <a:ea typeface="Calibri"/>
                <a:cs typeface="Calibri"/>
                <a:sym typeface="Calibri"/>
              </a:rPr>
              <a:t>🡪</a:t>
            </a: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rgbClr val="34F8D8"/>
                </a:solidFill>
                <a:latin typeface="Calibri"/>
                <a:ea typeface="Calibri"/>
                <a:cs typeface="Calibri"/>
                <a:sym typeface="Calibri"/>
              </a:rPr>
              <a:t>All income transfers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(or benefits) in kind and in cash that a society affords to its individual members in order to: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None/>
            </a:pPr>
            <a:r>
              <a:t/>
            </a:r>
            <a:endParaRPr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avoid or alleviate </a:t>
            </a:r>
            <a:r>
              <a:rPr lang="en-US">
                <a:solidFill>
                  <a:srgbClr val="34F8D8"/>
                </a:solidFill>
                <a:latin typeface="Calibri"/>
                <a:ea typeface="Calibri"/>
                <a:cs typeface="Calibri"/>
                <a:sym typeface="Calibri"/>
              </a:rPr>
              <a:t>poverty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assist them in coping with a series of life </a:t>
            </a:r>
            <a:r>
              <a:rPr lang="en-US">
                <a:solidFill>
                  <a:srgbClr val="34F8D8"/>
                </a:solidFill>
                <a:latin typeface="Calibri"/>
                <a:ea typeface="Calibri"/>
                <a:cs typeface="Calibri"/>
                <a:sym typeface="Calibri"/>
              </a:rPr>
              <a:t>contingencies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>
                <a:solidFill>
                  <a:srgbClr val="34F8D8"/>
                </a:solidFill>
                <a:latin typeface="Calibri"/>
                <a:ea typeface="Calibri"/>
                <a:cs typeface="Calibri"/>
                <a:sym typeface="Calibri"/>
              </a:rPr>
              <a:t>risks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which, if they occurred, might otherwise lead to a loss of income (losing one’s job, losing one’s earnings capacity through invalidity or old age, having to obtain expensive medical care in the event of illness or impairment); or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 or correct </a:t>
            </a:r>
            <a:r>
              <a:rPr lang="en-US">
                <a:solidFill>
                  <a:srgbClr val="34F8D8"/>
                </a:solidFill>
                <a:latin typeface="Calibri"/>
                <a:ea typeface="Calibri"/>
                <a:cs typeface="Calibri"/>
                <a:sym typeface="Calibri"/>
              </a:rPr>
              <a:t>inequalities</a:t>
            </a: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created through the primary (pre-transfer)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income </a:t>
            </a:r>
            <a:r>
              <a:rPr lang="en-US">
                <a:solidFill>
                  <a:srgbClr val="34F8D8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r>
              <a:rPr b="0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715" name="Google Shape;715;p2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r>
              <a:rPr lang="en-US"/>
              <a:t>Social Policy</a:t>
            </a:r>
            <a:endParaRPr/>
          </a:p>
        </p:txBody>
      </p:sp>
      <p:sp>
        <p:nvSpPr>
          <p:cNvPr id="237" name="Google Shape;237;p3"/>
          <p:cNvSpPr txBox="1"/>
          <p:nvPr>
            <p:ph idx="1" type="body"/>
          </p:nvPr>
        </p:nvSpPr>
        <p:spPr>
          <a:xfrm>
            <a:off x="628650" y="1566862"/>
            <a:ext cx="7886700" cy="4717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Social policy is about economic growth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	Making sure everybody makes good investments in 	human capital to ensure economic growth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Social Policy is about reducing/alleviating poverty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	Making sure that everybody can survive in a decent 	way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Social Policy is about reducing inequality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	Making sure that nobody is left behind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0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 very general picture of SP</a:t>
            </a:r>
            <a:endParaRPr/>
          </a:p>
        </p:txBody>
      </p:sp>
      <p:sp>
        <p:nvSpPr>
          <p:cNvPr id="722" name="Google Shape;722;p3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631" y="1354667"/>
            <a:ext cx="8440737" cy="4522788"/>
          </a:xfrm>
          <a:prstGeom prst="rect">
            <a:avLst/>
          </a:prstGeom>
          <a:solidFill>
            <a:srgbClr val="CCFFCC"/>
          </a:solidFill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1"/>
          <p:cNvSpPr txBox="1"/>
          <p:nvPr>
            <p:ph type="title"/>
          </p:nvPr>
        </p:nvSpPr>
        <p:spPr>
          <a:xfrm>
            <a:off x="628650" y="216217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Contingencies</a:t>
            </a:r>
            <a:endParaRPr/>
          </a:p>
        </p:txBody>
      </p:sp>
      <p:sp>
        <p:nvSpPr>
          <p:cNvPr id="734" name="Google Shape;734;p32"/>
          <p:cNvSpPr txBox="1"/>
          <p:nvPr>
            <p:ph idx="1" type="body"/>
          </p:nvPr>
        </p:nvSpPr>
        <p:spPr>
          <a:xfrm>
            <a:off x="628650" y="1874838"/>
            <a:ext cx="7886700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Contingencies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: events that might or might not occur (having an accident or winning the lottery, for example).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3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r>
              <a:rPr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Risks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3"/>
          <p:cNvSpPr txBox="1"/>
          <p:nvPr>
            <p:ph idx="1" type="body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Risks: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contingencies that are perceived as having a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negative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effect on individuals, groups or societies or even more complex entities, such as the environment.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1. Sickness/Health care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2. Disability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3. Old age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4. Survivors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5. Family/children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6. Unemployment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7. Housing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8. Social exclusion not elsewhere classified.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Concepts: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Risks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4"/>
          <p:cNvSpPr txBox="1"/>
          <p:nvPr>
            <p:ph idx="1" type="body"/>
          </p:nvPr>
        </p:nvSpPr>
        <p:spPr>
          <a:xfrm>
            <a:off x="628650" y="1874838"/>
            <a:ext cx="7886700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Insurable risk: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a certain risk with a known probability  of occurrence (can be calculated) and with big potential damage.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Risk exposure: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You are exposed to a risk if a certain event can occur and affect you with a certain degree of probability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5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Concepts: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Vulnerability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5"/>
          <p:cNvSpPr txBox="1"/>
          <p:nvPr>
            <p:ph idx="1" type="body"/>
          </p:nvPr>
        </p:nvSpPr>
        <p:spPr>
          <a:xfrm>
            <a:off x="457200" y="1417638"/>
            <a:ext cx="822960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Vulnerability: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You are vulnerable to a certain risk if you have no means of coping with the consequences of that risk once it has occurred</a:t>
            </a:r>
            <a:endParaRPr/>
          </a:p>
          <a:p>
            <a:pPr indent="-254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Concepts: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Social Security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6"/>
          <p:cNvSpPr txBox="1"/>
          <p:nvPr>
            <p:ph idx="1" type="body"/>
          </p:nvPr>
        </p:nvSpPr>
        <p:spPr>
          <a:xfrm>
            <a:off x="338667" y="1524000"/>
            <a:ext cx="817668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Social protection makes you less vulnerable to the financial consequences should the risks materialize. It provides some 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social security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7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Social risk management </a:t>
            </a:r>
            <a:endParaRPr/>
          </a:p>
        </p:txBody>
      </p:sp>
      <p:sp>
        <p:nvSpPr>
          <p:cNvPr id="769" name="Google Shape;769;p37"/>
          <p:cNvSpPr txBox="1"/>
          <p:nvPr>
            <p:ph idx="1" type="body"/>
          </p:nvPr>
        </p:nvSpPr>
        <p:spPr>
          <a:xfrm>
            <a:off x="457200" y="1374775"/>
            <a:ext cx="8229600" cy="4676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The whole portfolio of strategies and arrangements ranging from risk reduction, avoidance or prevention to risk mitigation and risk coping, and consisting of informal arrangements of the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or the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market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-based arrangements and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provisions (WB)</a:t>
            </a:r>
            <a:endParaRPr/>
          </a:p>
        </p:txBody>
      </p:sp>
      <p:sp>
        <p:nvSpPr>
          <p:cNvPr id="770" name="Google Shape;770;p3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8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Social risk management sequence</a:t>
            </a:r>
            <a:endParaRPr/>
          </a:p>
        </p:txBody>
      </p:sp>
      <p:sp>
        <p:nvSpPr>
          <p:cNvPr id="777" name="Google Shape;777;p38"/>
          <p:cNvSpPr txBox="1"/>
          <p:nvPr>
            <p:ph idx="1" type="body"/>
          </p:nvPr>
        </p:nvSpPr>
        <p:spPr>
          <a:xfrm>
            <a:off x="457200" y="1417638"/>
            <a:ext cx="8229600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risk identification 🡪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	risk prevention or risk reduction 🡪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													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risk mitigation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🡪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risk coping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9"/>
          <p:cNvSpPr txBox="1"/>
          <p:nvPr>
            <p:ph idx="1" type="body"/>
          </p:nvPr>
        </p:nvSpPr>
        <p:spPr>
          <a:xfrm>
            <a:off x="457199" y="1417638"/>
            <a:ext cx="8551333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In the narrow definition used here,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social protection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is not concerned with the avoidance or reduction of risks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Instead, it focuses on helping societies to organize the </a:t>
            </a:r>
            <a:r>
              <a:rPr b="1" lang="en-US" sz="3200" u="sng">
                <a:latin typeface="Calibri"/>
                <a:ea typeface="Calibri"/>
                <a:cs typeface="Calibri"/>
                <a:sym typeface="Calibri"/>
              </a:rPr>
              <a:t>financing of the mechanisms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that help people to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mitigate or cope with risks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3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None/>
            </a:pPr>
            <a:r>
              <a:rPr lang="en-US"/>
              <a:t>The main instruments of social policy</a:t>
            </a:r>
            <a:endParaRPr/>
          </a:p>
        </p:txBody>
      </p:sp>
      <p:sp>
        <p:nvSpPr>
          <p:cNvPr id="243" name="Google Shape;243;p4"/>
          <p:cNvSpPr txBox="1"/>
          <p:nvPr>
            <p:ph idx="1" type="body"/>
          </p:nvPr>
        </p:nvSpPr>
        <p:spPr>
          <a:xfrm>
            <a:off x="628650" y="1566862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Taxation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Provision of basic social services: education, health, housing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Provision of social- and labour laws that avoids exploitation, that avoids leaving people behind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Provision of social transfers: contributory and non-contributory = Social Protection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Social protection in economic and financial terms</a:t>
            </a:r>
            <a:endParaRPr/>
          </a:p>
        </p:txBody>
      </p:sp>
      <p:sp>
        <p:nvSpPr>
          <p:cNvPr id="791" name="Google Shape;791;p40"/>
          <p:cNvSpPr txBox="1"/>
          <p:nvPr>
            <p:ph idx="1" type="body"/>
          </p:nvPr>
        </p:nvSpPr>
        <p:spPr>
          <a:xfrm>
            <a:off x="457200" y="1395943"/>
            <a:ext cx="8229600" cy="4649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Set of measures that a society employs to give its members some form of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income security.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Limited to measures that can be characterized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as transfers of income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(also known as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benefits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cash or in kind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Transfers can be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formal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informal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These measures necessarily have a profound impact on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income distribution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the country 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Insurance benefits as income transfers</a:t>
            </a:r>
            <a:endParaRPr/>
          </a:p>
        </p:txBody>
      </p:sp>
      <p:sp>
        <p:nvSpPr>
          <p:cNvPr id="798" name="Google Shape;798;p41"/>
          <p:cNvSpPr txBox="1"/>
          <p:nvPr>
            <p:ph idx="1" type="body"/>
          </p:nvPr>
        </p:nvSpPr>
        <p:spPr>
          <a:xfrm>
            <a:off x="457199" y="1417638"/>
            <a:ext cx="8517467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difference between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insurance benefits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universal unconditional transfers (benefits) or targeted means-tested transfers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is simply the </a:t>
            </a: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legal nature of entitlements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(i.e. being entitled to benefits as a contributor, a resident, or a resident fulfilling a certain targeting condition, for example poverty)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Also, this difference has cultural/values roots (a separate lecture is coming)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2"/>
          <p:cNvSpPr txBox="1"/>
          <p:nvPr>
            <p:ph type="title"/>
          </p:nvPr>
        </p:nvSpPr>
        <p:spPr>
          <a:xfrm>
            <a:off x="457200" y="24177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Protection through Social Transfers</a:t>
            </a:r>
            <a:endParaRPr/>
          </a:p>
        </p:txBody>
      </p:sp>
      <p:sp>
        <p:nvSpPr>
          <p:cNvPr id="805" name="Google Shape;805;p4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3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Social transfers</a:t>
            </a:r>
            <a:endParaRPr/>
          </a:p>
        </p:txBody>
      </p:sp>
      <p:sp>
        <p:nvSpPr>
          <p:cNvPr id="811" name="Google Shape;811;p43"/>
          <p:cNvSpPr txBox="1"/>
          <p:nvPr>
            <p:ph idx="1" type="body"/>
          </p:nvPr>
        </p:nvSpPr>
        <p:spPr>
          <a:xfrm>
            <a:off x="457200" y="1185334"/>
            <a:ext cx="8229600" cy="522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Social (income) transfers reallocate income </a:t>
            </a:r>
            <a:r>
              <a:rPr lang="en-US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both within and among households.</a:t>
            </a:r>
            <a:endParaRPr sz="24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Their purpose – which is the other essential element in the definition of social protection as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social transfers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– is to: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guarantee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minimum level of consumption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for people living in poverty or on the threshold of it, 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replace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wholly or in part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income lost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as a result of a certain contingency, or 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achieve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level of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income equality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812" name="Google Shape;812;p4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4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Social transfers</a:t>
            </a:r>
            <a:endParaRPr/>
          </a:p>
        </p:txBody>
      </p:sp>
      <p:sp>
        <p:nvSpPr>
          <p:cNvPr id="818" name="Google Shape;818;p44"/>
          <p:cNvSpPr txBox="1"/>
          <p:nvPr>
            <p:ph idx="1" type="body"/>
          </p:nvPr>
        </p:nvSpPr>
        <p:spPr>
          <a:xfrm>
            <a:off x="457200" y="1282171"/>
            <a:ext cx="8229600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Social transfers transform ethical norms into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cash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in-kind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income flows, which in turn are translated into (real) consumption levels.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NB. It is not important the amount but what you can buy with that amount.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 society can choose whether to redistribute income: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formally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(defined by law or contractual arrangements)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Informally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(defined on an </a:t>
            </a:r>
            <a:r>
              <a:rPr lang="en-US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 hoc basis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according to traditional or general legal obligations within family units)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4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5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economic terms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, formal and informal transfer systems substitute for each other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  <p:sp>
        <p:nvSpPr>
          <p:cNvPr id="826" name="Google Shape;826;p4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7" name="Google Shape;82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0638" y="2017713"/>
            <a:ext cx="6529387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45"/>
          <p:cNvSpPr/>
          <p:nvPr/>
        </p:nvSpPr>
        <p:spPr>
          <a:xfrm>
            <a:off x="1104900" y="1685925"/>
            <a:ext cx="756761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 from interfamily to government transfers, United States,%1935–80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6"/>
          <p:cNvSpPr txBox="1"/>
          <p:nvPr>
            <p:ph type="title"/>
          </p:nvPr>
        </p:nvSpPr>
        <p:spPr>
          <a:xfrm>
            <a:off x="628650" y="365125"/>
            <a:ext cx="7886700" cy="1052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Social transfers</a:t>
            </a:r>
            <a:endParaRPr/>
          </a:p>
        </p:txBody>
      </p:sp>
      <p:sp>
        <p:nvSpPr>
          <p:cNvPr id="835" name="Google Shape;835;p46"/>
          <p:cNvSpPr txBox="1"/>
          <p:nvPr>
            <p:ph idx="1" type="body"/>
          </p:nvPr>
        </p:nvSpPr>
        <p:spPr>
          <a:xfrm>
            <a:off x="457200" y="1417638"/>
            <a:ext cx="8229600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Societal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norms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dictate that people in need should receive a certain level of assistance.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Societal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preferences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experience and administrative capabilities then determine whether these transfers should be organized formally through established laws or whether they should be left to private initiative.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If it has been decided to formalize a certain kind of transfer, then the scheme has to go through a filter of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economic, fiscal and financial affordability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as well as a filter of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administrative deliverability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836" name="Google Shape;836;p4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7"/>
          <p:cNvSpPr txBox="1"/>
          <p:nvPr/>
        </p:nvSpPr>
        <p:spPr>
          <a:xfrm>
            <a:off x="358775" y="557213"/>
            <a:ext cx="8501063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Principal mechanics of the redistributive process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protection transforms ethical norms into transfers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47"/>
          <p:cNvSpPr txBox="1"/>
          <p:nvPr/>
        </p:nvSpPr>
        <p:spPr>
          <a:xfrm>
            <a:off x="914400" y="19050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4" name="Google Shape;84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6225" y="1763713"/>
            <a:ext cx="6378575" cy="4957762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47"/>
          <p:cNvSpPr txBox="1"/>
          <p:nvPr>
            <p:ph idx="12" type="sldNum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8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Transfer systems</a:t>
            </a:r>
            <a:endParaRPr/>
          </a:p>
        </p:txBody>
      </p:sp>
      <p:sp>
        <p:nvSpPr>
          <p:cNvPr id="851" name="Google Shape;851;p48"/>
          <p:cNvSpPr txBox="1"/>
          <p:nvPr>
            <p:ph idx="1" type="body"/>
          </p:nvPr>
        </p:nvSpPr>
        <p:spPr>
          <a:xfrm>
            <a:off x="457200" y="1174750"/>
            <a:ext cx="8229600" cy="4992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All transfer systems, whether formal or informal, have four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components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financiers;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rules governing entitlements;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an organization operating redistributive flows and/or providers of goods and services; and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Recipients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formal schemes, all these components must be defined by law or contractual arrangements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informal schemes, one, two, or all these components are defined adhoc based on traditions or family units</a:t>
            </a:r>
            <a:endParaRPr/>
          </a:p>
        </p:txBody>
      </p:sp>
      <p:sp>
        <p:nvSpPr>
          <p:cNvPr id="852" name="Google Shape;852;p4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9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Informal transfers systems</a:t>
            </a:r>
            <a:endParaRPr/>
          </a:p>
        </p:txBody>
      </p:sp>
      <p:sp>
        <p:nvSpPr>
          <p:cNvPr id="858" name="Google Shape;858;p49"/>
          <p:cNvSpPr txBox="1"/>
          <p:nvPr>
            <p:ph idx="1" type="body"/>
          </p:nvPr>
        </p:nvSpPr>
        <p:spPr>
          <a:xfrm>
            <a:off x="457200" y="1417638"/>
            <a:ext cx="8229600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Informal intra-family and intra-community transfers can be broken down into a variety of different types: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child transfers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active-age transfers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old-age transfers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Developing countries have up to 80% of informal social transfer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4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None/>
            </a:pPr>
            <a:r>
              <a:rPr lang="en-US"/>
              <a:t>Social Protection: some questions ??</a:t>
            </a:r>
            <a:endParaRPr/>
          </a:p>
        </p:txBody>
      </p:sp>
      <p:sp>
        <p:nvSpPr>
          <p:cNvPr id="249" name="Google Shape;249;p5"/>
          <p:cNvSpPr txBox="1"/>
          <p:nvPr>
            <p:ph idx="1" type="body"/>
          </p:nvPr>
        </p:nvSpPr>
        <p:spPr>
          <a:xfrm>
            <a:off x="628650" y="1566862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What are the main elements of the social protection system in Bhutan?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What are the main problems of the social protection system in Bhutan?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Who benefits of social protection in Bhutan?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0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Risks for Informal Transfers</a:t>
            </a:r>
            <a:endParaRPr/>
          </a:p>
        </p:txBody>
      </p:sp>
      <p:sp>
        <p:nvSpPr>
          <p:cNvPr id="865" name="Google Shape;865;p50"/>
          <p:cNvSpPr txBox="1"/>
          <p:nvPr>
            <p:ph idx="1" type="body"/>
          </p:nvPr>
        </p:nvSpPr>
        <p:spPr>
          <a:xfrm>
            <a:off x="457200" y="1600200"/>
            <a:ext cx="84455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Family size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Stability of the economic situation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Harvest, weather.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Reliance on family or community norms to receive help (dignity issue)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migration (rural-urban; national, international)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AIDS</a:t>
            </a:r>
            <a:endParaRPr/>
          </a:p>
        </p:txBody>
      </p:sp>
      <p:sp>
        <p:nvSpPr>
          <p:cNvPr id="866" name="Google Shape;866;p5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1"/>
          <p:cNvSpPr txBox="1"/>
          <p:nvPr>
            <p:ph type="title"/>
          </p:nvPr>
        </p:nvSpPr>
        <p:spPr>
          <a:xfrm>
            <a:off x="797984" y="4413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Measuring Informal Transfers</a:t>
            </a:r>
            <a:endParaRPr/>
          </a:p>
        </p:txBody>
      </p:sp>
      <p:sp>
        <p:nvSpPr>
          <p:cNvPr id="872" name="Google Shape;872;p51"/>
          <p:cNvSpPr txBox="1"/>
          <p:nvPr>
            <p:ph idx="1" type="body"/>
          </p:nvPr>
        </p:nvSpPr>
        <p:spPr>
          <a:xfrm>
            <a:off x="241300" y="1600200"/>
            <a:ext cx="865028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The equity in intra-household and intra-community consumption sharing is measured by the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level and quality of food consumption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Unequal food distribution in developing countries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More unequal for girls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If educated women in the HH =&gt; more equity in distribution of food.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5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2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Combining formal and informal transfers</a:t>
            </a:r>
            <a:endParaRPr/>
          </a:p>
        </p:txBody>
      </p:sp>
      <p:sp>
        <p:nvSpPr>
          <p:cNvPr id="879" name="Google Shape;879;p52"/>
          <p:cNvSpPr txBox="1"/>
          <p:nvPr>
            <p:ph idx="1" type="body"/>
          </p:nvPr>
        </p:nvSpPr>
        <p:spPr>
          <a:xfrm>
            <a:off x="628650" y="1566862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universal pension (as less as 1$/day) paid to the elderly  in the family proved to increase children weight and height, and improve their school performance (Namibia, Brazil, South A.)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transfers act as informal agents for social assistance in the HH.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management of the formal transfers is crucial for the success of a combined solution</a:t>
            </a:r>
            <a:endParaRPr/>
          </a:p>
        </p:txBody>
      </p:sp>
      <p:sp>
        <p:nvSpPr>
          <p:cNvPr id="880" name="Google Shape;880;p5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3"/>
          <p:cNvSpPr txBox="1"/>
          <p:nvPr>
            <p:ph type="title"/>
          </p:nvPr>
        </p:nvSpPr>
        <p:spPr>
          <a:xfrm>
            <a:off x="628650" y="365125"/>
            <a:ext cx="78867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Formal transfers systems</a:t>
            </a:r>
            <a:endParaRPr/>
          </a:p>
        </p:txBody>
      </p:sp>
      <p:sp>
        <p:nvSpPr>
          <p:cNvPr id="886" name="Google Shape;886;p53"/>
          <p:cNvSpPr txBox="1"/>
          <p:nvPr>
            <p:ph idx="1" type="body"/>
          </p:nvPr>
        </p:nvSpPr>
        <p:spPr>
          <a:xfrm>
            <a:off x="457200" y="1270000"/>
            <a:ext cx="8229600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They are all intended to enable the inactive group to consume goods and services either according to need or at a level previously financed by income from employment or self-employment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5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titled.png" id="888" name="Google Shape;88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" y="2705100"/>
            <a:ext cx="7519988" cy="335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4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Elements of social protection systems</a:t>
            </a:r>
            <a:endParaRPr/>
          </a:p>
        </p:txBody>
      </p:sp>
      <p:sp>
        <p:nvSpPr>
          <p:cNvPr id="894" name="Google Shape;894;p54"/>
          <p:cNvSpPr txBox="1"/>
          <p:nvPr>
            <p:ph idx="1" type="body"/>
          </p:nvPr>
        </p:nvSpPr>
        <p:spPr>
          <a:xfrm>
            <a:off x="457200" y="1417638"/>
            <a:ext cx="8229600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397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/>
              <a:t>social security schemes: </a:t>
            </a:r>
            <a:r>
              <a:rPr lang="en-US" sz="2200"/>
              <a:t>employment-related benefit schemes, such as employment-related pensions, short-term cash benefits, employment injury and unemployment benefits, and perhaps some form of health care benefits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200"/>
          </a:p>
          <a:p>
            <a:pPr indent="-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/>
              <a:t>universal social benefit schemes: </a:t>
            </a:r>
            <a:r>
              <a:rPr lang="en-US" sz="2200"/>
              <a:t>benefit schemes for all citizens, including tax-financed family benefits and health care benefits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/>
              <a:t>social assistance schemes: </a:t>
            </a:r>
            <a:r>
              <a:rPr lang="en-US" sz="2200"/>
              <a:t>poverty alleviation systems for citizens and residents in special need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/>
              <a:t>supplementary benefit schemes: </a:t>
            </a:r>
            <a:r>
              <a:rPr lang="en-US" sz="2200"/>
              <a:t>as stipulated in collective or community- based agreements or individual contracts mandated by law, usually operated by co-operative or private sector entities</a:t>
            </a:r>
            <a:endParaRPr/>
          </a:p>
        </p:txBody>
      </p:sp>
      <p:sp>
        <p:nvSpPr>
          <p:cNvPr id="895" name="Google Shape;895;p5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Social protection institutions</a:t>
            </a:r>
            <a:endParaRPr/>
          </a:p>
        </p:txBody>
      </p:sp>
      <p:sp>
        <p:nvSpPr>
          <p:cNvPr id="901" name="Google Shape;901;p5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55"/>
          <p:cNvSpPr txBox="1"/>
          <p:nvPr/>
        </p:nvSpPr>
        <p:spPr>
          <a:xfrm>
            <a:off x="228600" y="1046163"/>
            <a:ext cx="8559800" cy="567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social protection scheme is a distinct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of rules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supported by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or more institutional units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governing the provision and financing of social protection transfers. 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usually involved are: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insurance schemes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central, state or local governments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autonomous and self-administered pension funds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insurance companies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mutual-benefit (insurance) societies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and private employers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welfare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assistance institutions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these institutions make the National Social Protection System (NSPS)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/>
          <p:nvPr>
            <p:ph type="title"/>
          </p:nvPr>
        </p:nvSpPr>
        <p:spPr>
          <a:xfrm>
            <a:off x="130251" y="299373"/>
            <a:ext cx="9013749" cy="856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Verdana"/>
              <a:buNone/>
            </a:pPr>
            <a:r>
              <a:rPr b="1" lang="en-US" sz="20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Social policy and protection are more than cash transfers: </a:t>
            </a:r>
            <a:br>
              <a:rPr b="1" lang="en-US" sz="20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2000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Social Protection System in Europe: the Life cycle framework</a:t>
            </a:r>
            <a:endParaRPr b="1" sz="2000">
              <a:solidFill>
                <a:srgbClr val="008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914400" y="2133600"/>
            <a:ext cx="1676400" cy="609600"/>
          </a:xfrm>
          <a:prstGeom prst="rect">
            <a:avLst/>
          </a:prstGeom>
          <a:solidFill>
            <a:srgbClr val="66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2590800" y="2743200"/>
            <a:ext cx="1143000" cy="533400"/>
          </a:xfrm>
          <a:prstGeom prst="rect">
            <a:avLst/>
          </a:prstGeom>
          <a:solidFill>
            <a:srgbClr val="33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3733800" y="3276600"/>
            <a:ext cx="2057400" cy="533400"/>
          </a:xfrm>
          <a:prstGeom prst="rect">
            <a:avLst/>
          </a:prstGeom>
          <a:solidFill>
            <a:srgbClr val="99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914400" y="2286000"/>
            <a:ext cx="16002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UCA, age 0 - 16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 txBox="1"/>
          <p:nvPr/>
        </p:nvSpPr>
        <p:spPr>
          <a:xfrm>
            <a:off x="2362200" y="2819400"/>
            <a:ext cx="16764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EA, age 16 - 24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5791200" y="3810000"/>
            <a:ext cx="2514600" cy="533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 txBox="1"/>
          <p:nvPr/>
        </p:nvSpPr>
        <p:spPr>
          <a:xfrm>
            <a:off x="3733800" y="341312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ILI; SA; CSP, age 24– 60+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/>
        </p:nvSpPr>
        <p:spPr>
          <a:xfrm>
            <a:off x="5867400" y="3962400"/>
            <a:ext cx="23622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UP; CP+CSP; PP; SA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990600" y="4429125"/>
            <a:ext cx="7391400" cy="284163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for people disabled from birth as well as for those who are permanently or temporarily disabled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2590800" y="3276600"/>
            <a:ext cx="1143000" cy="533400"/>
          </a:xfrm>
          <a:prstGeom prst="rect">
            <a:avLst/>
          </a:prstGeom>
          <a:solidFill>
            <a:srgbClr val="66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 txBox="1"/>
          <p:nvPr/>
        </p:nvSpPr>
        <p:spPr>
          <a:xfrm>
            <a:off x="990600" y="4795838"/>
            <a:ext cx="4800600" cy="276225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Investment in human capital/educational system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6"/>
          <p:cNvSpPr txBox="1"/>
          <p:nvPr/>
        </p:nvSpPr>
        <p:spPr>
          <a:xfrm>
            <a:off x="2590800" y="5110163"/>
            <a:ext cx="3200400" cy="64611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Re-training, employment protection, minimum standards, wage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990600" y="5794375"/>
            <a:ext cx="7391400" cy="2762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Health, disasters, family protection, care facilities all age groups and handicapped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6"/>
          <p:cNvSpPr txBox="1"/>
          <p:nvPr/>
        </p:nvSpPr>
        <p:spPr>
          <a:xfrm>
            <a:off x="5578475" y="1554163"/>
            <a:ext cx="26511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6"/>
          <p:cNvSpPr txBox="1"/>
          <p:nvPr/>
        </p:nvSpPr>
        <p:spPr>
          <a:xfrm>
            <a:off x="5580063" y="1557338"/>
            <a:ext cx="3297237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UCA = Universal child allowance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 = Educational allowance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 = Income loss insurance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 = Social Assistance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CSP = Contributory survivors pension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 = Contributory pension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= universal pension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= private pension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/>
          <p:nvPr>
            <p:ph type="title"/>
          </p:nvPr>
        </p:nvSpPr>
        <p:spPr>
          <a:xfrm>
            <a:off x="628650" y="365127"/>
            <a:ext cx="7886700" cy="67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/>
              <a:t>Social Protection</a:t>
            </a:r>
            <a:endParaRPr/>
          </a:p>
        </p:txBody>
      </p:sp>
      <p:sp>
        <p:nvSpPr>
          <p:cNvPr id="276" name="Google Shape;276;p7"/>
          <p:cNvSpPr txBox="1"/>
          <p:nvPr>
            <p:ph idx="1" type="body"/>
          </p:nvPr>
        </p:nvSpPr>
        <p:spPr>
          <a:xfrm>
            <a:off x="628650" y="1566862"/>
            <a:ext cx="7886700" cy="44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9D84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/>
          <p:nvPr>
            <p:ph type="title"/>
          </p:nvPr>
        </p:nvSpPr>
        <p:spPr>
          <a:xfrm>
            <a:off x="628650" y="365125"/>
            <a:ext cx="7886700" cy="150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Social Protection is about having enough resources to survive</a:t>
            </a:r>
            <a:endParaRPr b="1" sz="3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 txBox="1"/>
          <p:nvPr>
            <p:ph idx="1" type="body"/>
          </p:nvPr>
        </p:nvSpPr>
        <p:spPr>
          <a:xfrm>
            <a:off x="628650" y="1874838"/>
            <a:ext cx="7886700" cy="425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During the life cycles there may be periods during which people do not have enough resources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These risks are linked to 	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Specific periods</a:t>
            </a:r>
            <a:endParaRPr sz="2800"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Specific events</a:t>
            </a:r>
            <a:endParaRPr sz="2800"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Crises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Livelihood circumstances</a:t>
            </a:r>
            <a:endParaRPr sz="2800"/>
          </a:p>
          <a:p>
            <a:pPr indent="-1079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9"/>
          <p:cNvCxnSpPr/>
          <p:nvPr/>
        </p:nvCxnSpPr>
        <p:spPr>
          <a:xfrm>
            <a:off x="1762125" y="3830638"/>
            <a:ext cx="61880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9"/>
          <p:cNvSpPr/>
          <p:nvPr/>
        </p:nvSpPr>
        <p:spPr>
          <a:xfrm>
            <a:off x="6858000" y="3571875"/>
            <a:ext cx="1357313" cy="28575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4714875" y="3571875"/>
            <a:ext cx="785813" cy="35718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3429000" y="3643313"/>
            <a:ext cx="428625" cy="142875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1643063" y="3571875"/>
            <a:ext cx="1285875" cy="28575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 txBox="1"/>
          <p:nvPr>
            <p:ph type="title"/>
          </p:nvPr>
        </p:nvSpPr>
        <p:spPr>
          <a:xfrm>
            <a:off x="628650" y="365125"/>
            <a:ext cx="7886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Verdana"/>
              <a:buNone/>
            </a:pPr>
            <a:r>
              <a:rPr b="1" lang="en-US" sz="32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	Need for minimum resources for subsistence</a:t>
            </a:r>
            <a:endParaRPr b="1" sz="320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4" name="Google Shape;294;p9"/>
          <p:cNvCxnSpPr/>
          <p:nvPr/>
        </p:nvCxnSpPr>
        <p:spPr>
          <a:xfrm>
            <a:off x="1751013" y="2133600"/>
            <a:ext cx="11112" cy="16970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9"/>
          <p:cNvCxnSpPr/>
          <p:nvPr/>
        </p:nvCxnSpPr>
        <p:spPr>
          <a:xfrm>
            <a:off x="1751013" y="3089275"/>
            <a:ext cx="6199187" cy="190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9"/>
          <p:cNvCxnSpPr/>
          <p:nvPr/>
        </p:nvCxnSpPr>
        <p:spPr>
          <a:xfrm>
            <a:off x="1751013" y="3714750"/>
            <a:ext cx="1146175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9"/>
          <p:cNvCxnSpPr/>
          <p:nvPr/>
        </p:nvCxnSpPr>
        <p:spPr>
          <a:xfrm flipH="1" rot="10800000">
            <a:off x="2897188" y="2790825"/>
            <a:ext cx="269875" cy="923925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9"/>
          <p:cNvCxnSpPr/>
          <p:nvPr/>
        </p:nvCxnSpPr>
        <p:spPr>
          <a:xfrm flipH="1" rot="10800000">
            <a:off x="3167063" y="2646363"/>
            <a:ext cx="374650" cy="144462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9"/>
          <p:cNvCxnSpPr/>
          <p:nvPr/>
        </p:nvCxnSpPr>
        <p:spPr>
          <a:xfrm>
            <a:off x="3541713" y="2646363"/>
            <a:ext cx="0" cy="10683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9"/>
          <p:cNvCxnSpPr/>
          <p:nvPr/>
        </p:nvCxnSpPr>
        <p:spPr>
          <a:xfrm>
            <a:off x="3541713" y="3714750"/>
            <a:ext cx="153987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9"/>
          <p:cNvCxnSpPr/>
          <p:nvPr/>
        </p:nvCxnSpPr>
        <p:spPr>
          <a:xfrm flipH="1" rot="10800000">
            <a:off x="3695700" y="2646363"/>
            <a:ext cx="125413" cy="10683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9"/>
          <p:cNvCxnSpPr/>
          <p:nvPr/>
        </p:nvCxnSpPr>
        <p:spPr>
          <a:xfrm flipH="1" rot="10800000">
            <a:off x="3821113" y="2444750"/>
            <a:ext cx="779462" cy="201613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9"/>
          <p:cNvCxnSpPr/>
          <p:nvPr/>
        </p:nvCxnSpPr>
        <p:spPr>
          <a:xfrm>
            <a:off x="4600575" y="2444750"/>
            <a:ext cx="222250" cy="127000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9"/>
          <p:cNvCxnSpPr/>
          <p:nvPr/>
        </p:nvCxnSpPr>
        <p:spPr>
          <a:xfrm>
            <a:off x="4822825" y="3714750"/>
            <a:ext cx="625475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9"/>
          <p:cNvCxnSpPr/>
          <p:nvPr/>
        </p:nvCxnSpPr>
        <p:spPr>
          <a:xfrm flipH="1" rot="10800000">
            <a:off x="5448300" y="2252663"/>
            <a:ext cx="163513" cy="14620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9"/>
          <p:cNvCxnSpPr/>
          <p:nvPr/>
        </p:nvCxnSpPr>
        <p:spPr>
          <a:xfrm>
            <a:off x="5611813" y="2252663"/>
            <a:ext cx="971550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9"/>
          <p:cNvCxnSpPr/>
          <p:nvPr/>
        </p:nvCxnSpPr>
        <p:spPr>
          <a:xfrm>
            <a:off x="6583363" y="2252663"/>
            <a:ext cx="395287" cy="1462087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9"/>
          <p:cNvCxnSpPr/>
          <p:nvPr/>
        </p:nvCxnSpPr>
        <p:spPr>
          <a:xfrm>
            <a:off x="6978650" y="3714750"/>
            <a:ext cx="971550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" name="Google Shape;309;p9"/>
          <p:cNvSpPr txBox="1"/>
          <p:nvPr/>
        </p:nvSpPr>
        <p:spPr>
          <a:xfrm>
            <a:off x="1312863" y="2170113"/>
            <a:ext cx="2936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7402513" y="3835400"/>
            <a:ext cx="54768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7402513" y="2786063"/>
            <a:ext cx="6699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Ymin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9"/>
          <p:cNvSpPr txBox="1"/>
          <p:nvPr/>
        </p:nvSpPr>
        <p:spPr>
          <a:xfrm>
            <a:off x="7402513" y="3416300"/>
            <a:ext cx="54768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Yt</a:t>
            </a:r>
            <a:endParaRPr b="1" sz="12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PRI Dark">
  <a:themeElements>
    <a:clrScheme name="SPRI">
      <a:dk1>
        <a:srgbClr val="000000"/>
      </a:dk1>
      <a:lt1>
        <a:srgbClr val="FFFFFF"/>
      </a:lt1>
      <a:dk2>
        <a:srgbClr val="323F4F"/>
      </a:dk2>
      <a:lt2>
        <a:srgbClr val="F2F2F2"/>
      </a:lt2>
      <a:accent1>
        <a:srgbClr val="B80D48"/>
      </a:accent1>
      <a:accent2>
        <a:srgbClr val="F29724"/>
      </a:accent2>
      <a:accent3>
        <a:srgbClr val="2B6A6C"/>
      </a:accent3>
      <a:accent4>
        <a:srgbClr val="FF5657"/>
      </a:accent4>
      <a:accent5>
        <a:srgbClr val="0563C1"/>
      </a:accent5>
      <a:accent6>
        <a:srgbClr val="059D84"/>
      </a:accent6>
      <a:hlink>
        <a:srgbClr val="48A1FA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RI Dark with Light Bar">
  <a:themeElements>
    <a:clrScheme name="SPRI">
      <a:dk1>
        <a:srgbClr val="000000"/>
      </a:dk1>
      <a:lt1>
        <a:srgbClr val="FFFFFF"/>
      </a:lt1>
      <a:dk2>
        <a:srgbClr val="323F4F"/>
      </a:dk2>
      <a:lt2>
        <a:srgbClr val="F2F2F2"/>
      </a:lt2>
      <a:accent1>
        <a:srgbClr val="B80D48"/>
      </a:accent1>
      <a:accent2>
        <a:srgbClr val="F29724"/>
      </a:accent2>
      <a:accent3>
        <a:srgbClr val="2B6A6C"/>
      </a:accent3>
      <a:accent4>
        <a:srgbClr val="FF5657"/>
      </a:accent4>
      <a:accent5>
        <a:srgbClr val="0563C1"/>
      </a:accent5>
      <a:accent6>
        <a:srgbClr val="059D84"/>
      </a:accent6>
      <a:hlink>
        <a:srgbClr val="48A1FA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pecial Slides">
  <a:themeElements>
    <a:clrScheme name="SPRI">
      <a:dk1>
        <a:srgbClr val="000000"/>
      </a:dk1>
      <a:lt1>
        <a:srgbClr val="FFFFFF"/>
      </a:lt1>
      <a:dk2>
        <a:srgbClr val="323F4F"/>
      </a:dk2>
      <a:lt2>
        <a:srgbClr val="F2F2F2"/>
      </a:lt2>
      <a:accent1>
        <a:srgbClr val="B80D48"/>
      </a:accent1>
      <a:accent2>
        <a:srgbClr val="F29724"/>
      </a:accent2>
      <a:accent3>
        <a:srgbClr val="2B6A6C"/>
      </a:accent3>
      <a:accent4>
        <a:srgbClr val="FF5657"/>
      </a:accent4>
      <a:accent5>
        <a:srgbClr val="0563C1"/>
      </a:accent5>
      <a:accent6>
        <a:srgbClr val="70AD47"/>
      </a:accent6>
      <a:hlink>
        <a:srgbClr val="48A1FA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PRI Light">
  <a:themeElements>
    <a:clrScheme name="SPRI">
      <a:dk1>
        <a:srgbClr val="000000"/>
      </a:dk1>
      <a:lt1>
        <a:srgbClr val="FFFFFF"/>
      </a:lt1>
      <a:dk2>
        <a:srgbClr val="323F4F"/>
      </a:dk2>
      <a:lt2>
        <a:srgbClr val="F2F2F2"/>
      </a:lt2>
      <a:accent1>
        <a:srgbClr val="B80D48"/>
      </a:accent1>
      <a:accent2>
        <a:srgbClr val="F29724"/>
      </a:accent2>
      <a:accent3>
        <a:srgbClr val="2B6A6C"/>
      </a:accent3>
      <a:accent4>
        <a:srgbClr val="FF5657"/>
      </a:accent4>
      <a:accent5>
        <a:srgbClr val="0563C1"/>
      </a:accent5>
      <a:accent6>
        <a:srgbClr val="059D84"/>
      </a:accent6>
      <a:hlink>
        <a:srgbClr val="48A1FA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2017-11-19T05:50:10Z</dcterms:created>
  <dc:creator>Chris De Neubourg</dc:creator>
</cp:coreProperties>
</file>