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6"/>
    <p:sldMasterId id="2147483650" r:id="rId7"/>
    <p:sldMasterId id="2147483664" r:id="rId8"/>
    <p:sldMasterId id="2147483676" r:id="rId9"/>
    <p:sldMasterId id="2147483690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</p:sldIdLst>
  <p:sldSz cy="6858000" cx="9144000"/>
  <p:notesSz cx="6669075" cy="9928225"/>
  <p:embeddedFontLst>
    <p:embeddedFont>
      <p:font typeface="Bilbo"/>
      <p:regular r:id="rId58"/>
    </p:embeddedFont>
    <p:embeddedFont>
      <p:font typeface="Arial Narrow"/>
      <p:regular r:id="rId59"/>
      <p:bold r:id="rId60"/>
      <p:italic r:id="rId61"/>
      <p:boldItalic r:id="rId62"/>
    </p:embeddedFont>
    <p:embeddedFont>
      <p:font typeface="Corbel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67" roundtripDataSignature="AMtx7mizPhCQlOcKL7l+H7S559eJV4Dls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erard Sequeira"/>
  <p:cmAuthor clrIdx="1" id="1" initials="" lastIdx="1" name="Victor Karunan"/>
  <p:cmAuthor clrIdx="2" id="2" initials="" lastIdx="1" name="Juanit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C51E9C2-10A5-412A-97A9-532BE7EB1FFB}">
  <a:tblStyle styleId="{BC51E9C2-10A5-412A-97A9-532BE7EB1FFB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4E6"/>
          </a:solidFill>
        </a:fill>
      </a:tcStyle>
    </a:wholeTbl>
    <a:band1H>
      <a:tcTxStyle/>
      <a:tcStyle>
        <a:fill>
          <a:solidFill>
            <a:srgbClr val="FFE8CA"/>
          </a:solidFill>
        </a:fill>
      </a:tcStyle>
    </a:band1H>
    <a:band2H>
      <a:tcTxStyle/>
    </a:band2H>
    <a:band1V>
      <a:tcTxStyle/>
      <a:tcStyle>
        <a:fill>
          <a:solidFill>
            <a:srgbClr val="FFE8CA"/>
          </a:solidFill>
        </a:fill>
      </a:tcStyle>
    </a:band1V>
    <a:band2V>
      <a:tcTxStyle/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9.xml"/><Relationship Id="rId42" Type="http://schemas.openxmlformats.org/officeDocument/2006/relationships/slide" Target="slides/slide31.xml"/><Relationship Id="rId41" Type="http://schemas.openxmlformats.org/officeDocument/2006/relationships/slide" Target="slides/slide30.xml"/><Relationship Id="rId44" Type="http://schemas.openxmlformats.org/officeDocument/2006/relationships/slide" Target="slides/slide33.xml"/><Relationship Id="rId43" Type="http://schemas.openxmlformats.org/officeDocument/2006/relationships/slide" Target="slides/slide32.xml"/><Relationship Id="rId46" Type="http://schemas.openxmlformats.org/officeDocument/2006/relationships/slide" Target="slides/slide35.xml"/><Relationship Id="rId45" Type="http://schemas.openxmlformats.org/officeDocument/2006/relationships/slide" Target="slides/slide34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4.xml"/><Relationship Id="rId48" Type="http://schemas.openxmlformats.org/officeDocument/2006/relationships/slide" Target="slides/slide37.xml"/><Relationship Id="rId47" Type="http://schemas.openxmlformats.org/officeDocument/2006/relationships/slide" Target="slides/slide36.xml"/><Relationship Id="rId49" Type="http://schemas.openxmlformats.org/officeDocument/2006/relationships/slide" Target="slides/slide38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slideMaster" Target="slideMasters/slideMaster2.xml"/><Relationship Id="rId8" Type="http://schemas.openxmlformats.org/officeDocument/2006/relationships/slideMaster" Target="slideMasters/slideMaster3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33" Type="http://schemas.openxmlformats.org/officeDocument/2006/relationships/slide" Target="slides/slide22.xml"/><Relationship Id="rId32" Type="http://schemas.openxmlformats.org/officeDocument/2006/relationships/slide" Target="slides/slide21.xml"/><Relationship Id="rId35" Type="http://schemas.openxmlformats.org/officeDocument/2006/relationships/slide" Target="slides/slide24.xml"/><Relationship Id="rId34" Type="http://schemas.openxmlformats.org/officeDocument/2006/relationships/slide" Target="slides/slide23.xml"/><Relationship Id="rId37" Type="http://schemas.openxmlformats.org/officeDocument/2006/relationships/slide" Target="slides/slide26.xml"/><Relationship Id="rId36" Type="http://schemas.openxmlformats.org/officeDocument/2006/relationships/slide" Target="slides/slide25.xml"/><Relationship Id="rId39" Type="http://schemas.openxmlformats.org/officeDocument/2006/relationships/slide" Target="slides/slide28.xml"/><Relationship Id="rId38" Type="http://schemas.openxmlformats.org/officeDocument/2006/relationships/slide" Target="slides/slide27.xml"/><Relationship Id="rId62" Type="http://schemas.openxmlformats.org/officeDocument/2006/relationships/font" Target="fonts/ArialNarrow-boldItalic.fntdata"/><Relationship Id="rId61" Type="http://schemas.openxmlformats.org/officeDocument/2006/relationships/font" Target="fonts/ArialNarrow-italic.fntdata"/><Relationship Id="rId20" Type="http://schemas.openxmlformats.org/officeDocument/2006/relationships/slide" Target="slides/slide9.xml"/><Relationship Id="rId64" Type="http://schemas.openxmlformats.org/officeDocument/2006/relationships/font" Target="fonts/Corbel-bold.fntdata"/><Relationship Id="rId63" Type="http://schemas.openxmlformats.org/officeDocument/2006/relationships/font" Target="fonts/Corbel-regular.fntdata"/><Relationship Id="rId22" Type="http://schemas.openxmlformats.org/officeDocument/2006/relationships/slide" Target="slides/slide11.xml"/><Relationship Id="rId66" Type="http://schemas.openxmlformats.org/officeDocument/2006/relationships/font" Target="fonts/Corbel-boldItalic.fntdata"/><Relationship Id="rId21" Type="http://schemas.openxmlformats.org/officeDocument/2006/relationships/slide" Target="slides/slide10.xml"/><Relationship Id="rId65" Type="http://schemas.openxmlformats.org/officeDocument/2006/relationships/font" Target="fonts/Corbel-italic.fntdata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67" Type="http://customschemas.google.com/relationships/presentationmetadata" Target="metadata"/><Relationship Id="rId60" Type="http://schemas.openxmlformats.org/officeDocument/2006/relationships/font" Target="fonts/ArialNarrow-bold.fntdata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29" Type="http://schemas.openxmlformats.org/officeDocument/2006/relationships/slide" Target="slides/slide18.xml"/><Relationship Id="rId51" Type="http://schemas.openxmlformats.org/officeDocument/2006/relationships/slide" Target="slides/slide40.xml"/><Relationship Id="rId50" Type="http://schemas.openxmlformats.org/officeDocument/2006/relationships/slide" Target="slides/slide39.xml"/><Relationship Id="rId53" Type="http://schemas.openxmlformats.org/officeDocument/2006/relationships/slide" Target="slides/slide42.xml"/><Relationship Id="rId52" Type="http://schemas.openxmlformats.org/officeDocument/2006/relationships/slide" Target="slides/slide41.xml"/><Relationship Id="rId11" Type="http://schemas.openxmlformats.org/officeDocument/2006/relationships/notesMaster" Target="notesMasters/notesMaster1.xml"/><Relationship Id="rId55" Type="http://schemas.openxmlformats.org/officeDocument/2006/relationships/slide" Target="slides/slide44.xml"/><Relationship Id="rId10" Type="http://schemas.openxmlformats.org/officeDocument/2006/relationships/slideMaster" Target="slideMasters/slideMaster5.xml"/><Relationship Id="rId54" Type="http://schemas.openxmlformats.org/officeDocument/2006/relationships/slide" Target="slides/slide43.xml"/><Relationship Id="rId13" Type="http://schemas.openxmlformats.org/officeDocument/2006/relationships/slide" Target="slides/slide2.xml"/><Relationship Id="rId57" Type="http://schemas.openxmlformats.org/officeDocument/2006/relationships/slide" Target="slides/slide46.xml"/><Relationship Id="rId12" Type="http://schemas.openxmlformats.org/officeDocument/2006/relationships/slide" Target="slides/slide1.xml"/><Relationship Id="rId56" Type="http://schemas.openxmlformats.org/officeDocument/2006/relationships/slide" Target="slides/slide45.xml"/><Relationship Id="rId15" Type="http://schemas.openxmlformats.org/officeDocument/2006/relationships/slide" Target="slides/slide4.xml"/><Relationship Id="rId59" Type="http://schemas.openxmlformats.org/officeDocument/2006/relationships/font" Target="fonts/ArialNarrow-regular.fntdata"/><Relationship Id="rId14" Type="http://schemas.openxmlformats.org/officeDocument/2006/relationships/slide" Target="slides/slide3.xml"/><Relationship Id="rId58" Type="http://schemas.openxmlformats.org/officeDocument/2006/relationships/font" Target="fonts/Bilbo-regular.fntdata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Global Votes</c:v>
                </c:pt>
              </c:strCache>
            </c:strRef>
          </c:tx>
          <c:invertIfNegative val="0"/>
          <c:cat>
            <c:strRef>
              <c:f>Sheet1!$A$2:$A$17</c:f>
              <c:strCache>
                <c:ptCount val="16"/>
                <c:pt idx="0">
                  <c:v>A Good Education</c:v>
                </c:pt>
                <c:pt idx="1">
                  <c:v>Better Healthcare</c:v>
                </c:pt>
                <c:pt idx="2">
                  <c:v>Honest &amp; Responsive Govt</c:v>
                </c:pt>
                <c:pt idx="3">
                  <c:v>Better Job Opportunities</c:v>
                </c:pt>
                <c:pt idx="4">
                  <c:v>Access to clean water &amp; sanitation</c:v>
                </c:pt>
                <c:pt idx="5">
                  <c:v>Affordable &amp; Nutritious Food</c:v>
                </c:pt>
                <c:pt idx="6">
                  <c:v>Protection against crime &amp; violence</c:v>
                </c:pt>
                <c:pt idx="7">
                  <c:v>Equality between men &amp; women</c:v>
                </c:pt>
                <c:pt idx="8">
                  <c:v>Freedom from Discrimination &amp; Persecution</c:v>
                </c:pt>
                <c:pt idx="9">
                  <c:v>Protecting forests, rivers …</c:v>
                </c:pt>
                <c:pt idx="10">
                  <c:v>Support for people who can't work</c:v>
                </c:pt>
                <c:pt idx="11">
                  <c:v>Better transport &amp; roads</c:v>
                </c:pt>
                <c:pt idx="12">
                  <c:v>Political freedoms</c:v>
                </c:pt>
                <c:pt idx="13">
                  <c:v>Phone &amp; internet access</c:v>
                </c:pt>
                <c:pt idx="14">
                  <c:v>Reliable energy at home</c:v>
                </c:pt>
                <c:pt idx="15">
                  <c:v>Action on Climate Change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1597968</c:v>
                </c:pt>
                <c:pt idx="1">
                  <c:v>1287998</c:v>
                </c:pt>
                <c:pt idx="2">
                  <c:v>1197122</c:v>
                </c:pt>
                <c:pt idx="3">
                  <c:v>1157224</c:v>
                </c:pt>
                <c:pt idx="4">
                  <c:v>1021211</c:v>
                </c:pt>
                <c:pt idx="5">
                  <c:v>1011766</c:v>
                </c:pt>
                <c:pt idx="6">
                  <c:v>980879</c:v>
                </c:pt>
                <c:pt idx="7">
                  <c:v>739091</c:v>
                </c:pt>
                <c:pt idx="8">
                  <c:v>731140</c:v>
                </c:pt>
                <c:pt idx="9">
                  <c:v>722767</c:v>
                </c:pt>
                <c:pt idx="10">
                  <c:v>711289</c:v>
                </c:pt>
                <c:pt idx="11">
                  <c:v>657990</c:v>
                </c:pt>
                <c:pt idx="12">
                  <c:v>597730</c:v>
                </c:pt>
                <c:pt idx="13">
                  <c:v>567301</c:v>
                </c:pt>
                <c:pt idx="14">
                  <c:v>546085</c:v>
                </c:pt>
                <c:pt idx="15">
                  <c:v>518699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AE-4534-9516-86A5C7584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46336"/>
        <c:axId val="36047872"/>
      </c:barChart>
      <c:catAx>
        <c:axId val="36046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6047872"/>
        <c:crosses val="autoZero"/>
        <c:auto val="1"/>
        <c:lblAlgn val="ctr"/>
        <c:lblOffset val="100"/>
        <c:noMultiLvlLbl val="0"/>
      </c:catAx>
      <c:valAx>
        <c:axId val="360478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60463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Malaysian Votes</c:v>
                </c:pt>
              </c:strCache>
            </c:strRef>
          </c:tx>
          <c:invertIfNegative val="0"/>
          <c:cat>
            <c:strRef>
              <c:f>Sheet1!$A$2:$A$17</c:f>
              <c:strCache>
                <c:ptCount val="16"/>
                <c:pt idx="0">
                  <c:v>A Good Education</c:v>
                </c:pt>
                <c:pt idx="1">
                  <c:v>Honest &amp; Responsive Govt</c:v>
                </c:pt>
                <c:pt idx="2">
                  <c:v>Protection against crime &amp; violence</c:v>
                </c:pt>
                <c:pt idx="3">
                  <c:v>Better Healthcare</c:v>
                </c:pt>
                <c:pt idx="4">
                  <c:v>Protecting forests, rivers..</c:v>
                </c:pt>
                <c:pt idx="5">
                  <c:v>Freedom from Discrimination &amp; Persecution</c:v>
                </c:pt>
                <c:pt idx="6">
                  <c:v>Better job opportunities</c:v>
                </c:pt>
                <c:pt idx="7">
                  <c:v>Access to clean water and sanitation</c:v>
                </c:pt>
                <c:pt idx="8">
                  <c:v>Affordable and nutritious food</c:v>
                </c:pt>
                <c:pt idx="9">
                  <c:v>Better transport &amp; roads</c:v>
                </c:pt>
                <c:pt idx="10">
                  <c:v>Political freedoms</c:v>
                </c:pt>
                <c:pt idx="11">
                  <c:v>Phone &amp; internet access</c:v>
                </c:pt>
                <c:pt idx="12">
                  <c:v>Action on Climate Change</c:v>
                </c:pt>
                <c:pt idx="13">
                  <c:v>Equality between men &amp; women</c:v>
                </c:pt>
                <c:pt idx="14">
                  <c:v>Support for people who can't work</c:v>
                </c:pt>
                <c:pt idx="15">
                  <c:v>Reliable energy at home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2018</c:v>
                </c:pt>
                <c:pt idx="1">
                  <c:v>1957</c:v>
                </c:pt>
                <c:pt idx="2">
                  <c:v>1636</c:v>
                </c:pt>
                <c:pt idx="3">
                  <c:v>1510</c:v>
                </c:pt>
                <c:pt idx="4">
                  <c:v>1313</c:v>
                </c:pt>
                <c:pt idx="5">
                  <c:v>1231</c:v>
                </c:pt>
                <c:pt idx="6">
                  <c:v>1221</c:v>
                </c:pt>
                <c:pt idx="7">
                  <c:v>1066</c:v>
                </c:pt>
                <c:pt idx="8">
                  <c:v>992</c:v>
                </c:pt>
                <c:pt idx="9">
                  <c:v>955</c:v>
                </c:pt>
                <c:pt idx="10">
                  <c:v>908</c:v>
                </c:pt>
                <c:pt idx="11">
                  <c:v>756</c:v>
                </c:pt>
                <c:pt idx="12">
                  <c:v>688</c:v>
                </c:pt>
                <c:pt idx="13">
                  <c:v>623</c:v>
                </c:pt>
                <c:pt idx="14">
                  <c:v>526</c:v>
                </c:pt>
                <c:pt idx="15">
                  <c:v>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C3-43D8-97AC-467689B42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60544"/>
        <c:axId val="36095104"/>
      </c:barChart>
      <c:catAx>
        <c:axId val="360605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6095104"/>
        <c:crosses val="autoZero"/>
        <c:auto val="1"/>
        <c:lblAlgn val="ctr"/>
        <c:lblOffset val="100"/>
        <c:noMultiLvlLbl val="0"/>
      </c:catAx>
      <c:valAx>
        <c:axId val="360951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60605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11-05T02:48:34.969">
    <p:pos x="6000" y="0"/>
    <p:text>Slides 41 to 44 are clipped. Need to be removed.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X-f8TH0"/>
      </p:ext>
    </p:extLst>
  </p:cm>
  <p:cm authorId="1" idx="1" dt="2024-11-05T02:48:34.969">
    <p:pos x="6000" y="0"/>
    <p:text>remove these two slides and use the rest if you can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BYCthcWg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2" idx="1" dt="2016-02-03T10:04:33.664">
    <p:pos x="1053" y="3330"/>
    <p:text>What does this mean?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X-f8THw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2" y="1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75" spcFirstLastPara="1" rIns="91475" wrap="square" tIns="457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1139" y="1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75" spcFirstLastPara="1" rIns="91475" wrap="square" tIns="457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75" spcFirstLastPara="1" rIns="91475" wrap="square" tIns="457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2" y="9720264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75" spcFirstLastPara="1" rIns="91475" wrap="square" tIns="457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1139" y="9720264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75" spcFirstLastPara="1" rIns="91475" wrap="square" tIns="457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1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0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10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1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11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2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58" name="Google Shape;558;p12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12:notes"/>
          <p:cNvSpPr txBox="1"/>
          <p:nvPr>
            <p:ph idx="12" type="sldNum"/>
          </p:nvPr>
        </p:nvSpPr>
        <p:spPr>
          <a:xfrm>
            <a:off x="4021139" y="9720264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75" spcFirstLastPara="1" rIns="91475" wrap="square" tIns="45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3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13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4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14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5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15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6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16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7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17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8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05" name="Google Shape;605;p18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18:notes"/>
          <p:cNvSpPr txBox="1"/>
          <p:nvPr>
            <p:ph idx="12" type="sldNum"/>
          </p:nvPr>
        </p:nvSpPr>
        <p:spPr>
          <a:xfrm>
            <a:off x="4021139" y="9720264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75" spcFirstLastPara="1" rIns="91475" wrap="square" tIns="45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</a:rPr>
              <a:t>‹#›</a:t>
            </a:fld>
            <a:endParaRPr b="0" i="0" sz="18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9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19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2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0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19" name="Google Shape;619;p20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75" spcFirstLastPara="1" rIns="91475" wrap="square" tIns="457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20:notes"/>
          <p:cNvSpPr txBox="1"/>
          <p:nvPr>
            <p:ph idx="12" type="sldNum"/>
          </p:nvPr>
        </p:nvSpPr>
        <p:spPr>
          <a:xfrm>
            <a:off x="4021139" y="9720264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75" spcFirstLastPara="1" rIns="91475" wrap="square" tIns="45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1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45" name="Google Shape;645;p21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646" name="Google Shape;646;p21:notes"/>
          <p:cNvSpPr txBox="1"/>
          <p:nvPr>
            <p:ph idx="12" type="sldNum"/>
          </p:nvPr>
        </p:nvSpPr>
        <p:spPr>
          <a:xfrm>
            <a:off x="4021139" y="9720264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75" spcFirstLastPara="1" rIns="91475" wrap="square" tIns="45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22:notes"/>
          <p:cNvSpPr/>
          <p:nvPr>
            <p:ph idx="2" type="sldImg"/>
          </p:nvPr>
        </p:nvSpPr>
        <p:spPr>
          <a:xfrm>
            <a:off x="1181100" y="698500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53" name="Google Shape;653;p22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22:notes"/>
          <p:cNvSpPr txBox="1"/>
          <p:nvPr>
            <p:ph idx="12" type="sldNum"/>
          </p:nvPr>
        </p:nvSpPr>
        <p:spPr>
          <a:xfrm>
            <a:off x="4021139" y="9720264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75" spcFirstLastPara="1" rIns="91475" wrap="square" tIns="45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</a:rPr>
              <a:t>‹#›</a:t>
            </a:fld>
            <a:endParaRPr b="0" i="0" sz="18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3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23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4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77" name="Google Shape;677;p24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24:notes"/>
          <p:cNvSpPr txBox="1"/>
          <p:nvPr>
            <p:ph idx="12" type="sldNum"/>
          </p:nvPr>
        </p:nvSpPr>
        <p:spPr>
          <a:xfrm>
            <a:off x="4021139" y="9720264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75" spcFirstLastPara="1" rIns="91475" wrap="square" tIns="45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5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86" name="Google Shape;686;p25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87" name="Google Shape;687;p25:notes"/>
          <p:cNvSpPr txBox="1"/>
          <p:nvPr>
            <p:ph idx="12" type="sldNum"/>
          </p:nvPr>
        </p:nvSpPr>
        <p:spPr>
          <a:xfrm>
            <a:off x="4021139" y="9720264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75" spcFirstLastPara="1" rIns="91475" wrap="square" tIns="45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26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26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7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13" name="Google Shape;713;p27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75" spcFirstLastPara="1" rIns="91475" wrap="square" tIns="457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27:notes"/>
          <p:cNvSpPr txBox="1"/>
          <p:nvPr>
            <p:ph idx="12" type="sldNum"/>
          </p:nvPr>
        </p:nvSpPr>
        <p:spPr>
          <a:xfrm>
            <a:off x="4021139" y="9720264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75" spcFirstLastPara="1" rIns="91475" wrap="square" tIns="45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8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54" name="Google Shape;754;p28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75" spcFirstLastPara="1" rIns="91475" wrap="square" tIns="457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28:notes"/>
          <p:cNvSpPr txBox="1"/>
          <p:nvPr>
            <p:ph idx="12" type="sldNum"/>
          </p:nvPr>
        </p:nvSpPr>
        <p:spPr>
          <a:xfrm>
            <a:off x="4021139" y="9720264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75" spcFirstLastPara="1" rIns="91475" wrap="square" tIns="45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29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29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30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30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1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31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32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06" name="Google Shape;806;p32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32:notes"/>
          <p:cNvSpPr txBox="1"/>
          <p:nvPr>
            <p:ph idx="12" type="sldNum"/>
          </p:nvPr>
        </p:nvSpPr>
        <p:spPr>
          <a:xfrm>
            <a:off x="4021139" y="9720264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75" spcFirstLastPara="1" rIns="91475" wrap="square" tIns="45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</a:rPr>
              <a:t>‹#›</a:t>
            </a:fld>
            <a:endParaRPr b="0" i="0" sz="18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33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20" name="Google Shape;820;p33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33:notes"/>
          <p:cNvSpPr txBox="1"/>
          <p:nvPr>
            <p:ph idx="12" type="sldNum"/>
          </p:nvPr>
        </p:nvSpPr>
        <p:spPr>
          <a:xfrm>
            <a:off x="4021139" y="9720264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75" spcFirstLastPara="1" rIns="91475" wrap="square" tIns="45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34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28" name="Google Shape;828;p34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75" spcFirstLastPara="1" rIns="91475" wrap="square" tIns="457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/>
          </a:p>
        </p:txBody>
      </p:sp>
      <p:sp>
        <p:nvSpPr>
          <p:cNvPr id="829" name="Google Shape;829;p34:notes"/>
          <p:cNvSpPr txBox="1"/>
          <p:nvPr>
            <p:ph idx="12" type="sldNum"/>
          </p:nvPr>
        </p:nvSpPr>
        <p:spPr>
          <a:xfrm>
            <a:off x="4021139" y="9720264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75" spcFirstLastPara="1" rIns="91475" wrap="square" tIns="45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35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35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36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36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37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37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38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38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39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39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:notes"/>
          <p:cNvSpPr/>
          <p:nvPr>
            <p:ph idx="2" type="sldImg"/>
          </p:nvPr>
        </p:nvSpPr>
        <p:spPr>
          <a:xfrm>
            <a:off x="2001838" y="263525"/>
            <a:ext cx="3098800" cy="23256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53" name="Google Shape;453;p4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4:notes"/>
          <p:cNvSpPr txBox="1"/>
          <p:nvPr>
            <p:ph idx="12" type="sldNum"/>
          </p:nvPr>
        </p:nvSpPr>
        <p:spPr>
          <a:xfrm>
            <a:off x="4021139" y="9720264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75" spcFirstLastPara="1" rIns="91475" wrap="square" tIns="45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40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40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41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41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42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42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43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43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44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44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45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45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46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46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5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:notes"/>
          <p:cNvSpPr/>
          <p:nvPr>
            <p:ph idx="2" type="sldImg"/>
          </p:nvPr>
        </p:nvSpPr>
        <p:spPr>
          <a:xfrm>
            <a:off x="1998663" y="263525"/>
            <a:ext cx="3097212" cy="2322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82" name="Google Shape;482;p6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6:notes"/>
          <p:cNvSpPr txBox="1"/>
          <p:nvPr>
            <p:ph idx="12" type="sldNum"/>
          </p:nvPr>
        </p:nvSpPr>
        <p:spPr>
          <a:xfrm>
            <a:off x="4021139" y="9720264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75" spcFirstLastPara="1" rIns="91475" wrap="square" tIns="45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7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8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8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9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9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0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50"/>
          <p:cNvSpPr txBox="1"/>
          <p:nvPr>
            <p:ph type="title"/>
          </p:nvPr>
        </p:nvSpPr>
        <p:spPr>
          <a:xfrm>
            <a:off x="624893" y="2208879"/>
            <a:ext cx="78867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b="0"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0"/>
          <p:cNvSpPr txBox="1"/>
          <p:nvPr>
            <p:ph idx="1" type="body"/>
          </p:nvPr>
        </p:nvSpPr>
        <p:spPr>
          <a:xfrm>
            <a:off x="624893" y="3984400"/>
            <a:ext cx="7886700" cy="1174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/>
        </p:txBody>
      </p:sp>
      <p:sp>
        <p:nvSpPr>
          <p:cNvPr id="20" name="Google Shape;20;p50"/>
          <p:cNvSpPr txBox="1"/>
          <p:nvPr>
            <p:ph idx="10" type="dt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0"/>
          <p:cNvSpPr txBox="1"/>
          <p:nvPr>
            <p:ph idx="11" type="ftr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0"/>
          <p:cNvSpPr txBox="1"/>
          <p:nvPr>
            <p:ph idx="12" type="sldNum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8"/>
          <p:cNvSpPr txBox="1"/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8"/>
          <p:cNvSpPr txBox="1"/>
          <p:nvPr>
            <p:ph idx="1" type="body"/>
          </p:nvPr>
        </p:nvSpPr>
        <p:spPr>
          <a:xfrm>
            <a:off x="685800" y="1913470"/>
            <a:ext cx="3657600" cy="743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1" sz="20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7" name="Google Shape;77;p68"/>
          <p:cNvSpPr txBox="1"/>
          <p:nvPr>
            <p:ph idx="2" type="body"/>
          </p:nvPr>
        </p:nvSpPr>
        <p:spPr>
          <a:xfrm>
            <a:off x="685800" y="2656566"/>
            <a:ext cx="36576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78" name="Google Shape;78;p68"/>
          <p:cNvSpPr txBox="1"/>
          <p:nvPr>
            <p:ph idx="3" type="body"/>
          </p:nvPr>
        </p:nvSpPr>
        <p:spPr>
          <a:xfrm>
            <a:off x="4800428" y="1913470"/>
            <a:ext cx="3657600" cy="743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1" sz="20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9" name="Google Shape;79;p68"/>
          <p:cNvSpPr txBox="1"/>
          <p:nvPr>
            <p:ph idx="4" type="body"/>
          </p:nvPr>
        </p:nvSpPr>
        <p:spPr>
          <a:xfrm>
            <a:off x="4800428" y="2656564"/>
            <a:ext cx="36576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80" name="Google Shape;80;p68"/>
          <p:cNvSpPr txBox="1"/>
          <p:nvPr>
            <p:ph idx="10" type="dt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68"/>
          <p:cNvSpPr txBox="1"/>
          <p:nvPr>
            <p:ph idx="11" type="ftr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8"/>
          <p:cNvSpPr txBox="1"/>
          <p:nvPr>
            <p:ph idx="12" type="sldNum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9"/>
          <p:cNvSpPr txBox="1"/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9"/>
          <p:cNvSpPr txBox="1"/>
          <p:nvPr>
            <p:ph idx="1" type="body"/>
          </p:nvPr>
        </p:nvSpPr>
        <p:spPr>
          <a:xfrm>
            <a:off x="685800" y="2148840"/>
            <a:ext cx="457200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86" name="Google Shape;86;p69"/>
          <p:cNvSpPr txBox="1"/>
          <p:nvPr>
            <p:ph idx="2" type="body"/>
          </p:nvPr>
        </p:nvSpPr>
        <p:spPr>
          <a:xfrm>
            <a:off x="5892568" y="2147487"/>
            <a:ext cx="2560320" cy="343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7" name="Google Shape;87;p69"/>
          <p:cNvSpPr txBox="1"/>
          <p:nvPr>
            <p:ph idx="10" type="dt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69"/>
          <p:cNvSpPr txBox="1"/>
          <p:nvPr>
            <p:ph idx="11" type="ftr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69"/>
          <p:cNvSpPr txBox="1"/>
          <p:nvPr>
            <p:ph idx="12" type="sldNum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0"/>
          <p:cNvSpPr txBox="1"/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70"/>
          <p:cNvSpPr/>
          <p:nvPr>
            <p:ph idx="2" type="pic"/>
          </p:nvPr>
        </p:nvSpPr>
        <p:spPr>
          <a:xfrm>
            <a:off x="685800" y="2211494"/>
            <a:ext cx="4754880" cy="3840480"/>
          </a:xfrm>
          <a:prstGeom prst="rect">
            <a:avLst/>
          </a:prstGeom>
          <a:solidFill>
            <a:srgbClr val="F7F7F7"/>
          </a:solidFill>
          <a:ln>
            <a:noFill/>
          </a:ln>
        </p:spPr>
      </p:sp>
      <p:sp>
        <p:nvSpPr>
          <p:cNvPr id="93" name="Google Shape;93;p70"/>
          <p:cNvSpPr txBox="1"/>
          <p:nvPr>
            <p:ph idx="1" type="body"/>
          </p:nvPr>
        </p:nvSpPr>
        <p:spPr>
          <a:xfrm>
            <a:off x="5885351" y="2150621"/>
            <a:ext cx="256032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4" name="Google Shape;94;p70"/>
          <p:cNvSpPr txBox="1"/>
          <p:nvPr>
            <p:ph idx="10" type="dt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70"/>
          <p:cNvSpPr txBox="1"/>
          <p:nvPr>
            <p:ph idx="11" type="ftr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70"/>
          <p:cNvSpPr txBox="1"/>
          <p:nvPr>
            <p:ph idx="12" type="sldNum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1"/>
          <p:cNvSpPr txBox="1"/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71"/>
          <p:cNvSpPr txBox="1"/>
          <p:nvPr>
            <p:ph idx="1" type="body"/>
          </p:nvPr>
        </p:nvSpPr>
        <p:spPr>
          <a:xfrm rot="5400000">
            <a:off x="2468099" y="228600"/>
            <a:ext cx="420624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00" name="Google Shape;100;p71"/>
          <p:cNvSpPr txBox="1"/>
          <p:nvPr>
            <p:ph idx="10" type="dt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71"/>
          <p:cNvSpPr txBox="1"/>
          <p:nvPr>
            <p:ph idx="11" type="ftr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71"/>
          <p:cNvSpPr txBox="1"/>
          <p:nvPr>
            <p:ph idx="12" type="sldNum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2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72"/>
          <p:cNvSpPr txBox="1"/>
          <p:nvPr>
            <p:ph type="title"/>
          </p:nvPr>
        </p:nvSpPr>
        <p:spPr>
          <a:xfrm rot="5400000">
            <a:off x="4951961" y="2528107"/>
            <a:ext cx="5638800" cy="18017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72"/>
          <p:cNvSpPr txBox="1"/>
          <p:nvPr>
            <p:ph idx="1" type="body"/>
          </p:nvPr>
        </p:nvSpPr>
        <p:spPr>
          <a:xfrm rot="5400000">
            <a:off x="799234" y="439016"/>
            <a:ext cx="5638800" cy="5979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07" name="Google Shape;107;p72"/>
          <p:cNvSpPr txBox="1"/>
          <p:nvPr>
            <p:ph idx="10" type="dt"/>
          </p:nvPr>
        </p:nvSpPr>
        <p:spPr>
          <a:xfrm>
            <a:off x="628650" y="6422855"/>
            <a:ext cx="20573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72"/>
          <p:cNvSpPr txBox="1"/>
          <p:nvPr>
            <p:ph idx="11" type="ftr"/>
          </p:nvPr>
        </p:nvSpPr>
        <p:spPr>
          <a:xfrm>
            <a:off x="2832102" y="6422855"/>
            <a:ext cx="32097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72"/>
          <p:cNvSpPr txBox="1"/>
          <p:nvPr>
            <p:ph idx="12" type="sldNum"/>
          </p:nvPr>
        </p:nvSpPr>
        <p:spPr>
          <a:xfrm>
            <a:off x="6054787" y="6422855"/>
            <a:ext cx="6598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4"/>
          <p:cNvSpPr/>
          <p:nvPr/>
        </p:nvSpPr>
        <p:spPr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Google Shape;127;p5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p54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Google Shape;129;p54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Google Shape;130;p5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1" name="Google Shape;131;p54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" name="Google Shape;132;p54"/>
          <p:cNvSpPr txBox="1"/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b="1" sz="2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54"/>
          <p:cNvSpPr txBox="1"/>
          <p:nvPr>
            <p:ph idx="1" type="body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34" name="Google Shape;134;p54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35" name="Google Shape;135;p54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36" name="Google Shape;136;p54"/>
          <p:cNvSpPr txBox="1"/>
          <p:nvPr>
            <p:ph idx="2" type="body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37" name="Google Shape;137;p54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8" name="Google Shape;138;p54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9" name="Google Shape;139;p54"/>
          <p:cNvSpPr txBox="1"/>
          <p:nvPr>
            <p:ph idx="12" type="sldNum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54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1" name="Google Shape;141;p54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54"/>
          <p:cNvSpPr txBox="1"/>
          <p:nvPr>
            <p:ph idx="11" type="ftr"/>
          </p:nvPr>
        </p:nvSpPr>
        <p:spPr>
          <a:xfrm>
            <a:off x="301752" y="6410848"/>
            <a:ext cx="33832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chemeClr val="lt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5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55"/>
          <p:cNvSpPr txBox="1"/>
          <p:nvPr>
            <p:ph idx="10" type="dt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55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55"/>
          <p:cNvSpPr txBox="1"/>
          <p:nvPr>
            <p:ph idx="12" type="sldNum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8" name="Google Shape;148;p55"/>
          <p:cNvCxnSpPr/>
          <p:nvPr/>
        </p:nvCxnSpPr>
        <p:spPr>
          <a:xfrm flipH="1" rot="10800000">
            <a:off x="4563080" y="1575652"/>
            <a:ext cx="8921" cy="481955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49" name="Google Shape;149;p55"/>
          <p:cNvSpPr txBox="1"/>
          <p:nvPr>
            <p:ph idx="1" type="body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3537" lvl="0" marL="457200" algn="l"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50" name="Google Shape;150;p55"/>
          <p:cNvSpPr txBox="1"/>
          <p:nvPr>
            <p:ph idx="2" type="body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3537" lvl="0" marL="457200" algn="l"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2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6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>
                <a:solidFill>
                  <a:srgbClr val="7A979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56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56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56"/>
          <p:cNvSpPr txBox="1"/>
          <p:nvPr>
            <p:ph idx="12" type="sldNum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56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lt2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9" name="Google Shape;159;p96"/>
          <p:cNvSpPr/>
          <p:nvPr/>
        </p:nvSpPr>
        <p:spPr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0" name="Google Shape;160;p9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1" name="Google Shape;161;p96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2" name="Google Shape;162;p96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3" name="Google Shape;163;p96"/>
          <p:cNvSpPr txBox="1"/>
          <p:nvPr>
            <p:ph idx="1" type="subTitle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 cap="none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9pPr>
          </a:lstStyle>
          <a:p/>
        </p:txBody>
      </p:sp>
      <p:sp>
        <p:nvSpPr>
          <p:cNvPr id="164" name="Google Shape;164;p96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96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6" name="Google Shape;166;p96"/>
          <p:cNvCxnSpPr/>
          <p:nvPr/>
        </p:nvCxnSpPr>
        <p:spPr>
          <a:xfrm>
            <a:off x="155448" y="2420112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67" name="Google Shape;167;p96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8" name="Google Shape;168;p96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9" name="Google Shape;169;p96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0" name="Google Shape;170;p96"/>
          <p:cNvSpPr txBox="1"/>
          <p:nvPr>
            <p:ph idx="12" type="sldNum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96"/>
          <p:cNvSpPr txBox="1"/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4" name="Google Shape;174;p9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5" name="Google Shape;175;p97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6" name="Google Shape;176;p97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7" name="Google Shape;177;p97"/>
          <p:cNvSpPr/>
          <p:nvPr/>
        </p:nvSpPr>
        <p:spPr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8" name="Google Shape;178;p97"/>
          <p:cNvSpPr/>
          <p:nvPr/>
        </p:nvSpPr>
        <p:spPr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9" name="Google Shape;179;p97"/>
          <p:cNvSpPr txBox="1"/>
          <p:nvPr>
            <p:ph idx="1" type="body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>
                <a:solidFill>
                  <a:srgbClr val="888888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80" name="Google Shape;180;p97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1" name="Google Shape;181;p97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2" name="Google Shape;182;p97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97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84" name="Google Shape;184;p97"/>
          <p:cNvCxnSpPr/>
          <p:nvPr/>
        </p:nvCxnSpPr>
        <p:spPr>
          <a:xfrm>
            <a:off x="152400" y="243840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85" name="Google Shape;185;p97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6" name="Google Shape;186;p97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7" name="Google Shape;187;p97"/>
          <p:cNvSpPr txBox="1"/>
          <p:nvPr>
            <p:ph idx="12" type="sldNum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8" name="Google Shape;188;p97"/>
          <p:cNvSpPr txBox="1"/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b="0" sz="42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1"/>
          <p:cNvSpPr txBox="1"/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1"/>
          <p:cNvSpPr txBox="1"/>
          <p:nvPr>
            <p:ph idx="1" type="body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3" name="Google Shape;33;p51"/>
          <p:cNvSpPr txBox="1"/>
          <p:nvPr>
            <p:ph idx="10" type="dt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1" type="ftr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12" type="sldNum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bg>
      <p:bgPr>
        <a:solidFill>
          <a:schemeClr val="lt2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0" name="Google Shape;190;p98"/>
          <p:cNvCxnSpPr/>
          <p:nvPr/>
        </p:nvCxnSpPr>
        <p:spPr>
          <a:xfrm rot="10800000">
            <a:off x="4572000" y="2200275"/>
            <a:ext cx="0" cy="4187952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91" name="Google Shape;191;p98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2" name="Google Shape;192;p98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3" name="Google Shape;193;p98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4" name="Google Shape;194;p98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5" name="Google Shape;195;p98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98"/>
          <p:cNvSpPr/>
          <p:nvPr/>
        </p:nvSpPr>
        <p:spPr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7" name="Google Shape;197;p98"/>
          <p:cNvSpPr txBox="1"/>
          <p:nvPr>
            <p:ph idx="1" type="body"/>
          </p:nvPr>
        </p:nvSpPr>
        <p:spPr>
          <a:xfrm>
            <a:off x="301752" y="1524000"/>
            <a:ext cx="4040188" cy="732974"/>
          </a:xfrm>
          <a:prstGeom prst="rect">
            <a:avLst/>
          </a:prstGeom>
          <a:noFill/>
          <a:ln>
            <a:noFill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1870"/>
              <a:buNone/>
              <a:defRPr b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350"/>
              <a:buNone/>
              <a:defRPr b="1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98" name="Google Shape;198;p98"/>
          <p:cNvSpPr txBox="1"/>
          <p:nvPr>
            <p:ph idx="2" type="body"/>
          </p:nvPr>
        </p:nvSpPr>
        <p:spPr>
          <a:xfrm>
            <a:off x="4791330" y="1524000"/>
            <a:ext cx="4041775" cy="731520"/>
          </a:xfrm>
          <a:prstGeom prst="rect">
            <a:avLst/>
          </a:prstGeom>
          <a:noFill/>
          <a:ln>
            <a:noFill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1870"/>
              <a:buNone/>
              <a:defRPr b="1" sz="2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350"/>
              <a:buNone/>
              <a:defRPr b="1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99" name="Google Shape;199;p98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98"/>
          <p:cNvSpPr txBox="1"/>
          <p:nvPr>
            <p:ph idx="11" type="ftr"/>
          </p:nvPr>
        </p:nvSpPr>
        <p:spPr>
          <a:xfrm>
            <a:off x="304800" y="6409944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01" name="Google Shape;201;p98"/>
          <p:cNvCxnSpPr/>
          <p:nvPr/>
        </p:nvCxnSpPr>
        <p:spPr>
          <a:xfrm>
            <a:off x="152400" y="128016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02" name="Google Shape;202;p98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3" name="Google Shape;203;p98"/>
          <p:cNvSpPr txBox="1"/>
          <p:nvPr>
            <p:ph idx="3" type="body"/>
          </p:nvPr>
        </p:nvSpPr>
        <p:spPr>
          <a:xfrm>
            <a:off x="301752" y="2471383"/>
            <a:ext cx="4041648" cy="381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204" name="Google Shape;204;p98"/>
          <p:cNvSpPr txBox="1"/>
          <p:nvPr>
            <p:ph idx="4" type="body"/>
          </p:nvPr>
        </p:nvSpPr>
        <p:spPr>
          <a:xfrm>
            <a:off x="4800600" y="2471383"/>
            <a:ext cx="4038600" cy="382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205" name="Google Shape;205;p98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6" name="Google Shape;206;p98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7" name="Google Shape;207;p98"/>
          <p:cNvSpPr txBox="1"/>
          <p:nvPr>
            <p:ph idx="12" type="sldNum"/>
          </p:nvPr>
        </p:nvSpPr>
        <p:spPr>
          <a:xfrm>
            <a:off x="4343400" y="1042416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" name="Google Shape;208;p98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9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99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99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99"/>
          <p:cNvSpPr txBox="1"/>
          <p:nvPr>
            <p:ph idx="12" type="sldNum"/>
          </p:nvPr>
        </p:nvSpPr>
        <p:spPr>
          <a:xfrm>
            <a:off x="4343400" y="103602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6" name="Google Shape;216;p100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7" name="Google Shape;217;p100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8" name="Google Shape;218;p100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9" name="Google Shape;219;p100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0" name="Google Shape;220;p100"/>
          <p:cNvSpPr/>
          <p:nvPr/>
        </p:nvSpPr>
        <p:spPr>
          <a:xfrm>
            <a:off x="152400" y="158496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1" name="Google Shape;221;p100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100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100"/>
          <p:cNvSpPr txBox="1"/>
          <p:nvPr>
            <p:ph idx="12" type="sldNum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" name="Google Shape;225;p101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26" name="Google Shape;226;p101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7" name="Google Shape;227;p101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8" name="Google Shape;228;p10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9" name="Google Shape;229;p101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0" name="Google Shape;230;p101"/>
          <p:cNvSpPr/>
          <p:nvPr/>
        </p:nvSpPr>
        <p:spPr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1" name="Google Shape;231;p101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2" name="Google Shape;232;p101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3" name="Google Shape;233;p10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4" name="Google Shape;234;p101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5" name="Google Shape;235;p101"/>
          <p:cNvSpPr txBox="1"/>
          <p:nvPr>
            <p:ph idx="12" type="sldNum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6" name="Google Shape;236;p101"/>
          <p:cNvSpPr txBox="1"/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 b="1"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101"/>
          <p:cNvSpPr/>
          <p:nvPr>
            <p:ph idx="2" type="pic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p101"/>
          <p:cNvSpPr txBox="1"/>
          <p:nvPr>
            <p:ph idx="1" type="body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360"/>
              <a:buFont typeface="Georgia"/>
              <a:buNone/>
              <a:defRPr sz="1600">
                <a:solidFill>
                  <a:srgbClr val="FFFFFF"/>
                </a:solidFill>
              </a:defRPr>
            </a:lvl1pPr>
            <a:lvl2pPr indent="-281940" lvl="1" marL="914400" algn="l">
              <a:spcBef>
                <a:spcPts val="1000"/>
              </a:spcBef>
              <a:spcAft>
                <a:spcPts val="0"/>
              </a:spcAft>
              <a:buSzPts val="840"/>
              <a:buChar char="⚪"/>
              <a:defRPr sz="1200"/>
            </a:lvl2pPr>
            <a:lvl3pPr indent="-276225" lvl="2" marL="1371600" algn="l">
              <a:spcBef>
                <a:spcPts val="200"/>
              </a:spcBef>
              <a:spcAft>
                <a:spcPts val="0"/>
              </a:spcAft>
              <a:buSzPts val="750"/>
              <a:buChar char="⯍"/>
              <a:defRPr sz="1000"/>
            </a:lvl3pPr>
            <a:lvl4pPr indent="-268605" lvl="3" marL="1828800" algn="l">
              <a:spcBef>
                <a:spcPts val="180"/>
              </a:spcBef>
              <a:spcAft>
                <a:spcPts val="0"/>
              </a:spcAft>
              <a:buSzPts val="630"/>
              <a:buChar char="🞆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Char char="•"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239" name="Google Shape;239;p101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0" name="Google Shape;240;p101"/>
          <p:cNvSpPr txBox="1"/>
          <p:nvPr>
            <p:ph idx="10" type="dt"/>
          </p:nvPr>
        </p:nvSpPr>
        <p:spPr>
          <a:xfrm>
            <a:off x="5788152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101"/>
          <p:cNvSpPr txBox="1"/>
          <p:nvPr>
            <p:ph idx="11" type="ftr"/>
          </p:nvPr>
        </p:nvSpPr>
        <p:spPr>
          <a:xfrm>
            <a:off x="301752" y="6410848"/>
            <a:ext cx="35844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bg>
      <p:bgPr>
        <a:solidFill>
          <a:schemeClr val="lt2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2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102"/>
          <p:cNvSpPr txBox="1"/>
          <p:nvPr>
            <p:ph idx="1" type="body"/>
          </p:nvPr>
        </p:nvSpPr>
        <p:spPr>
          <a:xfrm rot="5400000">
            <a:off x="2269236" y="-443484"/>
            <a:ext cx="4599432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245" name="Google Shape;245;p102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102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102"/>
          <p:cNvSpPr txBox="1"/>
          <p:nvPr>
            <p:ph idx="12" type="sldNum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bg>
      <p:bgPr>
        <a:solidFill>
          <a:schemeClr val="lt2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3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0" name="Google Shape;250;p103"/>
          <p:cNvSpPr/>
          <p:nvPr/>
        </p:nvSpPr>
        <p:spPr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1" name="Google Shape;251;p103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2" name="Google Shape;252;p10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3" name="Google Shape;253;p103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4" name="Google Shape;254;p103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55" name="Google Shape;255;p103"/>
          <p:cNvCxnSpPr/>
          <p:nvPr/>
        </p:nvCxnSpPr>
        <p:spPr>
          <a:xfrm rot="5400000">
            <a:off x="4021836" y="3278124"/>
            <a:ext cx="6245352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56" name="Google Shape;256;p10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7" name="Google Shape;257;p103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8" name="Google Shape;258;p103"/>
          <p:cNvSpPr txBox="1"/>
          <p:nvPr>
            <p:ph idx="12" type="sldNum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9" name="Google Shape;259;p103"/>
          <p:cNvSpPr txBox="1"/>
          <p:nvPr>
            <p:ph idx="1" type="body"/>
          </p:nvPr>
        </p:nvSpPr>
        <p:spPr>
          <a:xfrm rot="5400000">
            <a:off x="670717" y="-61117"/>
            <a:ext cx="5821366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260" name="Google Shape;260;p103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103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103"/>
          <p:cNvSpPr txBox="1"/>
          <p:nvPr>
            <p:ph type="title"/>
          </p:nvPr>
        </p:nvSpPr>
        <p:spPr>
          <a:xfrm rot="5400000">
            <a:off x="5189538" y="2506664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>
  <p:cSld name="Nur Titel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9"/>
          <p:cNvSpPr txBox="1"/>
          <p:nvPr>
            <p:ph type="title"/>
          </p:nvPr>
        </p:nvSpPr>
        <p:spPr>
          <a:xfrm>
            <a:off x="243035" y="238549"/>
            <a:ext cx="8657327" cy="61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59"/>
          <p:cNvSpPr txBox="1"/>
          <p:nvPr>
            <p:ph idx="1" type="body"/>
          </p:nvPr>
        </p:nvSpPr>
        <p:spPr>
          <a:xfrm>
            <a:off x="243034" y="854994"/>
            <a:ext cx="8657327" cy="336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85"/>
              <a:buNone/>
              <a:defRPr sz="1385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" name="Google Shape;272;p5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5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5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3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73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78" name="Google Shape;278;p7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7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7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7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7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4" name="Google Shape;284;p7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7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7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5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75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0" name="Google Shape;290;p7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7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7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2"/>
          <p:cNvSpPr txBox="1"/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2"/>
          <p:cNvSpPr txBox="1"/>
          <p:nvPr>
            <p:ph idx="10" type="dt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2"/>
          <p:cNvSpPr txBox="1"/>
          <p:nvPr>
            <p:ph idx="11" type="ftr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2"/>
          <p:cNvSpPr txBox="1"/>
          <p:nvPr>
            <p:ph idx="12" type="sldNum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7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7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7" name="Google Shape;297;p7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7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7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7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7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03" name="Google Shape;303;p77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4" name="Google Shape;304;p77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05" name="Google Shape;305;p77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6" name="Google Shape;306;p7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7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7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7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7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7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7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7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7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8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80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321" name="Google Shape;321;p80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322" name="Google Shape;322;p8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8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8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81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28" name="Google Shape;328;p81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329" name="Google Shape;329;p8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8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8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82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5" name="Google Shape;335;p8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8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8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83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83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1" name="Google Shape;341;p8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8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8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版式">
  <p:cSld name="自定义版式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84"/>
          <p:cNvSpPr txBox="1"/>
          <p:nvPr>
            <p:ph type="title"/>
          </p:nvPr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8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8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8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6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6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_1">
  <p:cSld name="5_Custom Layout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7"/>
          <p:cNvSpPr txBox="1"/>
          <p:nvPr>
            <p:ph idx="10" type="dt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7"/>
          <p:cNvSpPr txBox="1"/>
          <p:nvPr>
            <p:ph idx="11" type="ftr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" name="Google Shape;45;p57"/>
          <p:cNvSpPr txBox="1"/>
          <p:nvPr>
            <p:ph type="ctrTitle"/>
          </p:nvPr>
        </p:nvSpPr>
        <p:spPr>
          <a:xfrm>
            <a:off x="156222" y="154780"/>
            <a:ext cx="7772400" cy="506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7"/>
          <p:cNvSpPr txBox="1"/>
          <p:nvPr>
            <p:ph idx="12" type="sldNum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57"/>
          <p:cNvSpPr txBox="1"/>
          <p:nvPr>
            <p:ph idx="1" type="body"/>
          </p:nvPr>
        </p:nvSpPr>
        <p:spPr>
          <a:xfrm>
            <a:off x="156222" y="1145168"/>
            <a:ext cx="8987778" cy="5311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rgbClr val="0099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版式">
  <p:cSld name="自定义版式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3"/>
          <p:cNvSpPr txBox="1"/>
          <p:nvPr>
            <p:ph type="title"/>
          </p:nvPr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6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6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6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64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7" name="Google Shape;367;p6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6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6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85"/>
          <p:cNvSpPr txBox="1"/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8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3" name="Google Shape;373;p8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8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8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86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8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9" name="Google Shape;379;p8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8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8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8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87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385" name="Google Shape;385;p87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386" name="Google Shape;386;p8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8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8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8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8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2" name="Google Shape;392;p8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393" name="Google Shape;393;p88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4" name="Google Shape;394;p88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395" name="Google Shape;395;p8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8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8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8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8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8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90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90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06" name="Google Shape;406;p90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407" name="Google Shape;407;p9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9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9" name="Google Shape;409;p9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9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9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3" name="Google Shape;413;p9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414" name="Google Shape;414;p9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5" name="Google Shape;415;p9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6" name="Google Shape;416;p9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9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9" name="Google Shape;419;p92"/>
          <p:cNvSpPr txBox="1"/>
          <p:nvPr>
            <p:ph idx="1" type="body"/>
          </p:nvPr>
        </p:nvSpPr>
        <p:spPr>
          <a:xfrm rot="5400000">
            <a:off x="2309019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0" name="Google Shape;420;p9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1" name="Google Shape;421;p9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2" name="Google Shape;422;p9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0"/>
          <p:cNvSpPr txBox="1"/>
          <p:nvPr>
            <p:ph idx="10" type="dt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0"/>
          <p:cNvSpPr txBox="1"/>
          <p:nvPr>
            <p:ph idx="11" type="ftr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0"/>
          <p:cNvSpPr txBox="1"/>
          <p:nvPr>
            <p:ph idx="12" type="sldNum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93"/>
          <p:cNvSpPr txBox="1"/>
          <p:nvPr>
            <p:ph type="title"/>
          </p:nvPr>
        </p:nvSpPr>
        <p:spPr>
          <a:xfrm rot="5400000">
            <a:off x="4732338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5" name="Google Shape;425;p93"/>
          <p:cNvSpPr txBox="1"/>
          <p:nvPr>
            <p:ph idx="1" type="body"/>
          </p:nvPr>
        </p:nvSpPr>
        <p:spPr>
          <a:xfrm rot="5400000">
            <a:off x="541338" y="19050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6" name="Google Shape;426;p9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9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9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and Content">
  <p:cSld name="11_Title and Content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94"/>
          <p:cNvSpPr txBox="1"/>
          <p:nvPr>
            <p:ph idx="1" type="body"/>
          </p:nvPr>
        </p:nvSpPr>
        <p:spPr>
          <a:xfrm>
            <a:off x="4114800" y="1600202"/>
            <a:ext cx="45720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just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5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65"/>
          <p:cNvSpPr txBox="1"/>
          <p:nvPr>
            <p:ph type="ctrTitle"/>
          </p:nvPr>
        </p:nvSpPr>
        <p:spPr>
          <a:xfrm>
            <a:off x="274319" y="2166365"/>
            <a:ext cx="8603674" cy="17393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orbe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5"/>
          <p:cNvSpPr txBox="1"/>
          <p:nvPr>
            <p:ph idx="1" type="subTitle"/>
          </p:nvPr>
        </p:nvSpPr>
        <p:spPr>
          <a:xfrm>
            <a:off x="1143000" y="3970315"/>
            <a:ext cx="6858000" cy="1309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6" name="Google Shape;56;p65"/>
          <p:cNvSpPr txBox="1"/>
          <p:nvPr>
            <p:ph idx="10" type="dt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5"/>
          <p:cNvSpPr txBox="1"/>
          <p:nvPr>
            <p:ph idx="11" type="ftr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5"/>
          <p:cNvSpPr txBox="1"/>
          <p:nvPr>
            <p:ph idx="12" type="sldNum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9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9"/>
          <p:cNvSpPr txBox="1"/>
          <p:nvPr>
            <p:ph type="title"/>
          </p:nvPr>
        </p:nvSpPr>
        <p:spPr>
          <a:xfrm>
            <a:off x="624893" y="2208879"/>
            <a:ext cx="78867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b="0"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9"/>
          <p:cNvSpPr txBox="1"/>
          <p:nvPr>
            <p:ph idx="1" type="body"/>
          </p:nvPr>
        </p:nvSpPr>
        <p:spPr>
          <a:xfrm>
            <a:off x="624893" y="3984400"/>
            <a:ext cx="7886700" cy="1174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/>
        </p:txBody>
      </p:sp>
      <p:sp>
        <p:nvSpPr>
          <p:cNvPr id="64" name="Google Shape;64;p49"/>
          <p:cNvSpPr txBox="1"/>
          <p:nvPr>
            <p:ph idx="10" type="dt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9"/>
          <p:cNvSpPr txBox="1"/>
          <p:nvPr>
            <p:ph idx="11" type="ftr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9"/>
          <p:cNvSpPr txBox="1"/>
          <p:nvPr>
            <p:ph idx="12" type="sldNum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7"/>
          <p:cNvSpPr txBox="1"/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7"/>
          <p:cNvSpPr txBox="1"/>
          <p:nvPr>
            <p:ph idx="1" type="body"/>
          </p:nvPr>
        </p:nvSpPr>
        <p:spPr>
          <a:xfrm>
            <a:off x="685797" y="2011680"/>
            <a:ext cx="365760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70" name="Google Shape;70;p67"/>
          <p:cNvSpPr txBox="1"/>
          <p:nvPr>
            <p:ph idx="2" type="body"/>
          </p:nvPr>
        </p:nvSpPr>
        <p:spPr>
          <a:xfrm>
            <a:off x="4800600" y="2011680"/>
            <a:ext cx="365760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71" name="Google Shape;71;p67"/>
          <p:cNvSpPr txBox="1"/>
          <p:nvPr>
            <p:ph idx="10" type="dt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67"/>
          <p:cNvSpPr txBox="1"/>
          <p:nvPr>
            <p:ph idx="11" type="ftr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67"/>
          <p:cNvSpPr txBox="1"/>
          <p:nvPr>
            <p:ph idx="12" type="sldNum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5" Type="http://schemas.openxmlformats.org/officeDocument/2006/relationships/theme" Target="../theme/theme6.xml"/><Relationship Id="rId1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48"/>
          <p:cNvSpPr txBox="1"/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rbel"/>
              <a:buNone/>
              <a:defRPr b="0" i="0" sz="40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48"/>
          <p:cNvSpPr txBox="1"/>
          <p:nvPr>
            <p:ph idx="1" type="body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" name="Google Shape;13;p48"/>
          <p:cNvSpPr txBox="1"/>
          <p:nvPr>
            <p:ph idx="10" type="dt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48"/>
          <p:cNvSpPr txBox="1"/>
          <p:nvPr>
            <p:ph idx="11" type="ftr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" name="Google Shape;15;p48"/>
          <p:cNvSpPr txBox="1"/>
          <p:nvPr>
            <p:ph idx="12" type="sldNum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7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7"/>
          <p:cNvSpPr txBox="1"/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  <a:defRPr b="0" i="0" sz="4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47"/>
          <p:cNvSpPr txBox="1"/>
          <p:nvPr>
            <p:ph idx="1" type="body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7" name="Google Shape;27;p47"/>
          <p:cNvSpPr txBox="1"/>
          <p:nvPr>
            <p:ph idx="10" type="dt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8" name="Google Shape;28;p47"/>
          <p:cNvSpPr txBox="1"/>
          <p:nvPr>
            <p:ph idx="11" type="ftr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9" name="Google Shape;29;p47"/>
          <p:cNvSpPr txBox="1"/>
          <p:nvPr>
            <p:ph idx="12" type="sldNum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3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2" name="Google Shape;112;p53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3" name="Google Shape;113;p5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" name="Google Shape;114;p53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" name="Google Shape;115;p53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6" name="Google Shape;116;p53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7" name="Google Shape;117;p53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8" name="Google Shape;118;p53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9" name="Google Shape;119;p53"/>
          <p:cNvCxnSpPr/>
          <p:nvPr/>
        </p:nvCxnSpPr>
        <p:spPr>
          <a:xfrm>
            <a:off x="152400" y="1276743"/>
            <a:ext cx="8833104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20" name="Google Shape;120;p53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1" name="Google Shape;121;p53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2" name="Google Shape;122;p53"/>
          <p:cNvSpPr txBox="1"/>
          <p:nvPr>
            <p:ph idx="12" type="sldNum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53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4" name="Google Shape;124;p53"/>
          <p:cNvSpPr txBox="1"/>
          <p:nvPr>
            <p:ph idx="1" type="body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332" lvl="0" marL="4572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639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⯍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🞆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5" name="Google Shape;265;p5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5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5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5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1" name="Google Shape;351;p61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6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6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6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1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2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Relationship Id="rId4" Type="http://schemas.openxmlformats.org/officeDocument/2006/relationships/image" Target="../media/image18.jpg"/><Relationship Id="rId5" Type="http://schemas.openxmlformats.org/officeDocument/2006/relationships/image" Target="../media/image17.jpg"/><Relationship Id="rId6" Type="http://schemas.openxmlformats.org/officeDocument/2006/relationships/image" Target="../media/image1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jpg"/><Relationship Id="rId4" Type="http://schemas.openxmlformats.org/officeDocument/2006/relationships/image" Target="../media/image23.png"/><Relationship Id="rId9" Type="http://schemas.openxmlformats.org/officeDocument/2006/relationships/image" Target="../media/image29.png"/><Relationship Id="rId5" Type="http://schemas.openxmlformats.org/officeDocument/2006/relationships/image" Target="../media/image25.png"/><Relationship Id="rId6" Type="http://schemas.openxmlformats.org/officeDocument/2006/relationships/image" Target="../media/image28.png"/><Relationship Id="rId7" Type="http://schemas.openxmlformats.org/officeDocument/2006/relationships/image" Target="../media/image27.png"/><Relationship Id="rId8" Type="http://schemas.openxmlformats.org/officeDocument/2006/relationships/image" Target="../media/image2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9" Type="http://schemas.openxmlformats.org/officeDocument/2006/relationships/image" Target="../media/image3.jpg"/><Relationship Id="rId5" Type="http://schemas.openxmlformats.org/officeDocument/2006/relationships/image" Target="../media/image6.jpg"/><Relationship Id="rId6" Type="http://schemas.openxmlformats.org/officeDocument/2006/relationships/image" Target="../media/image2.jpg"/><Relationship Id="rId7" Type="http://schemas.openxmlformats.org/officeDocument/2006/relationships/image" Target="../media/image7.jpg"/><Relationship Id="rId8" Type="http://schemas.openxmlformats.org/officeDocument/2006/relationships/image" Target="../media/image8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://www.unssc.org/featured-themes/unssc-knowledge-centre-sustainable-development/" TargetMode="External"/><Relationship Id="rId4" Type="http://schemas.openxmlformats.org/officeDocument/2006/relationships/hyperlink" Target="http://civicus.org/images/stories/SD2015%20Post-2015%20Advocacy%20Toolkit_FINAL.pdf" TargetMode="External"/><Relationship Id="rId5" Type="http://schemas.openxmlformats.org/officeDocument/2006/relationships/hyperlink" Target="http://sdg.humanrights.dk/" TargetMode="External"/><Relationship Id="rId6" Type="http://schemas.openxmlformats.org/officeDocument/2006/relationships/hyperlink" Target="http://unsdsn.org/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en.wikipedia.org/wiki/UN_General_Assembly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"/>
          <p:cNvSpPr txBox="1"/>
          <p:nvPr>
            <p:ph type="title"/>
          </p:nvPr>
        </p:nvSpPr>
        <p:spPr>
          <a:xfrm>
            <a:off x="624893" y="2208879"/>
            <a:ext cx="78867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b="1" lang="en-US" sz="3600"/>
              <a:t>SUSTAINABLE DEVELOPMENT GOALS (SDG) IN THE ASIA PACIFC REGION</a:t>
            </a:r>
            <a:endParaRPr/>
          </a:p>
        </p:txBody>
      </p:sp>
      <p:sp>
        <p:nvSpPr>
          <p:cNvPr id="437" name="Google Shape;437;p1"/>
          <p:cNvSpPr txBox="1"/>
          <p:nvPr>
            <p:ph idx="1" type="body"/>
          </p:nvPr>
        </p:nvSpPr>
        <p:spPr>
          <a:xfrm>
            <a:off x="624893" y="3984400"/>
            <a:ext cx="7886700" cy="27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-US"/>
              <a:t>Presentation – VICTOR P. KARUNAN, Ph.D.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b="1" i="1" lang="en-US"/>
              <a:t>Peace Studies and Conflict Transformation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b="1" i="1" lang="en-US"/>
              <a:t>Celebrating Diversity for Peace and Solidarity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b="1" lang="en-US"/>
              <a:t>International Institute of Peace and Development Studies – IIPDS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b="1" lang="en-US"/>
              <a:t>Asian Resource Foundation – ARF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b="1" lang="en-US"/>
              <a:t>Bangkok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b="1" lang="en-US"/>
              <a:t>Friday 10 February 2017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/>
          </a:p>
        </p:txBody>
      </p:sp>
      <p:pic>
        <p:nvPicPr>
          <p:cNvPr descr="http://valuingvoices.com/wp-content/uploads/2015/09/BusinessWorld___INFOGRAPHIC__MDGs__It%E2%80%99s_2015__Now_what_.png" id="438" name="Google Shape;438;p1"/>
          <p:cNvPicPr preferRelativeResize="0"/>
          <p:nvPr/>
        </p:nvPicPr>
        <p:blipFill rotWithShape="1">
          <a:blip r:embed="rId4">
            <a:alphaModFix/>
          </a:blip>
          <a:srcRect b="7829" l="2148" r="4901" t="17771"/>
          <a:stretch/>
        </p:blipFill>
        <p:spPr>
          <a:xfrm>
            <a:off x="3733800" y="228600"/>
            <a:ext cx="1428626" cy="1438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0"/>
          <p:cNvSpPr txBox="1"/>
          <p:nvPr>
            <p:ph type="title"/>
          </p:nvPr>
        </p:nvSpPr>
        <p:spPr>
          <a:xfrm>
            <a:off x="179512" y="44624"/>
            <a:ext cx="8352928" cy="113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rbel"/>
              <a:buNone/>
            </a:pPr>
            <a:r>
              <a:rPr lang="en-US" sz="3200"/>
              <a:t>POST-2015 DEVELOPMENT AGENDA REPORTS/OUTPUTS TO DATE</a:t>
            </a:r>
            <a:endParaRPr sz="3200"/>
          </a:p>
        </p:txBody>
      </p:sp>
      <p:grpSp>
        <p:nvGrpSpPr>
          <p:cNvPr id="535" name="Google Shape;535;p10"/>
          <p:cNvGrpSpPr/>
          <p:nvPr/>
        </p:nvGrpSpPr>
        <p:grpSpPr>
          <a:xfrm>
            <a:off x="323528" y="1164710"/>
            <a:ext cx="8820472" cy="5504649"/>
            <a:chOff x="0" y="39966"/>
            <a:chExt cx="8820472" cy="5504649"/>
          </a:xfrm>
        </p:grpSpPr>
        <p:sp>
          <p:nvSpPr>
            <p:cNvPr id="536" name="Google Shape;536;p10"/>
            <p:cNvSpPr/>
            <p:nvPr/>
          </p:nvSpPr>
          <p:spPr>
            <a:xfrm rot="5400000">
              <a:off x="-255593" y="295559"/>
              <a:ext cx="1703953" cy="1192767"/>
            </a:xfrm>
            <a:prstGeom prst="chevron">
              <a:avLst>
                <a:gd fmla="val 50000" name="adj"/>
              </a:avLst>
            </a:prstGeom>
            <a:solidFill>
              <a:srgbClr val="F13E97"/>
            </a:solidFill>
            <a:ln cap="flat" cmpd="sng" w="12700">
              <a:solidFill>
                <a:srgbClr val="F13E9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0"/>
            <p:cNvSpPr txBox="1"/>
            <p:nvPr/>
          </p:nvSpPr>
          <p:spPr>
            <a:xfrm>
              <a:off x="1" y="636350"/>
              <a:ext cx="1192767" cy="511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UN System Task Team</a:t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8" name="Google Shape;538;p10"/>
            <p:cNvSpPr/>
            <p:nvPr/>
          </p:nvSpPr>
          <p:spPr>
            <a:xfrm rot="5400000">
              <a:off x="4452543" y="-3219809"/>
              <a:ext cx="1108152" cy="762770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13E9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0"/>
            <p:cNvSpPr txBox="1"/>
            <p:nvPr/>
          </p:nvSpPr>
          <p:spPr>
            <a:xfrm>
              <a:off x="1192767" y="94063"/>
              <a:ext cx="7573608" cy="999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70675" spcFirstLastPara="1" rIns="15225" wrap="square" tIns="152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orbel"/>
                <a:buChar char="•"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Report: “</a:t>
              </a:r>
              <a:r>
                <a:rPr b="1" i="0" lang="en-US" sz="2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Realizing the Future We Want for All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” (June, 2012) </a:t>
              </a:r>
              <a:endPara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-228600" lvl="2" marL="4572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orbel"/>
                <a:buChar char="•"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Serves as input to the work of the High Level Panel</a:t>
              </a:r>
              <a:endPara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0" name="Google Shape;540;p10"/>
            <p:cNvSpPr/>
            <p:nvPr/>
          </p:nvSpPr>
          <p:spPr>
            <a:xfrm rot="5400000">
              <a:off x="-255593" y="1964752"/>
              <a:ext cx="1703953" cy="1192767"/>
            </a:xfrm>
            <a:prstGeom prst="chevron">
              <a:avLst>
                <a:gd fmla="val 50000" name="adj"/>
              </a:avLst>
            </a:prstGeom>
            <a:solidFill>
              <a:srgbClr val="A75CBF"/>
            </a:solidFill>
            <a:ln cap="flat" cmpd="sng" w="12700">
              <a:solidFill>
                <a:srgbClr val="A75C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0"/>
            <p:cNvSpPr txBox="1"/>
            <p:nvPr/>
          </p:nvSpPr>
          <p:spPr>
            <a:xfrm>
              <a:off x="1" y="2305543"/>
              <a:ext cx="1192767" cy="511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High Level Panel</a:t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2" name="Google Shape;542;p10"/>
            <p:cNvSpPr/>
            <p:nvPr/>
          </p:nvSpPr>
          <p:spPr>
            <a:xfrm rot="5400000">
              <a:off x="4322972" y="-1550908"/>
              <a:ext cx="1367294" cy="762770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A75C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0"/>
            <p:cNvSpPr txBox="1"/>
            <p:nvPr/>
          </p:nvSpPr>
          <p:spPr>
            <a:xfrm>
              <a:off x="1192767" y="1646043"/>
              <a:ext cx="7560958" cy="12338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42225" spcFirstLastPara="1" rIns="12700" wrap="square" tIns="127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orbel"/>
                <a:buChar char="•"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Report: “</a:t>
              </a:r>
              <a:r>
                <a:rPr b="1" i="0" lang="en-US" sz="20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A New Global Partnership: Eradicate Poverty and Transform Economies through Sustainable Development</a:t>
              </a:r>
              <a:r>
                <a:rPr b="0" i="0" lang="en-US" sz="20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” (May, 2013)</a:t>
              </a:r>
              <a:endPara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-228600" lvl="2" marL="4572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orbel"/>
                <a:buChar char="•"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Consideration of the findings of national and thematic consultations at regional and national levels</a:t>
              </a:r>
              <a:endPara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4" name="Google Shape;544;p10"/>
            <p:cNvSpPr/>
            <p:nvPr/>
          </p:nvSpPr>
          <p:spPr>
            <a:xfrm rot="5400000">
              <a:off x="-255593" y="4056288"/>
              <a:ext cx="1703953" cy="1192767"/>
            </a:xfrm>
            <a:prstGeom prst="chevron">
              <a:avLst>
                <a:gd fmla="val 50000" name="adj"/>
              </a:avLst>
            </a:prstGeom>
            <a:solidFill>
              <a:srgbClr val="818186"/>
            </a:solidFill>
            <a:ln cap="flat" cmpd="sng" w="12700">
              <a:solidFill>
                <a:srgbClr val="81818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0"/>
            <p:cNvSpPr txBox="1"/>
            <p:nvPr/>
          </p:nvSpPr>
          <p:spPr>
            <a:xfrm>
              <a:off x="1" y="4397079"/>
              <a:ext cx="1192767" cy="511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orbel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Thematic Global &amp; National Consultations </a:t>
              </a:r>
              <a:endParaRPr b="1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6" name="Google Shape;546;p10"/>
            <p:cNvSpPr/>
            <p:nvPr/>
          </p:nvSpPr>
          <p:spPr>
            <a:xfrm rot="5400000">
              <a:off x="3900628" y="624772"/>
              <a:ext cx="2211983" cy="762770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81818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0"/>
            <p:cNvSpPr txBox="1"/>
            <p:nvPr/>
          </p:nvSpPr>
          <p:spPr>
            <a:xfrm>
              <a:off x="1192768" y="3440612"/>
              <a:ext cx="7519724" cy="19960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70675" spcFirstLastPara="1" rIns="15225" wrap="square" tIns="152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orbel"/>
                <a:buChar char="•"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Report: “</a:t>
              </a:r>
              <a:r>
                <a:rPr b="1" i="0" lang="en-US" sz="2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A Million Voices: The World We Want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” (Sept 2013) – based on perspectives of over 1 million people collected by the UNDG </a:t>
              </a:r>
              <a:endPara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-228600" lvl="2" marL="4572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orbel"/>
                <a:buChar char="•"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Crowdsourcing for inputs, via meetings and conferences, online discussions, and larger public debates</a:t>
              </a:r>
              <a:endPara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548" name="Google Shape;548;p10"/>
          <p:cNvSpPr txBox="1"/>
          <p:nvPr>
            <p:ph idx="12" type="sldNum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rbe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</a:rPr>
              <a:t>‹#›</a:t>
            </a:fld>
            <a:endParaRPr b="0" i="0" sz="18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1"/>
          <p:cNvSpPr txBox="1"/>
          <p:nvPr>
            <p:ph type="title"/>
          </p:nvPr>
        </p:nvSpPr>
        <p:spPr>
          <a:xfrm>
            <a:off x="385192" y="44624"/>
            <a:ext cx="893933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b="1" lang="en-US" sz="3600"/>
              <a:t>2</a:t>
            </a:r>
            <a:r>
              <a:rPr b="1" baseline="30000" lang="en-US" sz="3600"/>
              <a:t>ND</a:t>
            </a:r>
            <a:r>
              <a:rPr b="1" lang="en-US" sz="3600"/>
              <a:t> ROUND OF POST-2015 CONSULTATIONS – FACILITATED BY UNDG</a:t>
            </a:r>
            <a:endParaRPr b="1" sz="3600"/>
          </a:p>
        </p:txBody>
      </p:sp>
      <p:sp>
        <p:nvSpPr>
          <p:cNvPr id="554" name="Google Shape;554;p11"/>
          <p:cNvSpPr txBox="1"/>
          <p:nvPr>
            <p:ph idx="1" type="body"/>
          </p:nvPr>
        </p:nvSpPr>
        <p:spPr>
          <a:xfrm>
            <a:off x="323528" y="1340768"/>
            <a:ext cx="7753672" cy="5060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The dialogues will run from April 2014 –April 2015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These will be a series of public meetings and on-line discussions where policy planners, civil society representatives, academics, community and private sector leaders can discuss how to best deliver</a:t>
            </a:r>
            <a:r>
              <a:rPr b="1" lang="en-US"/>
              <a:t> </a:t>
            </a:r>
            <a:r>
              <a:rPr lang="en-US"/>
              <a:t>the next sustainable development agenda that will build on the success of the Millennium Development Goals (MDG).  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Dialogues on Implementation will explore six themes:</a:t>
            </a:r>
            <a:endParaRPr/>
          </a:p>
          <a:p>
            <a:pPr indent="-182880" lvl="1" marL="41148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b="1" lang="en-US"/>
              <a:t>Localizing the post-2015 agenda</a:t>
            </a:r>
            <a:endParaRPr/>
          </a:p>
          <a:p>
            <a:pPr indent="-182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b="1" lang="en-US"/>
              <a:t>Helping to Strengthen Capacities and Build Effective Institutions</a:t>
            </a:r>
            <a:endParaRPr/>
          </a:p>
          <a:p>
            <a:pPr indent="-182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b="1" lang="en-US"/>
              <a:t>Participatory Monitoring for Accountability</a:t>
            </a:r>
            <a:endParaRPr/>
          </a:p>
          <a:p>
            <a:pPr indent="-182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b="1" lang="en-US"/>
              <a:t>Partnerships with Civil Society</a:t>
            </a:r>
            <a:endParaRPr/>
          </a:p>
          <a:p>
            <a:pPr indent="-182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b="1" lang="en-US"/>
              <a:t>Engaging with the Private Sector</a:t>
            </a:r>
            <a:endParaRPr/>
          </a:p>
          <a:p>
            <a:pPr indent="-182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b="1" lang="en-US"/>
              <a:t>Culture and Development</a:t>
            </a:r>
            <a:endParaRPr b="1"/>
          </a:p>
          <a:p>
            <a:pPr indent="-55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  <a:p>
            <a:pPr indent="-55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  <a:p>
            <a:pPr indent="-55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  <a:p>
            <a:pPr indent="-55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  <a:p>
            <a:pPr indent="-55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  <a:p>
            <a:pPr indent="-55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  <a:p>
            <a:pPr indent="-55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  <a:p>
            <a:pPr indent="-55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  <a:p>
            <a:pPr indent="-55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  <a:p>
            <a:pPr indent="-55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43179" lvl="0" marL="18288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555" name="Google Shape;555;p11"/>
          <p:cNvSpPr txBox="1"/>
          <p:nvPr>
            <p:ph idx="12" type="sldNum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2"/>
          <p:cNvSpPr txBox="1"/>
          <p:nvPr>
            <p:ph type="title"/>
          </p:nvPr>
        </p:nvSpPr>
        <p:spPr>
          <a:xfrm>
            <a:off x="35496" y="-90264"/>
            <a:ext cx="908335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ic Sans MS"/>
              <a:buNone/>
            </a:pPr>
            <a:r>
              <a:rPr b="1" lang="en-US" sz="2800">
                <a:latin typeface="Comic Sans MS"/>
                <a:ea typeface="Comic Sans MS"/>
                <a:cs typeface="Comic Sans MS"/>
                <a:sym typeface="Comic Sans MS"/>
              </a:rPr>
              <a:t>THEME OF THE NATIONAL CONSULTATIONS </a:t>
            </a:r>
            <a:endParaRPr b="1"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62" name="Google Shape;562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9165" y="1196752"/>
            <a:ext cx="3323195" cy="2995975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12"/>
          <p:cNvSpPr txBox="1"/>
          <p:nvPr/>
        </p:nvSpPr>
        <p:spPr>
          <a:xfrm>
            <a:off x="107504" y="1196752"/>
            <a:ext cx="4464496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 u="none" cap="none" strike="noStrike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Malaysia We Want: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can our institutions help us deliver this?</a:t>
            </a:r>
            <a:endParaRPr i="1" sz="32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4" name="Google Shape;564;p12"/>
          <p:cNvSpPr txBox="1"/>
          <p:nvPr/>
        </p:nvSpPr>
        <p:spPr>
          <a:xfrm>
            <a:off x="1187624" y="4509120"/>
            <a:ext cx="6840760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Malaysia Yang Kita Mahu: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Bagaimanakah institusi kita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boleh membantu kita mencapai matlamat ini?</a:t>
            </a:r>
            <a:endParaRPr i="1" sz="32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3"/>
          <p:cNvSpPr txBox="1"/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</a:pPr>
            <a:r>
              <a:rPr lang="en-US"/>
              <a:t>OVERALL GOALS &amp; OBJECTIVES</a:t>
            </a:r>
            <a:endParaRPr/>
          </a:p>
        </p:txBody>
      </p:sp>
      <p:sp>
        <p:nvSpPr>
          <p:cNvPr id="570" name="Google Shape;570;p13"/>
          <p:cNvSpPr txBox="1"/>
          <p:nvPr>
            <p:ph idx="1" type="body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360"/>
              <a:buFont typeface="Arial"/>
              <a:buChar char="•"/>
            </a:pPr>
            <a:r>
              <a:rPr b="1" lang="en-US"/>
              <a:t>TO IDENTIFY EMERGING PRIORITIES</a:t>
            </a:r>
            <a:endParaRPr/>
          </a:p>
          <a:p>
            <a:pPr indent="-285750" lvl="0" marL="285750" rtl="0" algn="l">
              <a:spcBef>
                <a:spcPts val="1320"/>
              </a:spcBef>
              <a:spcAft>
                <a:spcPts val="0"/>
              </a:spcAft>
              <a:buSzPts val="1360"/>
              <a:buFont typeface="Arial"/>
              <a:buChar char="•"/>
            </a:pPr>
            <a:r>
              <a:rPr b="1" lang="en-US"/>
              <a:t>UNFINISHED BUSINESS</a:t>
            </a:r>
            <a:endParaRPr/>
          </a:p>
          <a:p>
            <a:pPr indent="-285750" lvl="0" marL="285750" rtl="0" algn="l">
              <a:spcBef>
                <a:spcPts val="1320"/>
              </a:spcBef>
              <a:spcAft>
                <a:spcPts val="0"/>
              </a:spcAft>
              <a:buSzPts val="1360"/>
              <a:buFont typeface="Arial"/>
              <a:buChar char="•"/>
            </a:pPr>
            <a:r>
              <a:rPr b="1" lang="en-US"/>
              <a:t>CHALLENGES &amp; GAPS IN ACHIEVING REMAINING MDG TARGETS</a:t>
            </a:r>
            <a:endParaRPr/>
          </a:p>
          <a:p>
            <a:pPr indent="-285750" lvl="0" marL="285750" rtl="0" algn="l">
              <a:spcBef>
                <a:spcPts val="1320"/>
              </a:spcBef>
              <a:spcAft>
                <a:spcPts val="0"/>
              </a:spcAft>
              <a:buSzPts val="1360"/>
              <a:buFont typeface="Arial"/>
              <a:buChar char="•"/>
            </a:pPr>
            <a:r>
              <a:rPr b="1" lang="en-US"/>
              <a:t>RECOMMENDA-TIONS FOR FUTURE DEVELOPMENT POST-2015</a:t>
            </a:r>
            <a:endParaRPr/>
          </a:p>
        </p:txBody>
      </p:sp>
      <p:pic>
        <p:nvPicPr>
          <p:cNvPr id="571" name="Google Shape;571;p1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800" y="381000"/>
            <a:ext cx="5913120" cy="6251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4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Proposed Theme of National Consultations</a:t>
            </a:r>
            <a:endParaRPr/>
          </a:p>
        </p:txBody>
      </p:sp>
      <p:pic>
        <p:nvPicPr>
          <p:cNvPr id="577" name="Google Shape;577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793" y="1596830"/>
            <a:ext cx="4158807" cy="449917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14"/>
          <p:cNvSpPr txBox="1"/>
          <p:nvPr>
            <p:ph idx="2" type="body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4080"/>
              <a:buChar char="⚫"/>
            </a:pPr>
            <a:r>
              <a:rPr b="1" lang="en-US" sz="4800">
                <a:latin typeface="Bilbo"/>
                <a:ea typeface="Bilbo"/>
                <a:cs typeface="Bilbo"/>
                <a:sym typeface="Bilbo"/>
              </a:rPr>
              <a:t>The Malaysia We Want: How can our institutions help us deliver this?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carrieyee.XIMNETMY\Desktop\MsiaWeWant_Tablet.jpg" id="583" name="Google Shape;58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0"/>
            <a:ext cx="5568664" cy="942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arrieyee.XIMNETMY\Desktop\MsiaWeWant_Mobile.jpg" id="584" name="Google Shape;58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4232" y="12699"/>
            <a:ext cx="1707768" cy="684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6"/>
          <p:cNvSpPr txBox="1"/>
          <p:nvPr>
            <p:ph type="title"/>
          </p:nvPr>
        </p:nvSpPr>
        <p:spPr>
          <a:xfrm>
            <a:off x="179512" y="44624"/>
            <a:ext cx="8363272" cy="720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2800"/>
              <a:buFont typeface="Georgia"/>
              <a:buNone/>
            </a:pPr>
            <a:r>
              <a:rPr lang="en-US" sz="2800"/>
              <a:t>WorldWeWant Survey – Global Votes (2.3 million)</a:t>
            </a:r>
            <a:endParaRPr sz="2800"/>
          </a:p>
        </p:txBody>
      </p:sp>
      <p:graphicFrame>
        <p:nvGraphicFramePr>
          <p:cNvPr id="590" name="Google Shape;590;p16"/>
          <p:cNvGraphicFramePr/>
          <p:nvPr/>
        </p:nvGraphicFramePr>
        <p:xfrm>
          <a:off x="467544" y="764704"/>
          <a:ext cx="7620000" cy="5976664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591" name="Google Shape;591;p16"/>
          <p:cNvSpPr txBox="1"/>
          <p:nvPr>
            <p:ph idx="11" type="ftr"/>
          </p:nvPr>
        </p:nvSpPr>
        <p:spPr>
          <a:xfrm rot="-5400000">
            <a:off x="6805302" y="3267152"/>
            <a:ext cx="3930497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B0F0"/>
                </a:solidFill>
              </a:rPr>
              <a:t>#</a:t>
            </a:r>
            <a:r>
              <a:rPr b="1" lang="en-US" sz="2800">
                <a:solidFill>
                  <a:srgbClr val="00B0F0"/>
                </a:solidFill>
              </a:rPr>
              <a:t>MSIAWeWant</a:t>
            </a:r>
            <a:endParaRPr b="1" sz="2800">
              <a:solidFill>
                <a:srgbClr val="00B0F0"/>
              </a:solidFill>
            </a:endParaRPr>
          </a:p>
        </p:txBody>
      </p:sp>
      <p:sp>
        <p:nvSpPr>
          <p:cNvPr id="592" name="Google Shape;592;p16"/>
          <p:cNvSpPr txBox="1"/>
          <p:nvPr>
            <p:ph idx="12" type="sldNum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3" name="Google Shape;593;p16"/>
          <p:cNvSpPr txBox="1"/>
          <p:nvPr/>
        </p:nvSpPr>
        <p:spPr>
          <a:xfrm>
            <a:off x="5364088" y="1195005"/>
            <a:ext cx="2808312" cy="353943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B0F0"/>
                </a:solidFill>
                <a:latin typeface="Georgia"/>
                <a:ea typeface="Georgia"/>
                <a:cs typeface="Georgia"/>
                <a:sym typeface="Georgia"/>
              </a:rPr>
              <a:t>Top Priorities: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❑"/>
            </a:pPr>
            <a:r>
              <a:rPr b="1" lang="en-US" sz="2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Good Education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❑"/>
            </a:pPr>
            <a:r>
              <a:rPr b="1" lang="en-US" sz="2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Better Healthcare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❑"/>
            </a:pPr>
            <a:r>
              <a:rPr b="1" lang="en-US" sz="2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Honest &amp; Responsive Government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❑"/>
            </a:pPr>
            <a:r>
              <a:rPr b="1" lang="en-US" sz="2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Better job opportunities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❑"/>
            </a:pPr>
            <a:r>
              <a:rPr b="1" lang="en-US" sz="2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Access to clean water &amp; sanitation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❑"/>
            </a:pPr>
            <a:r>
              <a:rPr b="1" lang="en-US" sz="2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Affordable &amp; nutritious food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8" name="Google Shape;598;p17"/>
          <p:cNvGraphicFramePr/>
          <p:nvPr/>
        </p:nvGraphicFramePr>
        <p:xfrm>
          <a:off x="0" y="836712"/>
          <a:ext cx="8532440" cy="576064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599" name="Google Shape;599;p17"/>
          <p:cNvSpPr txBox="1"/>
          <p:nvPr>
            <p:ph type="title"/>
          </p:nvPr>
        </p:nvSpPr>
        <p:spPr>
          <a:xfrm>
            <a:off x="251520" y="-27384"/>
            <a:ext cx="81472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2800"/>
              <a:buFont typeface="Georgia"/>
              <a:buNone/>
            </a:pPr>
            <a:r>
              <a:rPr lang="en-US" sz="2800"/>
              <a:t>WorldWeWant Survey – Malaysian Votes (3,000) </a:t>
            </a:r>
            <a:endParaRPr sz="2800"/>
          </a:p>
        </p:txBody>
      </p:sp>
      <p:sp>
        <p:nvSpPr>
          <p:cNvPr id="600" name="Google Shape;600;p17"/>
          <p:cNvSpPr txBox="1"/>
          <p:nvPr>
            <p:ph idx="11" type="ftr"/>
          </p:nvPr>
        </p:nvSpPr>
        <p:spPr>
          <a:xfrm rot="-5400000">
            <a:off x="6805302" y="3267152"/>
            <a:ext cx="3930497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B0F0"/>
                </a:solidFill>
              </a:rPr>
              <a:t>#MSIAWeWant</a:t>
            </a:r>
            <a:endParaRPr b="1" sz="2800">
              <a:solidFill>
                <a:srgbClr val="00B0F0"/>
              </a:solidFill>
            </a:endParaRPr>
          </a:p>
        </p:txBody>
      </p:sp>
      <p:sp>
        <p:nvSpPr>
          <p:cNvPr id="601" name="Google Shape;601;p17"/>
          <p:cNvSpPr txBox="1"/>
          <p:nvPr>
            <p:ph idx="12" type="sldNum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2" name="Google Shape;602;p17"/>
          <p:cNvSpPr txBox="1"/>
          <p:nvPr/>
        </p:nvSpPr>
        <p:spPr>
          <a:xfrm>
            <a:off x="5292080" y="1340768"/>
            <a:ext cx="3096344" cy="396044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B0F0"/>
                </a:solidFill>
                <a:latin typeface="Georgia"/>
                <a:ea typeface="Georgia"/>
                <a:cs typeface="Georgia"/>
                <a:sym typeface="Georgia"/>
              </a:rPr>
              <a:t>Top Priorities: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❑"/>
            </a:pPr>
            <a:r>
              <a:rPr b="1" lang="en-US" sz="2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Good Education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❑"/>
            </a:pPr>
            <a:r>
              <a:rPr b="1" lang="en-US" sz="2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Honest &amp; Responsive Government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❑"/>
            </a:pPr>
            <a:r>
              <a:rPr b="1" lang="en-US" sz="2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Protection against crime &amp; violence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❑"/>
            </a:pPr>
            <a:r>
              <a:rPr b="1" lang="en-US" sz="2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Better Healthcare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❑"/>
            </a:pPr>
            <a:r>
              <a:rPr b="1" lang="en-US" sz="2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Protecting forests, rivers and oceans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❑"/>
            </a:pPr>
            <a:r>
              <a:rPr b="1" lang="en-US" sz="2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Freedom from discrimination and persecution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p18"/>
          <p:cNvPicPr preferRelativeResize="0"/>
          <p:nvPr/>
        </p:nvPicPr>
        <p:blipFill rotWithShape="1">
          <a:blip r:embed="rId3">
            <a:alphaModFix/>
          </a:blip>
          <a:srcRect b="12735" l="0" r="832" t="19481"/>
          <a:stretch/>
        </p:blipFill>
        <p:spPr>
          <a:xfrm>
            <a:off x="1250040" y="2000250"/>
            <a:ext cx="6591958" cy="318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18"/>
          <p:cNvPicPr preferRelativeResize="0"/>
          <p:nvPr/>
        </p:nvPicPr>
        <p:blipFill rotWithShape="1">
          <a:blip r:embed="rId3">
            <a:alphaModFix/>
          </a:blip>
          <a:srcRect b="79937" l="20833" r="19165" t="7098"/>
          <a:stretch/>
        </p:blipFill>
        <p:spPr>
          <a:xfrm>
            <a:off x="2114549" y="1143000"/>
            <a:ext cx="4862939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9"/>
          <p:cNvSpPr txBox="1"/>
          <p:nvPr>
            <p:ph type="ctrTitle"/>
          </p:nvPr>
        </p:nvSpPr>
        <p:spPr>
          <a:xfrm>
            <a:off x="156222" y="154780"/>
            <a:ext cx="7772400" cy="506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DIFFERENCE – MDG &amp; SDG</a:t>
            </a:r>
            <a:endParaRPr/>
          </a:p>
        </p:txBody>
      </p:sp>
      <p:sp>
        <p:nvSpPr>
          <p:cNvPr id="615" name="Google Shape;615;p19"/>
          <p:cNvSpPr txBox="1"/>
          <p:nvPr>
            <p:ph idx="12" type="sldNum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19"/>
          <p:cNvSpPr txBox="1"/>
          <p:nvPr>
            <p:ph idx="1" type="body"/>
          </p:nvPr>
        </p:nvSpPr>
        <p:spPr>
          <a:xfrm>
            <a:off x="156222" y="1145168"/>
            <a:ext cx="8987778" cy="5311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The SDG agenda is fundamentally different to the MDGs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74707" lvl="1" marL="574758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Targets are universal and closely interconnected</a:t>
            </a:r>
            <a:endParaRPr>
              <a:solidFill>
                <a:schemeClr val="lt1"/>
              </a:solidFill>
            </a:endParaRPr>
          </a:p>
          <a:p>
            <a:pPr indent="-60407" lvl="1" marL="574758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174707" lvl="1" marL="57475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Global goals and targets are ‘aspirational’. Individual countries expected to adapt and apply according to context</a:t>
            </a:r>
            <a:endParaRPr/>
          </a:p>
          <a:p>
            <a:pPr indent="-60407" lvl="1" marL="57475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174707" lvl="1" marL="57475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169 targets, 99 relate to outcomes, 70 relate to means of implementation</a:t>
            </a:r>
            <a:endParaRPr/>
          </a:p>
          <a:p>
            <a:pPr indent="-60407" lvl="1" marL="57475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174707" lvl="1" marL="57475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This implies a large number of global indicators (100-300)</a:t>
            </a:r>
            <a:endParaRPr/>
          </a:p>
          <a:p>
            <a:pPr indent="-60407" lvl="1" marL="57475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174707" lvl="1" marL="57475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Calls for significant investment in national capacity for data collection and analysis </a:t>
            </a:r>
            <a:endParaRPr/>
          </a:p>
          <a:p>
            <a:pPr indent="-55879" lvl="0" marL="18288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"/>
          <p:cNvSpPr txBox="1"/>
          <p:nvPr>
            <p:ph type="title"/>
          </p:nvPr>
        </p:nvSpPr>
        <p:spPr>
          <a:xfrm>
            <a:off x="381000" y="284176"/>
            <a:ext cx="8458199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b="1" lang="en-US" sz="3600"/>
              <a:t>PRESENTATION OUTLINE</a:t>
            </a:r>
            <a:endParaRPr/>
          </a:p>
        </p:txBody>
      </p:sp>
      <p:sp>
        <p:nvSpPr>
          <p:cNvPr id="444" name="Google Shape;444;p2"/>
          <p:cNvSpPr txBox="1"/>
          <p:nvPr>
            <p:ph idx="1" type="body"/>
          </p:nvPr>
        </p:nvSpPr>
        <p:spPr>
          <a:xfrm>
            <a:off x="228600" y="2011680"/>
            <a:ext cx="8763000" cy="4693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8409"/>
          </a:bodyPr>
          <a:lstStyle/>
          <a:p>
            <a:pPr indent="-514372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US" sz="1800"/>
              <a:t> Overview and Introduction </a:t>
            </a:r>
            <a:endParaRPr/>
          </a:p>
          <a:p>
            <a:pPr indent="-514372" lvl="0" marL="51435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US" sz="1800"/>
              <a:t> The MDGs and the Post-2015 Development Agenda – Unfinished Business and Lessons Learnt</a:t>
            </a:r>
            <a:endParaRPr/>
          </a:p>
          <a:p>
            <a:pPr indent="-514372" lvl="0" marL="51435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US" sz="1800"/>
              <a:t> The SDGs – Overview of Purpose, Goals and Targets</a:t>
            </a:r>
            <a:endParaRPr/>
          </a:p>
          <a:p>
            <a:pPr indent="-514372" lvl="0" marL="51435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US" sz="1800"/>
              <a:t> The SDGs – Indicators, Monitoring and Reporting</a:t>
            </a:r>
            <a:endParaRPr/>
          </a:p>
          <a:p>
            <a:pPr indent="-514372" lvl="0" marL="51435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US" sz="1800"/>
              <a:t> The SDGs and National Development Agendas – Roles of Development Partners and Stakeholders</a:t>
            </a:r>
            <a:endParaRPr/>
          </a:p>
          <a:p>
            <a:pPr indent="-514372" lvl="0" marL="51435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US" sz="1800"/>
              <a:t> Sustainable Development – Opportunities and Challenges for Governments in the Asia Pacific region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0"/>
          <p:cNvSpPr txBox="1"/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 2030 REQUIRES ONE, HOLISTIC APPROACH</a:t>
            </a:r>
            <a:endParaRPr/>
          </a:p>
        </p:txBody>
      </p:sp>
      <p:sp>
        <p:nvSpPr>
          <p:cNvPr id="623" name="Google Shape;623;p20"/>
          <p:cNvSpPr txBox="1"/>
          <p:nvPr>
            <p:ph idx="1" type="body"/>
          </p:nvPr>
        </p:nvSpPr>
        <p:spPr>
          <a:xfrm>
            <a:off x="3200400" y="1695450"/>
            <a:ext cx="5835752" cy="502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479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30479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br>
              <a:rPr lang="en-US" sz="2400"/>
            </a:br>
            <a:endParaRPr sz="2400"/>
          </a:p>
        </p:txBody>
      </p:sp>
      <p:sp>
        <p:nvSpPr>
          <p:cNvPr id="624" name="Google Shape;624;p20"/>
          <p:cNvSpPr/>
          <p:nvPr/>
        </p:nvSpPr>
        <p:spPr>
          <a:xfrm>
            <a:off x="0" y="1447800"/>
            <a:ext cx="9144000" cy="247650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625" name="Google Shape;625;p20"/>
          <p:cNvGrpSpPr/>
          <p:nvPr/>
        </p:nvGrpSpPr>
        <p:grpSpPr>
          <a:xfrm>
            <a:off x="434600" y="3313940"/>
            <a:ext cx="4747000" cy="3353913"/>
            <a:chOff x="91700" y="170560"/>
            <a:chExt cx="4747000" cy="3353913"/>
          </a:xfrm>
        </p:grpSpPr>
        <p:sp>
          <p:nvSpPr>
            <p:cNvPr id="626" name="Google Shape;626;p20"/>
            <p:cNvSpPr/>
            <p:nvPr/>
          </p:nvSpPr>
          <p:spPr>
            <a:xfrm>
              <a:off x="1857443" y="1079489"/>
              <a:ext cx="1209675" cy="1209675"/>
            </a:xfrm>
            <a:prstGeom prst="ellipse">
              <a:avLst/>
            </a:prstGeom>
            <a:solidFill>
              <a:srgbClr val="A5D025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0"/>
            <p:cNvSpPr/>
            <p:nvPr/>
          </p:nvSpPr>
          <p:spPr>
            <a:xfrm>
              <a:off x="1717738" y="170560"/>
              <a:ext cx="1403223" cy="8122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0"/>
            <p:cNvSpPr txBox="1"/>
            <p:nvPr/>
          </p:nvSpPr>
          <p:spPr>
            <a:xfrm>
              <a:off x="1717738" y="170560"/>
              <a:ext cx="1403223" cy="8122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600"/>
                <a:buFont typeface="Corbel"/>
                <a:buNone/>
              </a:pPr>
              <a:r>
                <a:rPr b="1" lang="en-US" sz="1600">
                  <a:solidFill>
                    <a:schemeClr val="accent6"/>
                  </a:solidFill>
                  <a:latin typeface="Corbel"/>
                  <a:ea typeface="Corbel"/>
                  <a:cs typeface="Corbel"/>
                  <a:sym typeface="Corbel"/>
                </a:rPr>
                <a:t>Sustainable Development Goals</a:t>
              </a:r>
              <a:endParaRPr/>
            </a:p>
          </p:txBody>
        </p:sp>
        <p:sp>
          <p:nvSpPr>
            <p:cNvPr id="629" name="Google Shape;629;p20"/>
            <p:cNvSpPr/>
            <p:nvPr/>
          </p:nvSpPr>
          <p:spPr>
            <a:xfrm>
              <a:off x="2317604" y="1413705"/>
              <a:ext cx="1209675" cy="1209675"/>
            </a:xfrm>
            <a:prstGeom prst="ellipse">
              <a:avLst/>
            </a:prstGeom>
            <a:solidFill>
              <a:srgbClr val="67CF1D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0"/>
            <p:cNvSpPr/>
            <p:nvPr/>
          </p:nvSpPr>
          <p:spPr>
            <a:xfrm>
              <a:off x="3580638" y="949767"/>
              <a:ext cx="1258062" cy="1207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0"/>
            <p:cNvSpPr txBox="1"/>
            <p:nvPr/>
          </p:nvSpPr>
          <p:spPr>
            <a:xfrm>
              <a:off x="3580638" y="949767"/>
              <a:ext cx="1258062" cy="1207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1600"/>
                <a:buFont typeface="Corbel"/>
                <a:buNone/>
              </a:pPr>
              <a:r>
                <a:rPr b="1" lang="en-US" sz="1600">
                  <a:solidFill>
                    <a:srgbClr val="7030A0"/>
                  </a:solidFill>
                  <a:latin typeface="Corbel"/>
                  <a:ea typeface="Corbel"/>
                  <a:cs typeface="Corbel"/>
                  <a:sym typeface="Corbel"/>
                </a:rPr>
                <a:t>Financing for Development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7030A0"/>
                </a:buClr>
                <a:buSzPts val="1600"/>
                <a:buFont typeface="Corbel"/>
                <a:buNone/>
              </a:pPr>
              <a:r>
                <a:rPr b="1" lang="en-US" sz="1600">
                  <a:solidFill>
                    <a:srgbClr val="7030A0"/>
                  </a:solidFill>
                  <a:latin typeface="Corbel"/>
                  <a:ea typeface="Corbel"/>
                  <a:cs typeface="Corbel"/>
                  <a:sym typeface="Corbel"/>
                </a:rPr>
                <a:t>(Addis)</a:t>
              </a:r>
              <a:endParaRPr/>
            </a:p>
          </p:txBody>
        </p:sp>
        <p:sp>
          <p:nvSpPr>
            <p:cNvPr id="632" name="Google Shape;632;p20"/>
            <p:cNvSpPr/>
            <p:nvPr/>
          </p:nvSpPr>
          <p:spPr>
            <a:xfrm>
              <a:off x="2141959" y="1954948"/>
              <a:ext cx="1209675" cy="1209675"/>
            </a:xfrm>
            <a:prstGeom prst="ellipse">
              <a:avLst/>
            </a:prstGeom>
            <a:solidFill>
              <a:srgbClr val="26CE15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0"/>
            <p:cNvSpPr/>
            <p:nvPr/>
          </p:nvSpPr>
          <p:spPr>
            <a:xfrm>
              <a:off x="3406841" y="2245494"/>
              <a:ext cx="1258062" cy="12699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0"/>
            <p:cNvSpPr txBox="1"/>
            <p:nvPr/>
          </p:nvSpPr>
          <p:spPr>
            <a:xfrm>
              <a:off x="3406841" y="2245494"/>
              <a:ext cx="1258062" cy="12699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orbel"/>
                <a:buNone/>
              </a:pPr>
              <a:r>
                <a:rPr b="1" lang="en-US" sz="16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COP 21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orbel"/>
                <a:buNone/>
              </a:pPr>
              <a:r>
                <a:rPr b="1" lang="en-US" sz="16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(Paris)</a:t>
              </a:r>
              <a:endParaRPr/>
            </a:p>
          </p:txBody>
        </p:sp>
        <p:sp>
          <p:nvSpPr>
            <p:cNvPr id="635" name="Google Shape;635;p20"/>
            <p:cNvSpPr/>
            <p:nvPr/>
          </p:nvSpPr>
          <p:spPr>
            <a:xfrm>
              <a:off x="1572928" y="1954948"/>
              <a:ext cx="1209675" cy="1209675"/>
            </a:xfrm>
            <a:prstGeom prst="ellipse">
              <a:avLst/>
            </a:prstGeom>
            <a:solidFill>
              <a:srgbClr val="0ECC3C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0"/>
            <p:cNvSpPr/>
            <p:nvPr/>
          </p:nvSpPr>
          <p:spPr>
            <a:xfrm>
              <a:off x="162234" y="2289750"/>
              <a:ext cx="1258062" cy="12347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0"/>
            <p:cNvSpPr txBox="1"/>
            <p:nvPr/>
          </p:nvSpPr>
          <p:spPr>
            <a:xfrm>
              <a:off x="162234" y="2289750"/>
              <a:ext cx="1258062" cy="12347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orbel"/>
                <a:buNone/>
              </a:pPr>
              <a:r>
                <a:rPr b="1" lang="en-US" sz="1600">
                  <a:solidFill>
                    <a:schemeClr val="accent1"/>
                  </a:solidFill>
                  <a:latin typeface="Corbel"/>
                  <a:ea typeface="Corbel"/>
                  <a:cs typeface="Corbel"/>
                  <a:sym typeface="Corbel"/>
                </a:rPr>
                <a:t>World Humanitarian Summit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orbel"/>
                <a:buNone/>
              </a:pPr>
              <a:r>
                <a:rPr b="1" lang="en-US" sz="1600">
                  <a:solidFill>
                    <a:schemeClr val="accent1"/>
                  </a:solidFill>
                  <a:latin typeface="Corbel"/>
                  <a:ea typeface="Corbel"/>
                  <a:cs typeface="Corbel"/>
                  <a:sym typeface="Corbel"/>
                </a:rPr>
                <a:t>(Istanbul)</a:t>
              </a:r>
              <a:endParaRPr/>
            </a:p>
          </p:txBody>
        </p:sp>
        <p:sp>
          <p:nvSpPr>
            <p:cNvPr id="638" name="Google Shape;638;p20"/>
            <p:cNvSpPr/>
            <p:nvPr/>
          </p:nvSpPr>
          <p:spPr>
            <a:xfrm>
              <a:off x="1397283" y="1413705"/>
              <a:ext cx="1209675" cy="1209675"/>
            </a:xfrm>
            <a:prstGeom prst="ellipse">
              <a:avLst/>
            </a:prstGeom>
            <a:solidFill>
              <a:srgbClr val="06CB76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0"/>
            <p:cNvSpPr/>
            <p:nvPr/>
          </p:nvSpPr>
          <p:spPr>
            <a:xfrm>
              <a:off x="91700" y="703072"/>
              <a:ext cx="1258062" cy="1163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0"/>
            <p:cNvSpPr txBox="1"/>
            <p:nvPr/>
          </p:nvSpPr>
          <p:spPr>
            <a:xfrm>
              <a:off x="91700" y="703072"/>
              <a:ext cx="1258062" cy="1163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D050"/>
                </a:buClr>
                <a:buSzPts val="1600"/>
                <a:buFont typeface="Corbel"/>
                <a:buNone/>
              </a:pPr>
              <a:r>
                <a:rPr b="1" lang="en-US" sz="1600">
                  <a:solidFill>
                    <a:srgbClr val="92D050"/>
                  </a:solidFill>
                  <a:latin typeface="Corbel"/>
                  <a:ea typeface="Corbel"/>
                  <a:cs typeface="Corbel"/>
                  <a:sym typeface="Corbel"/>
                </a:rPr>
                <a:t>Disaster Risk Reduction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92D050"/>
                </a:buClr>
                <a:buSzPts val="1600"/>
                <a:buFont typeface="Corbel"/>
                <a:buNone/>
              </a:pPr>
              <a:r>
                <a:rPr b="1" lang="en-US" sz="1600">
                  <a:solidFill>
                    <a:srgbClr val="92D050"/>
                  </a:solidFill>
                  <a:latin typeface="Corbel"/>
                  <a:ea typeface="Corbel"/>
                  <a:cs typeface="Corbel"/>
                  <a:sym typeface="Corbel"/>
                </a:rPr>
                <a:t>(Sendai)</a:t>
              </a:r>
              <a:endParaRPr/>
            </a:p>
          </p:txBody>
        </p:sp>
      </p:grpSp>
      <p:sp>
        <p:nvSpPr>
          <p:cNvPr id="641" name="Google Shape;641;p20"/>
          <p:cNvSpPr/>
          <p:nvPr/>
        </p:nvSpPr>
        <p:spPr>
          <a:xfrm>
            <a:off x="57150" y="1828800"/>
            <a:ext cx="5124450" cy="11430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 cap="flat" cmpd="sng" w="12700">
            <a:solidFill>
              <a:srgbClr val="5E5E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Agenda 2030</a:t>
            </a:r>
            <a:endParaRPr/>
          </a:p>
        </p:txBody>
      </p:sp>
      <p:sp>
        <p:nvSpPr>
          <p:cNvPr id="642" name="Google Shape;642;p20"/>
          <p:cNvSpPr txBox="1"/>
          <p:nvPr/>
        </p:nvSpPr>
        <p:spPr>
          <a:xfrm>
            <a:off x="5410200" y="1847850"/>
            <a:ext cx="3625952" cy="502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rPr b="1" lang="en-US" sz="2400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rPr>
              <a:t>Main Objectives:  </a:t>
            </a:r>
            <a:endParaRPr/>
          </a:p>
          <a:p>
            <a:pPr indent="-285775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•"/>
            </a:pPr>
            <a:r>
              <a:rPr b="0" i="0" lang="en-US" sz="23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Build and improve on the MDGs by integrating the three pillars of development within one framework;</a:t>
            </a:r>
            <a:endParaRPr/>
          </a:p>
          <a:p>
            <a:pPr indent="-285775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•"/>
            </a:pPr>
            <a:r>
              <a:rPr b="0" i="0" lang="en-US" sz="23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Address inequities within and among countries;</a:t>
            </a:r>
            <a:endParaRPr/>
          </a:p>
          <a:p>
            <a:pPr indent="-285775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•"/>
            </a:pPr>
            <a:r>
              <a:rPr b="0" i="0" lang="en-US" sz="23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Pursue sustainable and inclusive economic growth;</a:t>
            </a:r>
            <a:endParaRPr/>
          </a:p>
          <a:p>
            <a:pPr indent="-285775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•"/>
            </a:pPr>
            <a:r>
              <a:rPr b="0" i="0" lang="en-US" sz="23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Combat climate change and loss of biodiversity;</a:t>
            </a:r>
            <a:endParaRPr/>
          </a:p>
          <a:p>
            <a:pPr indent="-285775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•"/>
            </a:pPr>
            <a:r>
              <a:rPr b="0" i="0" lang="en-US" sz="23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Change consumption and production patterns that are not sustainable;</a:t>
            </a:r>
            <a:endParaRPr/>
          </a:p>
          <a:p>
            <a:pPr indent="-285775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•"/>
            </a:pPr>
            <a:r>
              <a:rPr b="0" i="0" lang="en-US" sz="23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Recognize how peace and democracy are integral to development.</a:t>
            </a:r>
            <a:endParaRPr b="0" i="0" sz="3400" u="none" cap="none" strike="noStrike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1"/>
          <p:cNvSpPr txBox="1"/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STRUCTURE/FORMAT OF SDGS</a:t>
            </a:r>
            <a:endParaRPr/>
          </a:p>
        </p:txBody>
      </p:sp>
      <p:sp>
        <p:nvSpPr>
          <p:cNvPr id="649" name="Google Shape;649;p21"/>
          <p:cNvSpPr/>
          <p:nvPr/>
        </p:nvSpPr>
        <p:spPr>
          <a:xfrm>
            <a:off x="0" y="1447800"/>
            <a:ext cx="9144000" cy="152400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1D01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50" name="Google Shape;650;p21"/>
          <p:cNvSpPr txBox="1"/>
          <p:nvPr>
            <p:ph idx="1" type="body"/>
          </p:nvPr>
        </p:nvSpPr>
        <p:spPr>
          <a:xfrm>
            <a:off x="1295400" y="1981200"/>
            <a:ext cx="5791200" cy="4248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>
                <a:solidFill>
                  <a:schemeClr val="lt2"/>
                </a:solidFill>
              </a:rPr>
              <a:t>I. Preamble and Declaration</a:t>
            </a:r>
            <a:endParaRPr/>
          </a:p>
          <a:p>
            <a:pPr indent="-182880" lvl="0" marL="18288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>
                <a:solidFill>
                  <a:schemeClr val="lt2"/>
                </a:solidFill>
              </a:rPr>
              <a:t>II. Goals and Targets</a:t>
            </a:r>
            <a:endParaRPr/>
          </a:p>
          <a:p>
            <a:pPr indent="-182880" lvl="0" marL="18288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>
                <a:solidFill>
                  <a:schemeClr val="lt2"/>
                </a:solidFill>
              </a:rPr>
              <a:t>III. Means of Implementation</a:t>
            </a:r>
            <a:endParaRPr/>
          </a:p>
          <a:p>
            <a:pPr indent="-182880" lvl="1" marL="41148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Includes some elements of Financing for Development Conference</a:t>
            </a:r>
            <a:endParaRPr/>
          </a:p>
          <a:p>
            <a:pPr indent="-182880" lvl="1" marL="41148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Focus on national strategies &amp; "enabling international economic environment”</a:t>
            </a:r>
            <a:endParaRPr/>
          </a:p>
          <a:p>
            <a:pPr indent="-182880" lvl="0" marL="18288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>
                <a:solidFill>
                  <a:schemeClr val="lt2"/>
                </a:solidFill>
              </a:rPr>
              <a:t>IV. Follow-up and Review</a:t>
            </a:r>
            <a:endParaRPr/>
          </a:p>
          <a:p>
            <a:pPr indent="-182880" lvl="1" marL="41148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Global level through High Level Political Forum, with national and regional review mechanisms</a:t>
            </a:r>
            <a:endParaRPr/>
          </a:p>
          <a:p>
            <a:pPr indent="-182880" lvl="1" marL="41148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Positive references to: Inclusion and participation, disaggregated data, etc.</a:t>
            </a:r>
            <a:endParaRPr/>
          </a:p>
          <a:p>
            <a:pPr indent="0" lvl="2" marL="45720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0" lvl="2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2"/>
          <p:cNvSpPr txBox="1"/>
          <p:nvPr/>
        </p:nvSpPr>
        <p:spPr>
          <a:xfrm>
            <a:off x="0" y="857251"/>
            <a:ext cx="9144000" cy="3000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22"/>
          <p:cNvSpPr/>
          <p:nvPr/>
        </p:nvSpPr>
        <p:spPr>
          <a:xfrm>
            <a:off x="1119585" y="3199693"/>
            <a:ext cx="2227363" cy="270020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000" lIns="69000" spcFirstLastPara="1" rIns="92000" wrap="square" tIns="138025">
            <a:noAutofit/>
          </a:bodyPr>
          <a:lstStyle/>
          <a:p>
            <a:pPr indent="-237398" lvl="0" marL="23739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b="1"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Implies that goals and targets are relevant to all governments and actors: 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integration </a:t>
            </a:r>
            <a:endParaRPr/>
          </a:p>
          <a:p>
            <a:pPr indent="-237398" lvl="0" marL="23739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Universality does not mean uniformity. It implies differentiation </a:t>
            </a:r>
            <a:endParaRPr/>
          </a:p>
          <a:p>
            <a:pPr indent="-149450" lvl="0" marL="23739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85"/>
              <a:buFont typeface="Noto Sans Symbols"/>
              <a:buNone/>
            </a:pPr>
            <a:r>
              <a:t/>
            </a:r>
            <a:endParaRPr sz="138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22"/>
          <p:cNvSpPr/>
          <p:nvPr/>
        </p:nvSpPr>
        <p:spPr>
          <a:xfrm>
            <a:off x="3526156" y="3199693"/>
            <a:ext cx="2353571" cy="270020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000" lIns="69000" spcFirstLastPara="1" rIns="92000" wrap="square" tIns="138025">
            <a:noAutofit/>
          </a:bodyPr>
          <a:lstStyle/>
          <a:p>
            <a:pPr indent="-237398" lvl="0" marL="23739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b="1"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Policy integration means balancing all three SD dimensions: 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social, economic growth and environmental protection</a:t>
            </a:r>
            <a:endParaRPr/>
          </a:p>
          <a:p>
            <a:pPr indent="-237398" lvl="0" marL="23739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integrated approach implies managing trade-offs and maximizing synergies across targets</a:t>
            </a:r>
            <a:endParaRPr/>
          </a:p>
        </p:txBody>
      </p:sp>
      <p:sp>
        <p:nvSpPr>
          <p:cNvPr id="659" name="Google Shape;659;p22"/>
          <p:cNvSpPr/>
          <p:nvPr/>
        </p:nvSpPr>
        <p:spPr>
          <a:xfrm>
            <a:off x="6172201" y="3271462"/>
            <a:ext cx="2239530" cy="262843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000" lIns="69000" spcFirstLastPara="1" rIns="92000" wrap="square" tIns="138025">
            <a:noAutofit/>
          </a:bodyPr>
          <a:lstStyle/>
          <a:p>
            <a:pPr indent="-237398" lvl="0" marL="23739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b="1"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principle of ‘no one left behind’ 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advocates countries to go beyond averages. </a:t>
            </a:r>
            <a:endParaRPr/>
          </a:p>
          <a:p>
            <a:pPr indent="-237398" lvl="0" marL="23739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SDGs should benefit all – eradicating poverty and reducing inequalities. </a:t>
            </a:r>
            <a:endParaRPr/>
          </a:p>
          <a:p>
            <a:pPr indent="-237398" lvl="0" marL="23739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▪"/>
            </a:pPr>
            <a:r>
              <a:rPr lang="en-US" sz="142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Promotion and use of disaggregated data is key</a:t>
            </a:r>
            <a:endParaRPr/>
          </a:p>
          <a:p>
            <a:pPr indent="-142148" lvl="0" marL="23739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r>
              <a:t/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22"/>
          <p:cNvSpPr txBox="1"/>
          <p:nvPr/>
        </p:nvSpPr>
        <p:spPr>
          <a:xfrm>
            <a:off x="1801355" y="878307"/>
            <a:ext cx="5600700" cy="429707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25" lIns="74275" spcFirstLastPara="1" rIns="74275" wrap="square" tIns="3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b="1" lang="en-US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2030 Agenda Principles</a:t>
            </a:r>
            <a:endParaRPr/>
          </a:p>
        </p:txBody>
      </p:sp>
      <p:pic>
        <p:nvPicPr>
          <p:cNvPr id="661" name="Google Shape;66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5115" y="1555191"/>
            <a:ext cx="2124710" cy="1325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64175" y="1452282"/>
            <a:ext cx="2275388" cy="1356174"/>
          </a:xfrm>
          <a:prstGeom prst="rect">
            <a:avLst/>
          </a:prstGeom>
          <a:noFill/>
          <a:ln>
            <a:noFill/>
          </a:ln>
        </p:spPr>
      </p:pic>
      <p:sp>
        <p:nvSpPr>
          <p:cNvPr descr="© INSCALE GmbH, 26.05.2010&#10;http://www.presentationload.com/" id="663" name="Google Shape;663;p22"/>
          <p:cNvSpPr/>
          <p:nvPr/>
        </p:nvSpPr>
        <p:spPr>
          <a:xfrm>
            <a:off x="6172202" y="2731077"/>
            <a:ext cx="2292450" cy="540385"/>
          </a:xfrm>
          <a:prstGeom prst="roundRect">
            <a:avLst>
              <a:gd fmla="val 6490" name="adj"/>
            </a:avLst>
          </a:prstGeom>
          <a:solidFill>
            <a:srgbClr val="BA0000"/>
          </a:solidFill>
          <a:ln>
            <a:noFill/>
          </a:ln>
          <a:effectLst>
            <a:outerShdw blurRad="127000" rotWithShape="0" algn="tl" dir="2700000" dist="63500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‘NO ONE LEFT BEHIND’</a:t>
            </a:r>
            <a:endParaRPr/>
          </a:p>
        </p:txBody>
      </p:sp>
      <p:pic>
        <p:nvPicPr>
          <p:cNvPr id="664" name="Google Shape;664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33141" y="1452283"/>
            <a:ext cx="2346586" cy="1428350"/>
          </a:xfrm>
          <a:prstGeom prst="rect">
            <a:avLst/>
          </a:prstGeom>
          <a:noFill/>
          <a:ln>
            <a:noFill/>
          </a:ln>
        </p:spPr>
      </p:pic>
      <p:sp>
        <p:nvSpPr>
          <p:cNvPr descr="© INSCALE GmbH, 26.05.2010&#10;http://www.presentationload.com/" id="665" name="Google Shape;665;p22"/>
          <p:cNvSpPr/>
          <p:nvPr/>
        </p:nvSpPr>
        <p:spPr>
          <a:xfrm>
            <a:off x="3525115" y="2731077"/>
            <a:ext cx="2354612" cy="540385"/>
          </a:xfrm>
          <a:prstGeom prst="roundRect">
            <a:avLst>
              <a:gd fmla="val 6490" name="adj"/>
            </a:avLst>
          </a:prstGeom>
          <a:solidFill>
            <a:srgbClr val="2E75B5"/>
          </a:solidFill>
          <a:ln>
            <a:noFill/>
          </a:ln>
          <a:effectLst>
            <a:outerShdw blurRad="127000" rotWithShape="0" algn="tl" dir="2700000" dist="63500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INTEGRATION</a:t>
            </a:r>
            <a:endParaRPr/>
          </a:p>
        </p:txBody>
      </p:sp>
      <p:sp>
        <p:nvSpPr>
          <p:cNvPr descr="© INSCALE GmbH, 26.05.2010&#10;http://www.presentationload.com/" id="666" name="Google Shape;666;p22"/>
          <p:cNvSpPr/>
          <p:nvPr/>
        </p:nvSpPr>
        <p:spPr>
          <a:xfrm>
            <a:off x="1119586" y="2731077"/>
            <a:ext cx="2252450" cy="540385"/>
          </a:xfrm>
          <a:prstGeom prst="roundRect">
            <a:avLst>
              <a:gd fmla="val 6490" name="adj"/>
            </a:avLst>
          </a:prstGeom>
          <a:solidFill>
            <a:srgbClr val="525252"/>
          </a:solidFill>
          <a:ln>
            <a:noFill/>
          </a:ln>
          <a:effectLst>
            <a:outerShdw blurRad="127000" rotWithShape="0" algn="tl" dir="2700000" dist="63500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UNIVERSALITY</a:t>
            </a:r>
            <a:endParaRPr/>
          </a:p>
        </p:txBody>
      </p:sp>
      <p:pic>
        <p:nvPicPr>
          <p:cNvPr id="667" name="Google Shape;667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9587" y="1452282"/>
            <a:ext cx="2260474" cy="1290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3"/>
          <p:cNvSpPr txBox="1"/>
          <p:nvPr>
            <p:ph type="title"/>
          </p:nvPr>
        </p:nvSpPr>
        <p:spPr>
          <a:xfrm>
            <a:off x="107504" y="274638"/>
            <a:ext cx="7992888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9032"/>
              <a:buFont typeface="Corbel"/>
              <a:buNone/>
            </a:pPr>
            <a:r>
              <a:rPr b="1" lang="en-US"/>
              <a:t>CONTEXT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 sz="3100">
                <a:latin typeface="Arial"/>
                <a:ea typeface="Arial"/>
                <a:cs typeface="Arial"/>
                <a:sym typeface="Arial"/>
              </a:rPr>
              <a:t>FROM MDGS TO SDGS</a:t>
            </a:r>
            <a:endParaRPr sz="3100"/>
          </a:p>
        </p:txBody>
      </p:sp>
      <p:graphicFrame>
        <p:nvGraphicFramePr>
          <p:cNvPr id="673" name="Google Shape;673;p23"/>
          <p:cNvGraphicFramePr/>
          <p:nvPr/>
        </p:nvGraphicFramePr>
        <p:xfrm>
          <a:off x="395536" y="14127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{BC51E9C2-10A5-412A-97A9-532BE7EB1FFB}</a:tableStyleId>
              </a:tblPr>
              <a:tblGrid>
                <a:gridCol w="2784300"/>
                <a:gridCol w="2784300"/>
                <a:gridCol w="2784300"/>
              </a:tblGrid>
              <a:tr h="481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MDGs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SDGs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81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Goals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81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Targets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169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81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Indicators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230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83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Less</a:t>
                      </a:r>
                      <a:r>
                        <a:rPr lang="en-US" sz="2400"/>
                        <a:t> comprehensive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Scope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Comprehensive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187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Macro Level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Halve Targets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Aspirations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Leave no one behind</a:t>
                      </a:r>
                      <a:endParaRPr/>
                    </a:p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Zero</a:t>
                      </a:r>
                      <a:r>
                        <a:rPr lang="en-US" sz="2400"/>
                        <a:t> Targets</a:t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83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Individual</a:t>
                      </a:r>
                      <a:r>
                        <a:rPr lang="en-US" sz="2400"/>
                        <a:t> Goals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Trade-offs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Interconnected</a:t>
                      </a:r>
                      <a:r>
                        <a:rPr lang="en-US" sz="2400"/>
                        <a:t> and Indivisible</a:t>
                      </a:r>
                      <a:endParaRPr sz="24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674" name="Google Shape;674;p23"/>
          <p:cNvSpPr txBox="1"/>
          <p:nvPr>
            <p:ph idx="12" type="sldNum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Google Shape;680;p24"/>
          <p:cNvPicPr preferRelativeResize="0"/>
          <p:nvPr/>
        </p:nvPicPr>
        <p:blipFill rotWithShape="1">
          <a:blip r:embed="rId3">
            <a:alphaModFix/>
          </a:blip>
          <a:srcRect b="7637" l="0" r="0" t="0"/>
          <a:stretch/>
        </p:blipFill>
        <p:spPr>
          <a:xfrm>
            <a:off x="413439" y="1600200"/>
            <a:ext cx="6715870" cy="4493096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24"/>
          <p:cNvSpPr txBox="1"/>
          <p:nvPr/>
        </p:nvSpPr>
        <p:spPr>
          <a:xfrm>
            <a:off x="6948264" y="1377882"/>
            <a:ext cx="2195736" cy="4247317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Established: May 2015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28 member states representing all regions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150 “observers” – UN agencies, regional commissions, academia, civil society</a:t>
            </a:r>
            <a:endParaRPr/>
          </a:p>
        </p:txBody>
      </p:sp>
      <p:sp>
        <p:nvSpPr>
          <p:cNvPr id="682" name="Google Shape;682;p24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Interagency Group on SDG Indicators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(IAEG-SDG)</a:t>
            </a:r>
            <a:endParaRPr/>
          </a:p>
        </p:txBody>
      </p:sp>
      <p:sp>
        <p:nvSpPr>
          <p:cNvPr id="683" name="Google Shape;683;p24"/>
          <p:cNvSpPr txBox="1"/>
          <p:nvPr/>
        </p:nvSpPr>
        <p:spPr>
          <a:xfrm>
            <a:off x="3924187" y="5677200"/>
            <a:ext cx="2808312" cy="1200329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Co-chairs: Mexico and the Philippines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Secretariat: UN Statistics Division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5"/>
          <p:cNvSpPr/>
          <p:nvPr/>
        </p:nvSpPr>
        <p:spPr>
          <a:xfrm>
            <a:off x="477076" y="1513675"/>
            <a:ext cx="2469299" cy="607800"/>
          </a:xfrm>
          <a:prstGeom prst="homePlat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90" name="Google Shape;690;p25"/>
          <p:cNvSpPr txBox="1"/>
          <p:nvPr/>
        </p:nvSpPr>
        <p:spPr>
          <a:xfrm>
            <a:off x="457200" y="2123531"/>
            <a:ext cx="2170370" cy="1580250"/>
          </a:xfrm>
          <a:prstGeom prst="rect">
            <a:avLst/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1" lang="en-US" sz="180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New York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Initial list of 300+ indicators compiled by UNSD, with inputs from agencies</a:t>
            </a:r>
            <a:endParaRPr/>
          </a:p>
        </p:txBody>
      </p:sp>
      <p:sp>
        <p:nvSpPr>
          <p:cNvPr id="691" name="Google Shape;691;p25"/>
          <p:cNvSpPr/>
          <p:nvPr/>
        </p:nvSpPr>
        <p:spPr>
          <a:xfrm>
            <a:off x="3155764" y="1526927"/>
            <a:ext cx="2533450" cy="6078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92" name="Google Shape;692;p25"/>
          <p:cNvSpPr txBox="1"/>
          <p:nvPr/>
        </p:nvSpPr>
        <p:spPr>
          <a:xfrm>
            <a:off x="3151254" y="2138370"/>
            <a:ext cx="2471699" cy="1847973"/>
          </a:xfrm>
          <a:prstGeom prst="rect">
            <a:avLst/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1" lang="en-US" sz="180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Bangkok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Discussion on color-coded indicators – as green, yellow and grey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Result: 159 green and 65 grey indicators</a:t>
            </a:r>
            <a:endParaRPr/>
          </a:p>
        </p:txBody>
      </p:sp>
      <p:sp>
        <p:nvSpPr>
          <p:cNvPr id="693" name="Google Shape;693;p25"/>
          <p:cNvSpPr/>
          <p:nvPr/>
        </p:nvSpPr>
        <p:spPr>
          <a:xfrm>
            <a:off x="5912854" y="1526927"/>
            <a:ext cx="2760599" cy="6078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94" name="Google Shape;694;p25"/>
          <p:cNvSpPr txBox="1"/>
          <p:nvPr/>
        </p:nvSpPr>
        <p:spPr>
          <a:xfrm>
            <a:off x="5951330" y="2138085"/>
            <a:ext cx="3013158" cy="2052381"/>
          </a:xfrm>
          <a:prstGeom prst="rect">
            <a:avLst/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1" lang="en-US" sz="180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Mexico City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Discussions on compilation of global indicators, establishment of the tier system, disaggregation, methodological work for Tier III indicators</a:t>
            </a:r>
            <a:endParaRPr/>
          </a:p>
        </p:txBody>
      </p:sp>
      <p:sp>
        <p:nvSpPr>
          <p:cNvPr id="695" name="Google Shape;695;p25"/>
          <p:cNvSpPr txBox="1"/>
          <p:nvPr/>
        </p:nvSpPr>
        <p:spPr>
          <a:xfrm>
            <a:off x="490328" y="1647123"/>
            <a:ext cx="2257199" cy="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June 2015</a:t>
            </a:r>
            <a:endParaRPr/>
          </a:p>
        </p:txBody>
      </p:sp>
      <p:sp>
        <p:nvSpPr>
          <p:cNvPr id="696" name="Google Shape;696;p25"/>
          <p:cNvSpPr txBox="1"/>
          <p:nvPr/>
        </p:nvSpPr>
        <p:spPr>
          <a:xfrm>
            <a:off x="3433876" y="1663741"/>
            <a:ext cx="2257199" cy="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October 2015</a:t>
            </a:r>
            <a:endParaRPr/>
          </a:p>
        </p:txBody>
      </p:sp>
      <p:sp>
        <p:nvSpPr>
          <p:cNvPr id="697" name="Google Shape;697;p25"/>
          <p:cNvSpPr txBox="1"/>
          <p:nvPr/>
        </p:nvSpPr>
        <p:spPr>
          <a:xfrm>
            <a:off x="6206188" y="1658941"/>
            <a:ext cx="2257199" cy="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March 2016</a:t>
            </a:r>
            <a:endParaRPr b="1" i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25"/>
          <p:cNvSpPr txBox="1"/>
          <p:nvPr/>
        </p:nvSpPr>
        <p:spPr>
          <a:xfrm>
            <a:off x="357055" y="4187905"/>
            <a:ext cx="2820303" cy="178457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Inputs from IAEG-SDG members and observers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Open consultation with civil society and academia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Regional and country consultations</a:t>
            </a:r>
            <a:endParaRPr/>
          </a:p>
        </p:txBody>
      </p:sp>
      <p:sp>
        <p:nvSpPr>
          <p:cNvPr id="699" name="Google Shape;699;p25"/>
          <p:cNvSpPr txBox="1"/>
          <p:nvPr/>
        </p:nvSpPr>
        <p:spPr>
          <a:xfrm>
            <a:off x="3294076" y="4365105"/>
            <a:ext cx="5392724" cy="1872208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lang="en-US" sz="170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Consultations on grey indicators and further refinement of green indicators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lang="en-US" sz="170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Preparation of IAEG-SDG Report for UN Statistical Commission (submitted 17 Dec, revised Feb 19)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lang="en-US" sz="170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Tiers and custodian agencies defined for (almost) all indicators</a:t>
            </a:r>
            <a:endParaRPr/>
          </a:p>
        </p:txBody>
      </p:sp>
      <p:cxnSp>
        <p:nvCxnSpPr>
          <p:cNvPr id="700" name="Google Shape;700;p25"/>
          <p:cNvCxnSpPr/>
          <p:nvPr/>
        </p:nvCxnSpPr>
        <p:spPr>
          <a:xfrm flipH="1">
            <a:off x="2939352" y="2121475"/>
            <a:ext cx="7963" cy="2053178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lg" w="lg" type="triangle"/>
          </a:ln>
        </p:spPr>
      </p:cxnSp>
      <p:cxnSp>
        <p:nvCxnSpPr>
          <p:cNvPr id="701" name="Google Shape;701;p25"/>
          <p:cNvCxnSpPr/>
          <p:nvPr/>
        </p:nvCxnSpPr>
        <p:spPr>
          <a:xfrm>
            <a:off x="5772594" y="2134727"/>
            <a:ext cx="23542" cy="2230377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702" name="Google Shape;702;p25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IAEG-SDG Meetings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26"/>
          <p:cNvSpPr txBox="1"/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rbel"/>
              <a:buNone/>
            </a:pPr>
            <a:r>
              <a:rPr b="1" lang="en-US"/>
              <a:t>WIDE SCOPE OF SDG INDICATORS</a:t>
            </a:r>
            <a:br>
              <a:rPr lang="en-US"/>
            </a:br>
            <a:endParaRPr/>
          </a:p>
        </p:txBody>
      </p:sp>
      <p:sp>
        <p:nvSpPr>
          <p:cNvPr id="708" name="Google Shape;708;p26"/>
          <p:cNvSpPr txBox="1"/>
          <p:nvPr>
            <p:ph idx="12" type="sldNum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709" name="Google Shape;709;p26"/>
          <p:cNvGraphicFramePr/>
          <p:nvPr/>
        </p:nvGraphicFramePr>
        <p:xfrm>
          <a:off x="683568" y="18457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{BC51E9C2-10A5-412A-97A9-532BE7EB1FFB}</a:tableStyleId>
              </a:tblPr>
              <a:tblGrid>
                <a:gridCol w="2700300"/>
                <a:gridCol w="900100"/>
              </a:tblGrid>
              <a:tr h="232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Goal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Indicators</a:t>
                      </a:r>
                      <a:endParaRPr/>
                    </a:p>
                  </a:txBody>
                  <a:tcPr marT="9525" marB="0" marR="9525" marL="9525" anchor="b"/>
                </a:tc>
              </a:tr>
              <a:tr h="232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1 Poverty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9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32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2 Hunger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15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32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3 Health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25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46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4 Education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11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46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5 Gender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14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32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6 Water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10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32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7 Energy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6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46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8 Economy and Labour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15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317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9 Infrastructure and Innovation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12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32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10 Inequality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12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32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11 Cities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13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32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12 SCP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12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46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13 Climate Change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5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32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14 Oceans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10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32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15 Biodiversity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15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46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16 Peace and Justice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21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317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17 Means of Implementation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rgbClr val="803105"/>
                          </a:solidFill>
                        </a:rPr>
                        <a:t>24</a:t>
                      </a:r>
                      <a:endParaRPr b="0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32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strike="noStrike">
                          <a:solidFill>
                            <a:srgbClr val="803105"/>
                          </a:solidFill>
                        </a:rPr>
                        <a:t>TOTAL</a:t>
                      </a:r>
                      <a:endParaRPr b="1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strike="noStrike">
                          <a:solidFill>
                            <a:srgbClr val="803105"/>
                          </a:solidFill>
                        </a:rPr>
                        <a:t>229</a:t>
                      </a:r>
                      <a:endParaRPr b="1" i="0" sz="16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  <p:graphicFrame>
        <p:nvGraphicFramePr>
          <p:cNvPr id="710" name="Google Shape;710;p26"/>
          <p:cNvGraphicFramePr/>
          <p:nvPr/>
        </p:nvGraphicFramePr>
        <p:xfrm>
          <a:off x="4788024" y="21328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{BC51E9C2-10A5-412A-97A9-532BE7EB1FFB}</a:tableStyleId>
              </a:tblPr>
              <a:tblGrid>
                <a:gridCol w="1944225"/>
                <a:gridCol w="19442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strike="noStrike">
                          <a:solidFill>
                            <a:srgbClr val="C00000"/>
                          </a:solidFill>
                        </a:rPr>
                        <a:t>Dimensions</a:t>
                      </a:r>
                      <a:endParaRPr b="1" i="0" sz="2000" u="none" strike="noStrik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strike="noStrike">
                          <a:solidFill>
                            <a:srgbClr val="C00000"/>
                          </a:solidFill>
                        </a:rPr>
                        <a:t>Indicators</a:t>
                      </a:r>
                      <a:endParaRPr b="1" i="0" sz="2000" u="none" strike="noStrik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strike="noStrike">
                          <a:solidFill>
                            <a:srgbClr val="803105"/>
                          </a:solidFill>
                        </a:rPr>
                        <a:t>People</a:t>
                      </a:r>
                      <a:endParaRPr b="1" i="0" sz="20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strike="noStrike">
                          <a:solidFill>
                            <a:srgbClr val="803105"/>
                          </a:solidFill>
                        </a:rPr>
                        <a:t>74</a:t>
                      </a:r>
                      <a:endParaRPr b="1" i="0" sz="20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strike="noStrike">
                          <a:solidFill>
                            <a:srgbClr val="803105"/>
                          </a:solidFill>
                        </a:rPr>
                        <a:t>Prosperity</a:t>
                      </a:r>
                      <a:endParaRPr b="1" i="0" sz="20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strike="noStrike">
                          <a:solidFill>
                            <a:srgbClr val="803105"/>
                          </a:solidFill>
                        </a:rPr>
                        <a:t>58</a:t>
                      </a:r>
                      <a:endParaRPr b="1" i="0" sz="20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strike="noStrike">
                          <a:solidFill>
                            <a:srgbClr val="803105"/>
                          </a:solidFill>
                        </a:rPr>
                        <a:t>Planet</a:t>
                      </a:r>
                      <a:endParaRPr b="1" i="0" sz="20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strike="noStrike">
                          <a:solidFill>
                            <a:srgbClr val="803105"/>
                          </a:solidFill>
                        </a:rPr>
                        <a:t>52</a:t>
                      </a:r>
                      <a:endParaRPr b="1" i="0" sz="20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461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strike="noStrike">
                          <a:solidFill>
                            <a:srgbClr val="803105"/>
                          </a:solidFill>
                        </a:rPr>
                        <a:t>Peace and Justice</a:t>
                      </a:r>
                      <a:endParaRPr b="1" i="0" sz="20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strike="noStrike">
                          <a:solidFill>
                            <a:srgbClr val="803105"/>
                          </a:solidFill>
                        </a:rPr>
                        <a:t>21</a:t>
                      </a:r>
                      <a:endParaRPr b="1" i="0" sz="20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750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strike="noStrike">
                          <a:solidFill>
                            <a:srgbClr val="803105"/>
                          </a:solidFill>
                        </a:rPr>
                        <a:t>Means of Implementation</a:t>
                      </a:r>
                      <a:endParaRPr b="1" i="0" sz="20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strike="noStrike">
                          <a:solidFill>
                            <a:srgbClr val="803105"/>
                          </a:solidFill>
                        </a:rPr>
                        <a:t>24</a:t>
                      </a:r>
                      <a:endParaRPr b="1" i="0" sz="2000" u="none" strike="noStrike">
                        <a:solidFill>
                          <a:srgbClr val="80310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27"/>
          <p:cNvSpPr/>
          <p:nvPr/>
        </p:nvSpPr>
        <p:spPr>
          <a:xfrm>
            <a:off x="6934200" y="5984875"/>
            <a:ext cx="1828800" cy="762000"/>
          </a:xfrm>
          <a:prstGeom prst="rect">
            <a:avLst/>
          </a:prstGeom>
          <a:gradFill>
            <a:gsLst>
              <a:gs pos="0">
                <a:srgbClr val="FFB7D3"/>
              </a:gs>
              <a:gs pos="50000">
                <a:srgbClr val="FF9BC3"/>
              </a:gs>
              <a:gs pos="100000">
                <a:srgbClr val="FF6BAB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17" name="Google Shape;717;p27"/>
          <p:cNvSpPr txBox="1"/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800"/>
              <a:buFont typeface="Corbel"/>
              <a:buNone/>
            </a:pPr>
            <a:r>
              <a:rPr lang="en-US" sz="2800">
                <a:solidFill>
                  <a:srgbClr val="BF9000"/>
                </a:solidFill>
              </a:rPr>
              <a:t>ROLE OF NATIONAL STATISTICAL OFFICE </a:t>
            </a:r>
            <a:br>
              <a:rPr lang="en-US" sz="2800">
                <a:solidFill>
                  <a:srgbClr val="BF9000"/>
                </a:solidFill>
              </a:rPr>
            </a:br>
            <a:r>
              <a:rPr lang="en-US" sz="2800">
                <a:solidFill>
                  <a:srgbClr val="BF9000"/>
                </a:solidFill>
              </a:rPr>
              <a:t>(NSO)</a:t>
            </a:r>
            <a:endParaRPr/>
          </a:p>
        </p:txBody>
      </p:sp>
      <p:grpSp>
        <p:nvGrpSpPr>
          <p:cNvPr id="718" name="Google Shape;718;p27"/>
          <p:cNvGrpSpPr/>
          <p:nvPr/>
        </p:nvGrpSpPr>
        <p:grpSpPr>
          <a:xfrm>
            <a:off x="237071" y="1297739"/>
            <a:ext cx="8685802" cy="2859996"/>
            <a:chOff x="0" y="2339"/>
            <a:chExt cx="8685802" cy="2859996"/>
          </a:xfrm>
        </p:grpSpPr>
        <p:sp>
          <p:nvSpPr>
            <p:cNvPr id="719" name="Google Shape;719;p27"/>
            <p:cNvSpPr/>
            <p:nvPr/>
          </p:nvSpPr>
          <p:spPr>
            <a:xfrm>
              <a:off x="996" y="2339"/>
              <a:ext cx="8684806" cy="562627"/>
            </a:xfrm>
            <a:prstGeom prst="roundRect">
              <a:avLst>
                <a:gd fmla="val 10000" name="adj"/>
              </a:avLst>
            </a:prstGeom>
            <a:solidFill>
              <a:srgbClr val="FFCC00"/>
            </a:solidFill>
            <a:ln cap="flat" cmpd="sng" w="12700">
              <a:solidFill>
                <a:srgbClr val="E6A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7"/>
            <p:cNvSpPr txBox="1"/>
            <p:nvPr/>
          </p:nvSpPr>
          <p:spPr>
            <a:xfrm>
              <a:off x="17475" y="18818"/>
              <a:ext cx="8651848" cy="529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orbel"/>
                <a:buNone/>
              </a:pPr>
              <a:r>
                <a:rPr lang="en-US" sz="2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Role of Department of Statistics</a:t>
              </a: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0" y="645323"/>
              <a:ext cx="4275696" cy="398800"/>
            </a:xfrm>
            <a:prstGeom prst="roundRect">
              <a:avLst>
                <a:gd fmla="val 10000" name="adj"/>
              </a:avLst>
            </a:prstGeom>
            <a:solidFill>
              <a:srgbClr val="CC99FF"/>
            </a:solidFill>
            <a:ln cap="flat" cmpd="sng" w="12700">
              <a:solidFill>
                <a:srgbClr val="E6A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7"/>
            <p:cNvSpPr txBox="1"/>
            <p:nvPr/>
          </p:nvSpPr>
          <p:spPr>
            <a:xfrm>
              <a:off x="11680" y="657003"/>
              <a:ext cx="4252336" cy="375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orbel"/>
                <a:buNone/>
              </a:pPr>
              <a:r>
                <a:rPr lang="en-US" sz="20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General</a:t>
              </a:r>
              <a:endParaRPr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31850" y="1229659"/>
              <a:ext cx="1386412" cy="1632676"/>
            </a:xfrm>
            <a:prstGeom prst="roundRect">
              <a:avLst>
                <a:gd fmla="val 10000" name="adj"/>
              </a:avLst>
            </a:prstGeom>
            <a:solidFill>
              <a:srgbClr val="DDDDFF"/>
            </a:solidFill>
            <a:ln cap="flat" cmpd="sng" w="12700">
              <a:solidFill>
                <a:srgbClr val="E6A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7"/>
            <p:cNvSpPr txBox="1"/>
            <p:nvPr/>
          </p:nvSpPr>
          <p:spPr>
            <a:xfrm>
              <a:off x="72457" y="1270266"/>
              <a:ext cx="1305198" cy="1551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r>
                <a:rPr lang="en-US"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Compilation of Statistics</a:t>
              </a:r>
              <a:endParaRPr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1473886" y="1257785"/>
              <a:ext cx="1386412" cy="1591070"/>
            </a:xfrm>
            <a:prstGeom prst="roundRect">
              <a:avLst>
                <a:gd fmla="val 10000" name="adj"/>
              </a:avLst>
            </a:prstGeom>
            <a:solidFill>
              <a:srgbClr val="DDDDFF"/>
            </a:solidFill>
            <a:ln cap="flat" cmpd="sng" w="12700">
              <a:solidFill>
                <a:srgbClr val="E6A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7"/>
            <p:cNvSpPr txBox="1"/>
            <p:nvPr/>
          </p:nvSpPr>
          <p:spPr>
            <a:xfrm>
              <a:off x="1514493" y="1298392"/>
              <a:ext cx="1305198" cy="1509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r>
                <a:rPr lang="en-US"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Analysis/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r>
                <a:rPr lang="en-US"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Interpretation</a:t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2921134" y="1229659"/>
              <a:ext cx="1386412" cy="1632676"/>
            </a:xfrm>
            <a:prstGeom prst="roundRect">
              <a:avLst>
                <a:gd fmla="val 10000" name="adj"/>
              </a:avLst>
            </a:prstGeom>
            <a:solidFill>
              <a:srgbClr val="DDDDFF"/>
            </a:solidFill>
            <a:ln cap="flat" cmpd="sng" w="12700">
              <a:solidFill>
                <a:srgbClr val="E6A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7"/>
            <p:cNvSpPr txBox="1"/>
            <p:nvPr/>
          </p:nvSpPr>
          <p:spPr>
            <a:xfrm>
              <a:off x="2961741" y="1270266"/>
              <a:ext cx="1305198" cy="1551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orbel"/>
                <a:buNone/>
              </a:pPr>
              <a:r>
                <a:rPr lang="en-US" sz="16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Dissemination/Statistics Communication</a:t>
              </a:r>
              <a:endParaRPr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4343394" y="645323"/>
              <a:ext cx="4275696" cy="398800"/>
            </a:xfrm>
            <a:prstGeom prst="roundRect">
              <a:avLst>
                <a:gd fmla="val 10000" name="adj"/>
              </a:avLst>
            </a:prstGeom>
            <a:solidFill>
              <a:srgbClr val="CCCC00"/>
            </a:solidFill>
            <a:ln cap="flat" cmpd="sng" w="12700">
              <a:solidFill>
                <a:srgbClr val="E6A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7"/>
            <p:cNvSpPr txBox="1"/>
            <p:nvPr/>
          </p:nvSpPr>
          <p:spPr>
            <a:xfrm>
              <a:off x="4355074" y="657003"/>
              <a:ext cx="4252336" cy="375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orbel"/>
                <a:buNone/>
              </a:pPr>
              <a:r>
                <a:rPr lang="en-US" sz="20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In SDGs (DOS &amp; Stakeholders)</a:t>
              </a:r>
              <a:endParaRPr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4424006" y="1229659"/>
              <a:ext cx="1386412" cy="1632676"/>
            </a:xfrm>
            <a:prstGeom prst="roundRect">
              <a:avLst>
                <a:gd fmla="val 10000" name="adj"/>
              </a:avLst>
            </a:prstGeom>
            <a:solidFill>
              <a:srgbClr val="FFFF8B"/>
            </a:solidFill>
            <a:ln cap="flat" cmpd="sng" w="12700">
              <a:solidFill>
                <a:srgbClr val="E6A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7"/>
            <p:cNvSpPr txBox="1"/>
            <p:nvPr/>
          </p:nvSpPr>
          <p:spPr>
            <a:xfrm>
              <a:off x="4464613" y="1270266"/>
              <a:ext cx="1305198" cy="1551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r>
                <a:rPr lang="en-US"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Coordinate</a:t>
              </a:r>
              <a:endParaRPr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5868648" y="1229659"/>
              <a:ext cx="1386412" cy="1632676"/>
            </a:xfrm>
            <a:prstGeom prst="roundRect">
              <a:avLst>
                <a:gd fmla="val 10000" name="adj"/>
              </a:avLst>
            </a:prstGeom>
            <a:solidFill>
              <a:srgbClr val="FFFF8B"/>
            </a:solidFill>
            <a:ln cap="flat" cmpd="sng" w="12700">
              <a:solidFill>
                <a:srgbClr val="E6A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7"/>
            <p:cNvSpPr txBox="1"/>
            <p:nvPr/>
          </p:nvSpPr>
          <p:spPr>
            <a:xfrm>
              <a:off x="5909255" y="1270266"/>
              <a:ext cx="1305198" cy="1551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r>
                <a:rPr lang="en-US"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Measure Development Progress</a:t>
              </a:r>
              <a:endParaRPr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291911" y="1229659"/>
              <a:ext cx="1386412" cy="1632676"/>
            </a:xfrm>
            <a:prstGeom prst="roundRect">
              <a:avLst>
                <a:gd fmla="val 10000" name="adj"/>
              </a:avLst>
            </a:prstGeom>
            <a:solidFill>
              <a:srgbClr val="FFFF8B"/>
            </a:solidFill>
            <a:ln cap="flat" cmpd="sng" w="12700">
              <a:solidFill>
                <a:srgbClr val="E6A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7"/>
            <p:cNvSpPr txBox="1"/>
            <p:nvPr/>
          </p:nvSpPr>
          <p:spPr>
            <a:xfrm>
              <a:off x="7332518" y="1270266"/>
              <a:ext cx="1305198" cy="1551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r>
                <a:rPr lang="en-US"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Effectively Participation in National Monitoring Programme</a:t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737" name="Google Shape;737;p27"/>
          <p:cNvSpPr txBox="1"/>
          <p:nvPr/>
        </p:nvSpPr>
        <p:spPr>
          <a:xfrm>
            <a:off x="457200" y="4419600"/>
            <a:ext cx="41148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Support government in development planning &amp; monitoring by providing evidence-based statistics</a:t>
            </a:r>
            <a:endParaRPr/>
          </a:p>
        </p:txBody>
      </p:sp>
      <p:sp>
        <p:nvSpPr>
          <p:cNvPr id="738" name="Google Shape;738;p27"/>
          <p:cNvSpPr/>
          <p:nvPr/>
        </p:nvSpPr>
        <p:spPr>
          <a:xfrm>
            <a:off x="4876800" y="4232275"/>
            <a:ext cx="3886200" cy="1600200"/>
          </a:xfrm>
          <a:prstGeom prst="roundRect">
            <a:avLst>
              <a:gd fmla="val 12726" name="adj"/>
            </a:avLst>
          </a:prstGeom>
          <a:gradFill>
            <a:gsLst>
              <a:gs pos="0">
                <a:srgbClr val="ACACAC"/>
              </a:gs>
              <a:gs pos="50000">
                <a:srgbClr val="9B9B9B"/>
              </a:gs>
              <a:gs pos="100000">
                <a:srgbClr val="717171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39" name="Google Shape;739;p27"/>
          <p:cNvSpPr/>
          <p:nvPr/>
        </p:nvSpPr>
        <p:spPr>
          <a:xfrm>
            <a:off x="5854700" y="4784725"/>
            <a:ext cx="2895600" cy="10668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6ECAE"/>
              </a:gs>
              <a:gs pos="50000">
                <a:srgbClr val="CBE896"/>
              </a:gs>
              <a:gs pos="100000">
                <a:srgbClr val="B8E165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40" name="Google Shape;740;p27"/>
          <p:cNvSpPr/>
          <p:nvPr/>
        </p:nvSpPr>
        <p:spPr>
          <a:xfrm>
            <a:off x="6464300" y="5375275"/>
            <a:ext cx="2286000" cy="457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B7D3"/>
              </a:gs>
              <a:gs pos="50000">
                <a:srgbClr val="FF9BC3"/>
              </a:gs>
              <a:gs pos="100000">
                <a:srgbClr val="FF6BAB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241 </a:t>
            </a: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INDICATORS</a:t>
            </a:r>
            <a:endParaRPr/>
          </a:p>
        </p:txBody>
      </p:sp>
      <p:sp>
        <p:nvSpPr>
          <p:cNvPr id="741" name="Google Shape;741;p27"/>
          <p:cNvSpPr txBox="1"/>
          <p:nvPr/>
        </p:nvSpPr>
        <p:spPr>
          <a:xfrm>
            <a:off x="4889500" y="4235450"/>
            <a:ext cx="20574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17</a:t>
            </a:r>
            <a:r>
              <a:rPr lang="en-US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GOALS</a:t>
            </a:r>
            <a:endParaRPr/>
          </a:p>
        </p:txBody>
      </p:sp>
      <p:sp>
        <p:nvSpPr>
          <p:cNvPr id="742" name="Google Shape;742;p27"/>
          <p:cNvSpPr txBox="1"/>
          <p:nvPr/>
        </p:nvSpPr>
        <p:spPr>
          <a:xfrm>
            <a:off x="5851525" y="4779963"/>
            <a:ext cx="2057400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169</a:t>
            </a:r>
            <a:r>
              <a:rPr lang="en-US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TARGETS</a:t>
            </a:r>
            <a:endParaRPr/>
          </a:p>
        </p:txBody>
      </p:sp>
      <p:sp>
        <p:nvSpPr>
          <p:cNvPr id="743" name="Google Shape;743;p27"/>
          <p:cNvSpPr/>
          <p:nvPr/>
        </p:nvSpPr>
        <p:spPr>
          <a:xfrm>
            <a:off x="5016500" y="6096000"/>
            <a:ext cx="19224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193 </a:t>
            </a:r>
            <a:r>
              <a:rPr lang="en-U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Countries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44" name="Google Shape;744;p27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age result for economy icon png" id="745" name="Google Shape;74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5476875"/>
            <a:ext cx="1000125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png;base64,iVBORw0KGgoAAAANSUhEUgAAAMwAAADMCAMAAAAI/LzAAAAAeFBMVEX///8AAAD8/PxMTExeXl4lJSU+Pj5FRUUPDw/c3NzX19fU1NRcXFyYmJjKysoXFxeQkJCCgoKhoaFra2uxsbFycnLw8PD39/e7u7vj4+Pp6ekiIiIqKipHR0fBwcHs7OwwMDCqqqpUVFSEhIR6eno1NTUbGxuTk5NMJsjcAAANp0lEQVR4nO1d6cKqrBpVM9NMKzVRG8ymff93eAS0VAYRsXq/0/q191sWS+EZF6RpP/zwww8//PDDDz90AKLbcXaLPj0MJfD3OoLlfHokowECvcahMD49mnGIt/oL9u5Ps4mPeguX9NMjksdyrXewTz49JkkYyaHLpcS/vznVvD2Fi67fsk8PTAI7KpUSC/fTQxuKdMXiUuKP2Wj/wuGi65v80wMcgNOZy0XXzb8TDgR2Dxddf5w+PUgxxNdeKhAB+PRABZCFQlx0fff94YDDM2NtHL/dRvcu/Ra+O8kphlApsf1eGw28gVxKG7389KAZiG+DuZQJ6PtstGOfK9xrnDeM96YzCS4lvHfZaJfy5Tvxt4rhXTZamIyRPKTJ6DP/u8h4RFI5BOe32GhBMoY5hgrENv4WMik/4BfCG2odQmT8I+VdgzG9jRYhQ61bSGDtfZ7McK/fxOO+C5JlnJ6C22W/mnbh9JJplSwH47Jpzq3M20yagPaRSUWTFxrmQXfRx+mUpY4eMqk1gsvbkzM+mTFeXw/QRxixv7vb5dqxvJSzYow4MWGmND8WmXQoxyNjCNQtmLhjn+9489ffjgmLjnttfJV5kqTDIWOMWfpzXED3OtM0pAZp4NpJX29ySRCbTMwsv4oAuRSDzH/2lCCNUiG5S0WmTDLuYgyXKxokNQgisiX3TnubTGuEReY0yuuv4UcDRl7aeTZ0yrouUdlhkIlGLP16vP8YL57bw2Q5stlww04jcxsZwegzaLRi5su7pk07Md82PJKjkTFHLf0SJ94dr1/HAOyAfD14oskn9mxY0LC6nEV3fH0/bz5vhoY+U5C5QZ8X8N7xmmcbzrvOQ33nFGRgHENxMQ0U9dfzU9ihJmACMnu4JBxujS18fj23TFJwBv4mMsj0utxw+1J/vc/9JFY18o1k7rB17tPb6hUsMTIhZ+BvIrMw/kNkkOFd/pemGb/I/scMAOBGEUH99Q63Ije0+jGVaeaHd0+nafAa1/tvcZrccGb2+v7vD2fQIDiBZiPxitlraz840FxOQAYFmlrKfD1spgAJ823XwSU2mS5lL/CdZy2HjhCFZQIGi3HBqNorEya69YAx0ToGN6Z7JHtoSQOIiWCGA6f5dEkaWdCgshnqY6aZYxBr/Pk0lU1ArgSHLATNB7cNp5ljCNXtJ9zIndpwIpqMs6GGbKL1gmHXsyTdvibRY8asUbi7V/Fsfhn8WCZbLxjn5yNwok04u1uXMEg4OhrDLa7m7LxY7YrT8I7UZOulwuNlWeM4dZysd4ggT500AxLNtSnnGMK1Cqzc3TpEQufsMYuYwZbhh49/6F+RfgyG8Zl0vUCssJcAWGRrlmwc1OrZuLSBghNaWDAWi9DlwQCdNzdWVYFKZebW9ywEz2RtRxoqt57yGy2pujlHcYEnr1ilAtVIglfXxXzFk+euO/RehuzWuEIwmmGXd5Wg6q0AZjxsNuthGSu/3gvJ1hnBkCos0Hw3TryKRlKPE/AKn6HAwynUDr6DCxpBfuX3RKqJ2NOdOye9D2fSFbNAuUx3wxMJZLnjPn2R7fWwicfIFPpgoeWQCrQQTdBT9cTY8a0av6I1Eui5iLVDV4mQQpovt6H3Q9UAlTJSJYKuJ248Npm4/H3w96I5IamxZYJbpKGGMrPOWrTng7FfoQUztodIIuCQoZXnTNAhcykD3aFAMQy3YyYJTqq2JMtzYd6dHCbnbvDgTGFeFpxlQ6Qyl1gz1JCZKITltQM6dw82GBSR4bcopLHmaFXbCo8QqCMzldm/cXxn9poNexwmqSEzReUag1cSBA6umsz+ZdiKqyGj3iwLj6dZY1BCxh20hWsYhsjplJAZqR/igrEPZjIy47SDPTgPaHCoILOcMITV7QHSQBVklNcW7Oagbm8l0/T+9hhB9BProvGfAVtWFJBpFkrmCjbc6Ppj2RBFz8W7TyrINC5fKDFs67yZroj3BhSQyRqX7woVZGyj2b4VP2lEAZnm+vcUkfEbbtgU3lmsgAycWXsL1/5OasiAOiS279YA9YkCMubslOVxnvuhrmdKEk4boGjv8S/N4zjP3jnN8OfAb8xvarLnksxGt/DCH6KjUUImPUWbTXSCDkEVmShMYSvqVGyDxBd9NCrIRDNUYLZnkaLqXEkmLiP77Ibdzf4m6DfHkzHCZ63cNkfvJsCfg5Z88nLGd7EAbTyZsHO5ig4wrJi1Iz6hjaujyUQtgaIdabkCMleim3QQad6OJdPVZB4dTUF4VpANmOsbyBA1phNHSSaK0gBo3Yrl/Q1kiu5ACo56ThTlwNNuLjEXkNWMJEOKZXcg6/5pMC4Uo2gLaLfGkiHacSHIRp3tUA2iIP7I6wmoIUN6/EDBNJtRVNwip3NNYADGa1kP5QfPO387C9jmsWS6rQxrqaCrbWcaYeAv/WMZ7zQ788zTNAU1jYDUKotoBEeTaUsTV4aS8uYKdO+S0MaN8bFZs/F7yTW3O9ml4HWOitgJSdEUpADAqxL2gweYe4GfmBci4gooKgJRHQXMCzFZnZrkzN9cLhvfMfq2nOh26It12e4wC3A886GvTU+0CKCEjAOzp+wKZU1cMvMcGLxdAE0gwW3mAmA476zOuKUJODjOHYsaT5xUE23k4u/krHBOoLD2ArcXnPa66YtVAkaTAQWKoo74c8rJzUmcF+gCgSY7XDL5Btp4G8kK7auQeHMsme6hdLucI1rCZPq5wHZZ57iAo8i6GUDGTVrAOzKIJXLMNJ/lNhEZgfUPuXQ7iweB+vkAMu1bhYumlNBlDrSCR6Y32ilTb9oxDo/+osYAMi1Xf0fhRUQbzNZgnY+CyPSKn66AbhP7dwnJkkGW80SfT4UG6LvoEJm+UlQ5Txmbo47ssY0ig4bFEv/Yfh0m2lFLSwuvcnq4wL1eBeOlvo6gJBmUKTFn/z038Gu203pEkAxroDVWpVFmqol7Umc5Mhas/nKSsH+Vt7GXBJm+3QhL9g688gP4y0aODCrQ8wJGgEdEIdNzYqJpaD5H78EvBEiRmUF/zC3CbDV3TyVD2WfWgq8ZrHNrIGxuCV2KDLo/XH+xyJFbIslw1fXlism0lCvE4SZpMmRQoSTnVmFLx1dQyRRcLtDiU33XE2vVZNABRKzz3Co3cjUAlQxvDpXRQ3mbeuYhT+UkQwYJjYLW2F8446D5voSjIsj0aPhnMTsO3R9eX66QDFwyVXp8IFz9vLr3PlxUBJkeVXpYt2UospUVvg8LTk9QgowNn3S1hyEkyhfrqqAZwfCYILPkr3+v9kMWGVxccdnnwKk5SZDZw/9Uqkxy5dhV8nUzHAqZHjGnW29G35HuaHNCFVuboz6RIIM6JVVWAog1Y8d4nt1BtiDJ9OT/ZbKHLyjIQOFaHbzFMc4SZNDhEXhUj5hCprKtcWx2yRyNnmRGq+dhQoY0Ww0X6DjqYAky6LwVbMws0vbYcTWV4jIp6ZIB/GCmnMA4S32cyCezrQYQsos1EmRQII5v8YVGJq3JXEky/BMHrfKJo0d9cGlkcMa2Ytc2JMjAvMzAH7yjkamCNkfzCDLsI/bwOOsIwfJJf2QCfANn7MhZggw0J1W5fEMhk2fYwvnlwLpketrqu1pVPEvI5HrhVFObHQNIkIFlkirLT2hkYuyCXAqZ7m6dDrY1GZOyL23vY6NzZjsaCTIo3UOm+ZwCon+5zisBKmXNLPrPpcID3tFMeILnr9ong0+P8s3jLtXIW32MtSx82PcT3PBLBprGhqcU0rBaxcoKyosBLuyo9TNNeQG5CQhuewOnIkUBMiXT1NKAjIFqwIdebLyUWqu6gey2WPB+4kom0GxW44g+2bMpDH0njUzp5d1kS8/AzlXZknqU6zHXgMMtAkjnM9XlXTLrMlqGp7IsbzaTDLyuoJfP5jjJd2j+iJ8yy5LRd0+/RSPTcBFMMh0Fxqpxzbm8F/TCz0QVzUU9mRSRuTa7sRtWP6pXrS1ZBFzf/hXZRGQo+iyM3i0OsrVmvQprajKXiyoy64RUNGBYzKGNJ7NpkjFNVWSs0sNTuSA39BYyq5UqMhd2UaOvgT41mZZ/FCITsptrfcKm7yOzZW/I69OcfB+Zgl1cX/05MuX6v4bh057VBc5HGIZ9CtrvI1PGQnEen+rcov4CC+T5nzMAc/z6U9ZYkNf+HTJWEkXlE/BrMgF57d8hA+H+l8gsf2R+ZH5kfmTGkjlftwx0f1/pD5AZgB+ZH5nvILNuHzDZsC5t2UnQlmVkX0nGMlr6xIYmqS28c1ubMuH+uS8k0/lJq6YAtlVNah/Ds/oQGa2o/rOrKMzdhj96xC1JFvPXtLyWpgYd2U6Q6S2aQTLyB1KiJLYqpKyTqgi5yl73HB3olTxX+qLdJXp1LczySTT60Og0dKcmU6+mGWXwBOT3vKPlXCl7TMPFK7oo+VX3x0pQx77ebx122nfAq2wAlsanlXTdjvDzq1606u14QsccyR+zhh98Dpc47M27sC+Lxh8nu8Nj5dWtAicw14cwIhJ4w90cbetWb1oAp5tlXzb146sWW1RPHaFd9PKnX66r9Wyk1XDiAUdH92Nb3py9Z2hZuNbts+AhRwyltQBuU/6urKYtgwJ1ZAzfi0S30BjSq2Yv83OREwNIHxzFacl/DiC6HS0ZnKV+mPSHH3744Ycffvjh/x3/A5/RBjXyP9kHAAAAAElFTkSuQmCC" id="746" name="Google Shape;746;p27"/>
          <p:cNvSpPr/>
          <p:nvPr/>
        </p:nvSpPr>
        <p:spPr>
          <a:xfrm>
            <a:off x="155575" y="-1165225"/>
            <a:ext cx="24384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www.lyceumespanol.com/wp-content/uploads/2014/07/spanish-for-families.png" id="747" name="Google Shape;74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7400" y="5410200"/>
            <a:ext cx="10668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environment icon png" id="748" name="Google Shape;748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52800" y="5257800"/>
            <a:ext cx="1228725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descr="https://cdn2.iconfinder.com/data/icons/flat-icons/496/Question-mark.png" id="749" name="Google Shape;749;p27"/>
          <p:cNvSpPr/>
          <p:nvPr/>
        </p:nvSpPr>
        <p:spPr>
          <a:xfrm>
            <a:off x="155575" y="-1790700"/>
            <a:ext cx="1933575" cy="3743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descr="https://cdn2.iconfinder.com/data/icons/flat-icons/496/Question-mark.png" id="750" name="Google Shape;750;p27"/>
          <p:cNvSpPr/>
          <p:nvPr/>
        </p:nvSpPr>
        <p:spPr>
          <a:xfrm>
            <a:off x="155575" y="-1790700"/>
            <a:ext cx="1933575" cy="3743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descr="https://cdn2.iconfinder.com/data/icons/flat-icons/496/Question-mark.png" id="751" name="Google Shape;751;p27"/>
          <p:cNvSpPr/>
          <p:nvPr/>
        </p:nvSpPr>
        <p:spPr>
          <a:xfrm>
            <a:off x="155575" y="-1790700"/>
            <a:ext cx="1933575" cy="3743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8"/>
          <p:cNvSpPr txBox="1"/>
          <p:nvPr>
            <p:ph type="title"/>
          </p:nvPr>
        </p:nvSpPr>
        <p:spPr>
          <a:xfrm>
            <a:off x="1676400" y="228600"/>
            <a:ext cx="7315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ct val="100000"/>
              <a:buFont typeface="Corbel"/>
              <a:buNone/>
            </a:pPr>
            <a:br>
              <a:rPr lang="en-US">
                <a:solidFill>
                  <a:srgbClr val="BF9000"/>
                </a:solidFill>
              </a:rPr>
            </a:b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PRELIMINARY REVIEW OF MALAYSIA’S SDGS INDICATORS</a:t>
            </a:r>
            <a:endParaRPr/>
          </a:p>
        </p:txBody>
      </p:sp>
      <p:sp>
        <p:nvSpPr>
          <p:cNvPr id="758" name="Google Shape;758;p28"/>
          <p:cNvSpPr txBox="1"/>
          <p:nvPr>
            <p:ph idx="1" type="body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79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759" name="Google Shape;759;p28"/>
          <p:cNvSpPr txBox="1"/>
          <p:nvPr>
            <p:ph idx="12" type="sldNum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0" name="Google Shape;760;p28"/>
          <p:cNvSpPr/>
          <p:nvPr/>
        </p:nvSpPr>
        <p:spPr>
          <a:xfrm>
            <a:off x="609600" y="1371600"/>
            <a:ext cx="8153400" cy="4800600"/>
          </a:xfrm>
          <a:prstGeom prst="roundRect">
            <a:avLst>
              <a:gd fmla="val 5614" name="adj"/>
            </a:avLst>
          </a:prstGeom>
          <a:solidFill>
            <a:srgbClr val="FF9999"/>
          </a:solidFill>
          <a:ln cap="flat" cmpd="sng" w="12700">
            <a:solidFill>
              <a:srgbClr val="BA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1" name="Google Shape;761;p28"/>
          <p:cNvSpPr/>
          <p:nvPr/>
        </p:nvSpPr>
        <p:spPr>
          <a:xfrm>
            <a:off x="762000" y="2057400"/>
            <a:ext cx="3810000" cy="4038600"/>
          </a:xfrm>
          <a:prstGeom prst="roundRect">
            <a:avLst>
              <a:gd fmla="val 5299" name="adj"/>
            </a:avLst>
          </a:prstGeom>
          <a:solidFill>
            <a:schemeClr val="accent5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2" name="Google Shape;762;p28"/>
          <p:cNvSpPr txBox="1"/>
          <p:nvPr/>
        </p:nvSpPr>
        <p:spPr>
          <a:xfrm>
            <a:off x="685800" y="1447800"/>
            <a:ext cx="79248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SDGs (229 indicators)</a:t>
            </a:r>
            <a:endParaRPr b="1"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3" name="Google Shape;763;p28"/>
          <p:cNvSpPr txBox="1"/>
          <p:nvPr/>
        </p:nvSpPr>
        <p:spPr>
          <a:xfrm>
            <a:off x="914400" y="2133600"/>
            <a:ext cx="3581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GREEN (149 indicators)</a:t>
            </a:r>
            <a:endParaRPr b="1"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914400" y="2590800"/>
            <a:ext cx="3505200" cy="1524000"/>
          </a:xfrm>
          <a:prstGeom prst="roundRect">
            <a:avLst>
              <a:gd fmla="val 8772" name="adj"/>
            </a:avLst>
          </a:prstGeom>
          <a:solidFill>
            <a:srgbClr val="F78AC0"/>
          </a:solidFill>
          <a:ln cap="flat" cmpd="sng" w="12700">
            <a:solidFill>
              <a:srgbClr val="BA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5" name="Google Shape;765;p28"/>
          <p:cNvSpPr txBox="1"/>
          <p:nvPr/>
        </p:nvSpPr>
        <p:spPr>
          <a:xfrm>
            <a:off x="914400" y="2619375"/>
            <a:ext cx="34290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Available (76 indicators)</a:t>
            </a:r>
            <a:endParaRPr b="1"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6" name="Google Shape;766;p28"/>
          <p:cNvSpPr txBox="1"/>
          <p:nvPr/>
        </p:nvSpPr>
        <p:spPr>
          <a:xfrm>
            <a:off x="1093788" y="3182938"/>
            <a:ext cx="133985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DOSM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32 indicators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(42%)</a:t>
            </a:r>
            <a:endParaRPr sz="16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7" name="Google Shape;767;p28"/>
          <p:cNvSpPr txBox="1"/>
          <p:nvPr/>
        </p:nvSpPr>
        <p:spPr>
          <a:xfrm>
            <a:off x="2773363" y="3182938"/>
            <a:ext cx="133985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Agencies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44 indicators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(58%)</a:t>
            </a:r>
            <a:endParaRPr sz="16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8" name="Google Shape;768;p28"/>
          <p:cNvSpPr/>
          <p:nvPr/>
        </p:nvSpPr>
        <p:spPr>
          <a:xfrm>
            <a:off x="914400" y="4267200"/>
            <a:ext cx="3505200" cy="1676400"/>
          </a:xfrm>
          <a:prstGeom prst="roundRect">
            <a:avLst>
              <a:gd fmla="val 8772" name="adj"/>
            </a:avLst>
          </a:prstGeom>
          <a:solidFill>
            <a:srgbClr val="FFFF8B"/>
          </a:solidFill>
          <a:ln cap="flat" cmpd="sng" w="12700">
            <a:solidFill>
              <a:srgbClr val="BA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9" name="Google Shape;769;p28"/>
          <p:cNvSpPr txBox="1"/>
          <p:nvPr/>
        </p:nvSpPr>
        <p:spPr>
          <a:xfrm>
            <a:off x="990600" y="4276725"/>
            <a:ext cx="34290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CC"/>
                </a:solidFill>
                <a:latin typeface="Corbel"/>
                <a:ea typeface="Corbel"/>
                <a:cs typeface="Corbel"/>
                <a:sym typeface="Corbel"/>
              </a:rPr>
              <a:t>Not available and need further development of indicators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CC"/>
                </a:solidFill>
                <a:latin typeface="Corbel"/>
                <a:ea typeface="Corbel"/>
                <a:cs typeface="Corbel"/>
                <a:sym typeface="Corbel"/>
              </a:rPr>
              <a:t>(73 indicators)</a:t>
            </a:r>
            <a:endParaRPr/>
          </a:p>
        </p:txBody>
      </p:sp>
      <p:sp>
        <p:nvSpPr>
          <p:cNvPr id="770" name="Google Shape;770;p28"/>
          <p:cNvSpPr/>
          <p:nvPr/>
        </p:nvSpPr>
        <p:spPr>
          <a:xfrm>
            <a:off x="4800600" y="2057400"/>
            <a:ext cx="3810000" cy="4038600"/>
          </a:xfrm>
          <a:prstGeom prst="roundRect">
            <a:avLst>
              <a:gd fmla="val 5299" name="adj"/>
            </a:avLst>
          </a:prstGeom>
          <a:solidFill>
            <a:srgbClr val="161616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71" name="Google Shape;771;p28"/>
          <p:cNvSpPr txBox="1"/>
          <p:nvPr/>
        </p:nvSpPr>
        <p:spPr>
          <a:xfrm>
            <a:off x="4964113" y="2133600"/>
            <a:ext cx="3581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GREY (80 indicators)</a:t>
            </a:r>
            <a:endParaRPr b="1" sz="1800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4953000" y="2590800"/>
            <a:ext cx="3505200" cy="1524000"/>
          </a:xfrm>
          <a:prstGeom prst="roundRect">
            <a:avLst>
              <a:gd fmla="val 8772" name="adj"/>
            </a:avLst>
          </a:prstGeom>
          <a:solidFill>
            <a:srgbClr val="292929"/>
          </a:solidFill>
          <a:ln cap="flat" cmpd="sng" w="12700">
            <a:solidFill>
              <a:srgbClr val="BA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73" name="Google Shape;773;p28"/>
          <p:cNvSpPr txBox="1"/>
          <p:nvPr/>
        </p:nvSpPr>
        <p:spPr>
          <a:xfrm>
            <a:off x="4953000" y="2619375"/>
            <a:ext cx="34290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Available (7 indicators)</a:t>
            </a:r>
            <a:endParaRPr b="1"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774" name="Google Shape;774;p28"/>
          <p:cNvCxnSpPr/>
          <p:nvPr/>
        </p:nvCxnSpPr>
        <p:spPr>
          <a:xfrm rot="5400000">
            <a:off x="2171701" y="3571875"/>
            <a:ext cx="990600" cy="3175"/>
          </a:xfrm>
          <a:prstGeom prst="straightConnector1">
            <a:avLst/>
          </a:prstGeom>
          <a:noFill/>
          <a:ln cap="flat" cmpd="sng" w="25400">
            <a:solidFill>
              <a:srgbClr val="C0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75" name="Google Shape;775;p28"/>
          <p:cNvSpPr txBox="1"/>
          <p:nvPr/>
        </p:nvSpPr>
        <p:spPr>
          <a:xfrm>
            <a:off x="1119711" y="5111750"/>
            <a:ext cx="117211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DOSM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6 indicators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(8%)</a:t>
            </a:r>
            <a:endParaRPr sz="16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76" name="Google Shape;776;p28"/>
          <p:cNvSpPr txBox="1"/>
          <p:nvPr/>
        </p:nvSpPr>
        <p:spPr>
          <a:xfrm>
            <a:off x="2815054" y="5111750"/>
            <a:ext cx="12532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Agencies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67 indicators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(92%)</a:t>
            </a:r>
            <a:endParaRPr sz="16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777" name="Google Shape;777;p28"/>
          <p:cNvCxnSpPr/>
          <p:nvPr/>
        </p:nvCxnSpPr>
        <p:spPr>
          <a:xfrm rot="5400000">
            <a:off x="2401094" y="5515769"/>
            <a:ext cx="533400" cy="1588"/>
          </a:xfrm>
          <a:prstGeom prst="straightConnector1">
            <a:avLst/>
          </a:prstGeom>
          <a:noFill/>
          <a:ln cap="flat" cmpd="sng" w="25400">
            <a:solidFill>
              <a:srgbClr val="C0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78" name="Google Shape;778;p28"/>
          <p:cNvSpPr txBox="1"/>
          <p:nvPr/>
        </p:nvSpPr>
        <p:spPr>
          <a:xfrm>
            <a:off x="5183188" y="3178175"/>
            <a:ext cx="1225550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DOSM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4 indicators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(57%)</a:t>
            </a:r>
            <a:endParaRPr sz="16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79" name="Google Shape;779;p28"/>
          <p:cNvSpPr txBox="1"/>
          <p:nvPr/>
        </p:nvSpPr>
        <p:spPr>
          <a:xfrm>
            <a:off x="6862763" y="3178175"/>
            <a:ext cx="1225550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Agencies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3 indicators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(43%)</a:t>
            </a:r>
            <a:endParaRPr sz="16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780" name="Google Shape;780;p28"/>
          <p:cNvCxnSpPr/>
          <p:nvPr/>
        </p:nvCxnSpPr>
        <p:spPr>
          <a:xfrm rot="5400000">
            <a:off x="6261101" y="3567112"/>
            <a:ext cx="990600" cy="3175"/>
          </a:xfrm>
          <a:prstGeom prst="straightConnector1">
            <a:avLst/>
          </a:prstGeom>
          <a:noFill/>
          <a:ln cap="flat" cmpd="sng" w="25400">
            <a:solidFill>
              <a:srgbClr val="C0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81" name="Google Shape;781;p28"/>
          <p:cNvSpPr/>
          <p:nvPr/>
        </p:nvSpPr>
        <p:spPr>
          <a:xfrm>
            <a:off x="4972050" y="4248150"/>
            <a:ext cx="3505200" cy="1676400"/>
          </a:xfrm>
          <a:prstGeom prst="roundRect">
            <a:avLst>
              <a:gd fmla="val 8772" name="adj"/>
            </a:avLst>
          </a:prstGeom>
          <a:solidFill>
            <a:srgbClr val="FFFF8B"/>
          </a:solidFill>
          <a:ln cap="flat" cmpd="sng" w="12700">
            <a:solidFill>
              <a:srgbClr val="BA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82" name="Google Shape;782;p28"/>
          <p:cNvSpPr txBox="1"/>
          <p:nvPr/>
        </p:nvSpPr>
        <p:spPr>
          <a:xfrm>
            <a:off x="5048250" y="4295775"/>
            <a:ext cx="34290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CC"/>
                </a:solidFill>
                <a:latin typeface="Corbel"/>
                <a:ea typeface="Corbel"/>
                <a:cs typeface="Corbel"/>
                <a:sym typeface="Corbel"/>
              </a:rPr>
              <a:t>Not available and need further development of indicators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CC"/>
                </a:solidFill>
                <a:latin typeface="Corbel"/>
                <a:ea typeface="Corbel"/>
                <a:cs typeface="Corbel"/>
                <a:sym typeface="Corbel"/>
              </a:rPr>
              <a:t>(73 indicators)</a:t>
            </a:r>
            <a:endParaRPr/>
          </a:p>
        </p:txBody>
      </p:sp>
      <p:sp>
        <p:nvSpPr>
          <p:cNvPr id="783" name="Google Shape;783;p28"/>
          <p:cNvSpPr txBox="1"/>
          <p:nvPr/>
        </p:nvSpPr>
        <p:spPr>
          <a:xfrm>
            <a:off x="5203625" y="5111750"/>
            <a:ext cx="115768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DOSM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3 indicators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(4%)</a:t>
            </a:r>
            <a:endParaRPr sz="16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84" name="Google Shape;784;p28"/>
          <p:cNvSpPr txBox="1"/>
          <p:nvPr/>
        </p:nvSpPr>
        <p:spPr>
          <a:xfrm>
            <a:off x="6889061" y="5111750"/>
            <a:ext cx="125867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Agencies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70 indicators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(96%)</a:t>
            </a:r>
            <a:endParaRPr sz="16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785" name="Google Shape;785;p28"/>
          <p:cNvCxnSpPr/>
          <p:nvPr/>
        </p:nvCxnSpPr>
        <p:spPr>
          <a:xfrm rot="5400000">
            <a:off x="6458744" y="5496719"/>
            <a:ext cx="533400" cy="1588"/>
          </a:xfrm>
          <a:prstGeom prst="straightConnector1">
            <a:avLst/>
          </a:prstGeom>
          <a:noFill/>
          <a:ln cap="flat" cmpd="sng" w="25400">
            <a:solidFill>
              <a:srgbClr val="C00000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29"/>
          <p:cNvSpPr txBox="1"/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b="1" lang="en-US"/>
              <a:t>AN ASSESSMENT OF GLOBAL SDG INDICATORS</a:t>
            </a:r>
            <a:endParaRPr/>
          </a:p>
        </p:txBody>
      </p:sp>
      <p:sp>
        <p:nvSpPr>
          <p:cNvPr id="791" name="Google Shape;791;p29"/>
          <p:cNvSpPr txBox="1"/>
          <p:nvPr>
            <p:ph idx="1" type="body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Disaggregation of indicators is not specified, unless the indicator specifically calls for disaggregation (“by sex”, “for children” etc)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Only global indicators have been identified so far – countries will re-assess their targets, add indicators; regional and thematic indicators will be identified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Many indicators will need further methodological work – viz, establishing baselines,</a:t>
            </a:r>
            <a:r>
              <a:rPr lang="en-US" sz="2400"/>
              <a:t> adjusting household surveys, census data, civil registration systems and administrative data</a:t>
            </a:r>
            <a:r>
              <a:rPr lang="en-US"/>
              <a:t> 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 Some indicators need conceptual clarification and definition – e.g., SDG-4: </a:t>
            </a:r>
            <a:r>
              <a:rPr i="1" lang="en-US"/>
              <a:t>“life-long learning”.</a:t>
            </a:r>
            <a:endParaRPr/>
          </a:p>
          <a:p>
            <a:pPr indent="-43179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-43179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-43179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-43179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"/>
          <p:cNvSpPr txBox="1"/>
          <p:nvPr>
            <p:ph type="title"/>
          </p:nvPr>
        </p:nvSpPr>
        <p:spPr>
          <a:xfrm>
            <a:off x="381000" y="284176"/>
            <a:ext cx="8458199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b="1" lang="en-US" sz="3600"/>
              <a:t>OVERVIEW &amp; INTRODUCTION</a:t>
            </a:r>
            <a:endParaRPr/>
          </a:p>
        </p:txBody>
      </p:sp>
      <p:sp>
        <p:nvSpPr>
          <p:cNvPr id="450" name="Google Shape;450;p3"/>
          <p:cNvSpPr txBox="1"/>
          <p:nvPr>
            <p:ph idx="1" type="body"/>
          </p:nvPr>
        </p:nvSpPr>
        <p:spPr>
          <a:xfrm>
            <a:off x="228600" y="2011680"/>
            <a:ext cx="8763000" cy="4693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8409"/>
          </a:bodyPr>
          <a:lstStyle/>
          <a:p>
            <a:pPr indent="-182902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1800"/>
              <a:t> SDGs – the most comprehensive and holistic development approach adopted by the United Nations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 sz="1800"/>
              <a:t> </a:t>
            </a:r>
            <a:endParaRPr/>
          </a:p>
          <a:p>
            <a:pPr indent="-182902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1800"/>
              <a:t>SDGs – developed through a global participatory and inclusive process involving a wide range of partners and stakeholders (Post-2015 Development Consultations and Expert Groups) </a:t>
            </a:r>
            <a:endParaRPr/>
          </a:p>
          <a:p>
            <a:pPr indent="-70421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None/>
            </a:pPr>
            <a:r>
              <a:t/>
            </a:r>
            <a:endParaRPr sz="1800"/>
          </a:p>
          <a:p>
            <a:pPr indent="-182902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1800"/>
              <a:t> SDGs – building on the unfinished business and lessons learnt in implementation and reporting on the MDGs over the past decade</a:t>
            </a:r>
            <a:endParaRPr/>
          </a:p>
          <a:p>
            <a:pPr indent="-70421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None/>
            </a:pPr>
            <a:r>
              <a:t/>
            </a:r>
            <a:endParaRPr sz="1800"/>
          </a:p>
          <a:p>
            <a:pPr indent="-182902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1800"/>
              <a:t> National Development Agendas – influenced and aligned to the SDGs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0"/>
          <p:cNvSpPr txBox="1"/>
          <p:nvPr>
            <p:ph idx="12" type="sldNum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user\Desktop\IMG-20160223-WA0010.jpg" id="797" name="Google Shape;79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399" y="609600"/>
            <a:ext cx="7985773" cy="56160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4705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1"/>
          <p:cNvSpPr txBox="1"/>
          <p:nvPr>
            <p:ph type="title"/>
          </p:nvPr>
        </p:nvSpPr>
        <p:spPr>
          <a:xfrm>
            <a:off x="381000" y="284176"/>
            <a:ext cx="8458199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b="1" lang="en-US" sz="3600"/>
              <a:t>RECOMMENDATIONS TO NATIONAL GOVERNMENTS</a:t>
            </a:r>
            <a:endParaRPr/>
          </a:p>
        </p:txBody>
      </p:sp>
      <p:sp>
        <p:nvSpPr>
          <p:cNvPr id="803" name="Google Shape;803;p31"/>
          <p:cNvSpPr txBox="1"/>
          <p:nvPr>
            <p:ph idx="1" type="body"/>
          </p:nvPr>
        </p:nvSpPr>
        <p:spPr>
          <a:xfrm>
            <a:off x="228600" y="2011680"/>
            <a:ext cx="8763000" cy="4693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3409" lnSpcReduction="20000"/>
          </a:bodyPr>
          <a:lstStyle/>
          <a:p>
            <a:pPr indent="-514378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rbel"/>
              <a:buAutoNum type="arabicPeriod"/>
            </a:pPr>
            <a:r>
              <a:rPr lang="en-US" sz="2800"/>
              <a:t>Undertake a process to </a:t>
            </a:r>
            <a:r>
              <a:rPr b="1" lang="en-US" sz="2800">
                <a:solidFill>
                  <a:srgbClr val="C00000"/>
                </a:solidFill>
              </a:rPr>
              <a:t>align the SDGs with the National Development Plans</a:t>
            </a:r>
            <a:r>
              <a:rPr lang="en-US" sz="2800"/>
              <a:t> including consultations with lead agencies to contextualize the goals and targets. </a:t>
            </a:r>
            <a:endParaRPr/>
          </a:p>
          <a:p>
            <a:pPr indent="-366077" lvl="0" marL="51435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orbel"/>
              <a:buNone/>
            </a:pPr>
            <a:r>
              <a:t/>
            </a:r>
            <a:endParaRPr sz="2800"/>
          </a:p>
          <a:p>
            <a:pPr indent="-514378" lvl="0" marL="51435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orbel"/>
              <a:buAutoNum type="arabicPeriod"/>
            </a:pPr>
            <a:r>
              <a:rPr lang="en-US" sz="2800"/>
              <a:t>Utilise the SDGs as a </a:t>
            </a:r>
            <a:r>
              <a:rPr b="1" lang="en-US" sz="2800">
                <a:solidFill>
                  <a:srgbClr val="C00000"/>
                </a:solidFill>
              </a:rPr>
              <a:t>reference</a:t>
            </a:r>
            <a:r>
              <a:rPr lang="en-US" sz="2800"/>
              <a:t> </a:t>
            </a:r>
            <a:r>
              <a:rPr b="1" lang="en-US" sz="2800">
                <a:solidFill>
                  <a:srgbClr val="C00000"/>
                </a:solidFill>
              </a:rPr>
              <a:t>and guideline </a:t>
            </a:r>
            <a:r>
              <a:rPr lang="en-US" sz="2800"/>
              <a:t>for new policies including revisions to improve policy integration and avoid negative interactions</a:t>
            </a:r>
            <a:endParaRPr/>
          </a:p>
          <a:p>
            <a:pPr indent="-366077" lvl="0" marL="51435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orbel"/>
              <a:buNone/>
            </a:pPr>
            <a:r>
              <a:t/>
            </a:r>
            <a:endParaRPr sz="2800"/>
          </a:p>
          <a:p>
            <a:pPr indent="-514378" lvl="0" marL="51435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orbel"/>
              <a:buAutoNum type="arabicPeriod"/>
            </a:pPr>
            <a:r>
              <a:rPr lang="en-US" sz="2800"/>
              <a:t>Organise a periodic </a:t>
            </a:r>
            <a:r>
              <a:rPr b="1" lang="en-US" sz="2800">
                <a:solidFill>
                  <a:srgbClr val="C00000"/>
                </a:solidFill>
              </a:rPr>
              <a:t>National Stakeholder Forum </a:t>
            </a:r>
            <a:r>
              <a:rPr lang="en-US" sz="2800"/>
              <a:t>in bringing on board stakeholders from various areas to increase meaningful interaction on a regular basis</a:t>
            </a:r>
            <a:endParaRPr/>
          </a:p>
          <a:p>
            <a:pPr indent="-366077" lvl="0" marL="51435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orbel"/>
              <a:buNone/>
            </a:pPr>
            <a:r>
              <a:t/>
            </a:r>
            <a:endParaRPr sz="2800"/>
          </a:p>
          <a:p>
            <a:pPr indent="-514378" lvl="0" marL="51435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orbel"/>
              <a:buAutoNum type="arabicPeriod"/>
            </a:pPr>
            <a:r>
              <a:rPr lang="en-US" sz="2800"/>
              <a:t>Draft an </a:t>
            </a:r>
            <a:r>
              <a:rPr b="1" lang="en-US" sz="2800">
                <a:solidFill>
                  <a:srgbClr val="C00000"/>
                </a:solidFill>
              </a:rPr>
              <a:t>SDGs National Implementation Plan </a:t>
            </a:r>
            <a:r>
              <a:rPr lang="en-US" sz="2800"/>
              <a:t>as a plan of action and in preparation for the SDGs follow up and review reporting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2"/>
          <p:cNvSpPr txBox="1"/>
          <p:nvPr/>
        </p:nvSpPr>
        <p:spPr>
          <a:xfrm>
            <a:off x="0" y="856248"/>
            <a:ext cx="9144000" cy="3000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32"/>
          <p:cNvSpPr txBox="1"/>
          <p:nvPr/>
        </p:nvSpPr>
        <p:spPr>
          <a:xfrm>
            <a:off x="1004422" y="856249"/>
            <a:ext cx="7358942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Aligning Planning and Budgeting</a:t>
            </a:r>
            <a:endParaRPr/>
          </a:p>
        </p:txBody>
      </p:sp>
      <p:grpSp>
        <p:nvGrpSpPr>
          <p:cNvPr id="811" name="Google Shape;811;p32"/>
          <p:cNvGrpSpPr/>
          <p:nvPr/>
        </p:nvGrpSpPr>
        <p:grpSpPr>
          <a:xfrm>
            <a:off x="428625" y="1500189"/>
            <a:ext cx="8908412" cy="1142977"/>
            <a:chOff x="-318893" y="281032"/>
            <a:chExt cx="10130763" cy="1523969"/>
          </a:xfrm>
        </p:grpSpPr>
        <p:sp>
          <p:nvSpPr>
            <p:cNvPr id="812" name="Google Shape;812;p32"/>
            <p:cNvSpPr/>
            <p:nvPr/>
          </p:nvSpPr>
          <p:spPr>
            <a:xfrm>
              <a:off x="-318893" y="281033"/>
              <a:ext cx="9470233" cy="128083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49AC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0" y="281032"/>
              <a:ext cx="9811870" cy="15239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6000" lIns="544875" spcFirstLastPara="1" rIns="544875" wrap="square" tIns="218675">
              <a:noAutofit/>
            </a:bodyPr>
            <a:lstStyle/>
            <a:p>
              <a:pPr indent="-257175" lvl="1" marL="257175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75BC"/>
                </a:buClr>
                <a:buSzPts val="1500"/>
                <a:buFont typeface="Noto Sans Symbols"/>
                <a:buChar char="❑"/>
              </a:pPr>
              <a:r>
                <a:rPr b="0" i="0" lang="en-US" sz="1500" u="none" cap="none" strike="noStrike">
                  <a:solidFill>
                    <a:srgbClr val="1975BC"/>
                  </a:solidFill>
                  <a:latin typeface="Verdana"/>
                  <a:ea typeface="Verdana"/>
                  <a:cs typeface="Verdana"/>
                  <a:sym typeface="Verdana"/>
                </a:rPr>
                <a:t>Coherence of national plan and SDGs?</a:t>
              </a:r>
              <a:endParaRPr b="1" i="0" sz="1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-257175" lvl="1" marL="257175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rgbClr val="1975BC"/>
                </a:buClr>
                <a:buSzPts val="1500"/>
                <a:buFont typeface="Noto Sans Symbols"/>
                <a:buChar char="❑"/>
              </a:pPr>
              <a:r>
                <a:rPr b="0" i="0" lang="en-US" sz="1500" u="none" cap="none" strike="noStrike">
                  <a:solidFill>
                    <a:srgbClr val="1975BC"/>
                  </a:solidFill>
                  <a:latin typeface="Verdana"/>
                  <a:ea typeface="Verdana"/>
                  <a:cs typeface="Verdana"/>
                  <a:sym typeface="Verdana"/>
                </a:rPr>
                <a:t>Coherence of sector and sub-national plans?</a:t>
              </a:r>
              <a:endParaRPr/>
            </a:p>
            <a:p>
              <a:pPr indent="-257175" lvl="1" marL="257175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rgbClr val="1975BC"/>
                </a:buClr>
                <a:buSzPts val="1500"/>
                <a:buFont typeface="Noto Sans Symbols"/>
                <a:buChar char="❑"/>
              </a:pPr>
              <a:r>
                <a:rPr b="0" i="0" lang="en-US" sz="1500" u="none" cap="none" strike="noStrike">
                  <a:solidFill>
                    <a:srgbClr val="1975BC"/>
                  </a:solidFill>
                  <a:latin typeface="Verdana"/>
                  <a:ea typeface="Verdana"/>
                  <a:cs typeface="Verdana"/>
                  <a:sym typeface="Verdana"/>
                </a:rPr>
                <a:t>Institutional arrangements for horizontal and vertical integration</a:t>
              </a:r>
              <a:endParaRPr b="0" i="0" sz="1500" u="none" cap="none" strike="noStrike">
                <a:solidFill>
                  <a:srgbClr val="1975BC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814" name="Google Shape;814;p32"/>
          <p:cNvSpPr/>
          <p:nvPr/>
        </p:nvSpPr>
        <p:spPr>
          <a:xfrm>
            <a:off x="2362200" y="2655330"/>
            <a:ext cx="6445623" cy="130420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Noto Sans Symbols"/>
              <a:buChar char="▪"/>
            </a:pPr>
            <a:r>
              <a:rPr b="1" lang="en-US" sz="157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Integrated Assessments: mapping of SDGs (goals and targets) against national/sub-national priorities</a:t>
            </a:r>
            <a:r>
              <a:rPr lang="en-US" sz="157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(based on the analysis of National Vision Strategy, National Development Plans, Sectoral Plans, Local Development Agendas) to determine the readiness of a country to embark on SDG implementation</a:t>
            </a:r>
            <a:endParaRPr sz="157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32"/>
          <p:cNvSpPr/>
          <p:nvPr/>
        </p:nvSpPr>
        <p:spPr>
          <a:xfrm>
            <a:off x="2362200" y="4054289"/>
            <a:ext cx="6445624" cy="8895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Noto Sans Symbols"/>
              <a:buChar char="▪"/>
            </a:pPr>
            <a:r>
              <a:rPr b="1" lang="en-US" sz="157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Institutional mechanism with vision that:</a:t>
            </a:r>
            <a:endParaRPr/>
          </a:p>
          <a:p>
            <a:pPr indent="-214312" lvl="1" marL="5572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Noto Sans Symbols"/>
              <a:buChar char="✔"/>
            </a:pPr>
            <a:r>
              <a:rPr b="0" i="0" lang="en-US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Facilitates horizontal and vertical integration and policy coherence</a:t>
            </a:r>
            <a:endParaRPr/>
          </a:p>
          <a:p>
            <a:pPr indent="-214312" lvl="1" marL="5572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Noto Sans Symbols"/>
              <a:buChar char="✔"/>
            </a:pPr>
            <a:r>
              <a:rPr b="0" i="0" lang="en-US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Balances between sectoral and cross-sectoral actions</a:t>
            </a:r>
            <a:endParaRPr/>
          </a:p>
          <a:p>
            <a:pPr indent="-214312" lvl="1" marL="5572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Noto Sans Symbols"/>
              <a:buChar char="✔"/>
            </a:pPr>
            <a:r>
              <a:rPr b="0" i="0" lang="en-US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Facilitates appropriate budgeting processes</a:t>
            </a:r>
            <a:endParaRPr/>
          </a:p>
        </p:txBody>
      </p:sp>
      <p:pic>
        <p:nvPicPr>
          <p:cNvPr id="816" name="Google Shape;81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336" y="2624692"/>
            <a:ext cx="1481418" cy="3216794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32"/>
          <p:cNvSpPr/>
          <p:nvPr/>
        </p:nvSpPr>
        <p:spPr>
          <a:xfrm>
            <a:off x="2362200" y="5063588"/>
            <a:ext cx="6445623" cy="57708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Noto Sans Symbols"/>
              <a:buChar char="▪"/>
            </a:pPr>
            <a:r>
              <a:rPr b="1" lang="en-US" sz="157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 from the ‘forgotten’ MDGs </a:t>
            </a:r>
            <a:r>
              <a:rPr lang="en-US" sz="157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(those goals/targets that were the least mainstreamed into national or local development strategies/plans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3" name="Google Shape;823;p33"/>
          <p:cNvGraphicFramePr/>
          <p:nvPr/>
        </p:nvGraphicFramePr>
        <p:xfrm>
          <a:off x="0" y="9857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{BC51E9C2-10A5-412A-97A9-532BE7EB1FFB}</a:tableStyleId>
              </a:tblPr>
              <a:tblGrid>
                <a:gridCol w="162550"/>
                <a:gridCol w="712475"/>
                <a:gridCol w="5737850"/>
                <a:gridCol w="2537450"/>
              </a:tblGrid>
              <a:tr h="617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34300" marB="34300" marR="68575" marL="68575">
                    <a:solidFill>
                      <a:srgbClr val="E36C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34300" marB="34300" marR="68575" marL="68575">
                    <a:solidFill>
                      <a:srgbClr val="E36C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34300" marB="34300" marR="68575" marL="68575">
                    <a:solidFill>
                      <a:srgbClr val="E36C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Countries</a:t>
                      </a: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 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575" marL="68575">
                    <a:solidFill>
                      <a:srgbClr val="E36C09"/>
                    </a:solidFill>
                  </a:tcPr>
                </a:tc>
              </a:tr>
              <a:tr h="297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34300" marB="34300" marR="68575" marL="68575">
                    <a:solidFill>
                      <a:srgbClr val="FABF8E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11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C00000"/>
                          </a:solidFill>
                        </a:rPr>
                        <a:t>Centre</a:t>
                      </a:r>
                      <a:r>
                        <a:rPr b="1" lang="en-US" sz="1800">
                          <a:solidFill>
                            <a:srgbClr val="C00000"/>
                          </a:solidFill>
                        </a:rPr>
                        <a:t> m</a:t>
                      </a:r>
                      <a:r>
                        <a:rPr b="1" lang="en-US" sz="1800">
                          <a:solidFill>
                            <a:srgbClr val="C00000"/>
                          </a:solidFill>
                        </a:rPr>
                        <a:t>acro</a:t>
                      </a:r>
                      <a:r>
                        <a:rPr b="1" lang="en-US" sz="1800">
                          <a:solidFill>
                            <a:srgbClr val="C00000"/>
                          </a:solidFill>
                        </a:rPr>
                        <a:t> level</a:t>
                      </a:r>
                      <a:endParaRPr b="1" sz="1800">
                        <a:solidFill>
                          <a:srgbClr val="C00000"/>
                        </a:solidFill>
                      </a:endParaRPr>
                    </a:p>
                  </a:txBody>
                  <a:tcPr marT="34300" marB="34300" marR="68575" marL="68575"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Sub-national/local </a:t>
                      </a: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priorities to inform </a:t>
                      </a: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national SDG Plans/Budgets</a:t>
                      </a:r>
                      <a:endParaRPr b="0" sz="15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575" marL="68575"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Bangladesh; Bhutan </a:t>
                      </a:r>
                      <a:endParaRPr/>
                    </a:p>
                  </a:txBody>
                  <a:tcPr marT="34300" marB="34300" marR="68575" marL="68575">
                    <a:solidFill>
                      <a:srgbClr val="FABF8E"/>
                    </a:solidFill>
                  </a:tcPr>
                </a:tc>
              </a:tr>
              <a:tr h="297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34300" marB="34300" marR="68575" marL="68575">
                    <a:solidFill>
                      <a:srgbClr val="FBD4B4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M&amp;E:</a:t>
                      </a: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Disaggregated </a:t>
                      </a: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data</a:t>
                      </a: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 by government tiers/locations </a:t>
                      </a:r>
                      <a:endParaRPr b="0" sz="15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575" marL="68575"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Indonesia</a:t>
                      </a:r>
                      <a:endParaRPr/>
                    </a:p>
                  </a:txBody>
                  <a:tcPr marT="34300" marB="34300" marR="68575" marL="68575">
                    <a:solidFill>
                      <a:srgbClr val="FBD4B4"/>
                    </a:solidFill>
                  </a:tcPr>
                </a:tc>
              </a:tr>
              <a:tr h="297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34300" marB="34300" marR="68575" marL="68575">
                    <a:solidFill>
                      <a:srgbClr val="FABF8E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Central/Local SDG </a:t>
                      </a: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coordination</a:t>
                      </a: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 mechanisms </a:t>
                      </a: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(incl. oversight and M&amp;E)</a:t>
                      </a:r>
                      <a:endParaRPr b="0" sz="15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575" marL="68575"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Bangladesh, Bhutan </a:t>
                      </a:r>
                      <a:endParaRPr/>
                    </a:p>
                  </a:txBody>
                  <a:tcPr marT="34300" marB="34300" marR="68575" marL="68575">
                    <a:solidFill>
                      <a:srgbClr val="FABF8E"/>
                    </a:solidFill>
                  </a:tcPr>
                </a:tc>
              </a:tr>
              <a:tr h="754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34300" marB="34300" marR="68575" marL="68575"/>
                </a:tc>
                <a:tc rowSpan="9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C00000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C00000"/>
                          </a:solidFill>
                        </a:rPr>
                        <a:t>Sub-national</a:t>
                      </a:r>
                      <a:r>
                        <a:rPr b="1" lang="en-US" sz="1800">
                          <a:solidFill>
                            <a:srgbClr val="C00000"/>
                          </a:solidFill>
                        </a:rPr>
                        <a:t> and </a:t>
                      </a:r>
                      <a:r>
                        <a:rPr b="1" lang="en-US" sz="1800">
                          <a:solidFill>
                            <a:srgbClr val="C00000"/>
                          </a:solidFill>
                        </a:rPr>
                        <a:t>local level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Advocacy</a:t>
                      </a: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 and </a:t>
                      </a: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Multi-stakeholder</a:t>
                      </a: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 partnerships </a:t>
                      </a: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for SDGs (local governments, deconcentrated units, elected councils, local parliaments, citizens, CSO/NGOs, private sector)</a:t>
                      </a:r>
                      <a:endParaRPr b="0" sz="15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Indonesia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5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575" marL="68575"/>
                </a:tc>
              </a:tr>
              <a:tr h="297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34300" marB="34300" marR="68575" marL="68575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Clarifying Central/local</a:t>
                      </a: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responsibilities (and resource allocations)</a:t>
                      </a:r>
                      <a:endParaRPr b="1" sz="15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Pakistan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97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34300" marB="34300" marR="68575" marL="68575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Defining priorities</a:t>
                      </a: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and </a:t>
                      </a: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local indicators</a:t>
                      </a:r>
                      <a:endParaRPr b="1" sz="15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Indonesia (Regency level)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525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34300" marB="34300" marR="68575" marL="68575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Integrating </a:t>
                      </a: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SDGs in sub-national/local</a:t>
                      </a: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 development plans</a:t>
                      </a: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 and budgets</a:t>
                      </a:r>
                      <a:endParaRPr b="0" sz="15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Philippines; Lao</a:t>
                      </a: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 PDR, Indonesia</a:t>
                      </a:r>
                      <a:endParaRPr b="0" sz="15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575" marL="68575"/>
                </a:tc>
              </a:tr>
              <a:tr h="297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34300" marB="34300" marR="68575" marL="68575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Enhancing </a:t>
                      </a: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local fiscal </a:t>
                      </a: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administration (incl. anti-corruption)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PNG;</a:t>
                      </a: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Solomon Islands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97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34300" marB="34300" marR="68575" marL="68575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MPs</a:t>
                      </a: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 oversight </a:t>
                      </a:r>
                      <a:endParaRPr b="1" sz="15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Mongolia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525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34300" marB="34300" marR="68575" marL="68575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Building on existing local </a:t>
                      </a: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civil society partnerships </a:t>
                      </a: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and social monitoring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Maldives 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97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34300" marB="34300" marR="68575" marL="68575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Using </a:t>
                      </a: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Multi-Dimension Poverty Index </a:t>
                      </a: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for the SDGs</a:t>
                      </a: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at</a:t>
                      </a: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 local/urban level</a:t>
                      </a:r>
                      <a:endParaRPr b="0" sz="15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Vietnam; China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97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34300" marB="34300" marR="68575" marL="68575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Building </a:t>
                      </a: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Resilience city</a:t>
                      </a: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 plans</a:t>
                      </a:r>
                      <a:endParaRPr b="1" sz="15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Mekong</a:t>
                      </a:r>
                      <a:r>
                        <a:rPr b="0" lang="en-US" sz="1500">
                          <a:solidFill>
                            <a:schemeClr val="dk1"/>
                          </a:solidFill>
                        </a:rPr>
                        <a:t> region</a:t>
                      </a:r>
                      <a:endParaRPr b="0" sz="15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  <p:sp>
        <p:nvSpPr>
          <p:cNvPr id="824" name="Google Shape;824;p33"/>
          <p:cNvSpPr txBox="1"/>
          <p:nvPr/>
        </p:nvSpPr>
        <p:spPr>
          <a:xfrm>
            <a:off x="-1" y="850154"/>
            <a:ext cx="9144001" cy="3000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33"/>
          <p:cNvSpPr txBox="1"/>
          <p:nvPr/>
        </p:nvSpPr>
        <p:spPr>
          <a:xfrm>
            <a:off x="0" y="871688"/>
            <a:ext cx="883539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Mainstreaming SDGs at Sub-National and Local Level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4"/>
          <p:cNvSpPr txBox="1"/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Key players and voices in developing the SDGs</a:t>
            </a:r>
            <a:endParaRPr/>
          </a:p>
        </p:txBody>
      </p:sp>
      <p:sp>
        <p:nvSpPr>
          <p:cNvPr id="832" name="Google Shape;832;p34"/>
          <p:cNvSpPr/>
          <p:nvPr/>
        </p:nvSpPr>
        <p:spPr>
          <a:xfrm>
            <a:off x="0" y="1447800"/>
            <a:ext cx="9144000" cy="152400"/>
          </a:xfrm>
          <a:prstGeom prst="rect">
            <a:avLst/>
          </a:prstGeom>
          <a:solidFill>
            <a:srgbClr val="002060"/>
          </a:solidFill>
          <a:ln cap="flat" cmpd="sng" w="25400">
            <a:solidFill>
              <a:srgbClr val="1D01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34"/>
          <p:cNvSpPr/>
          <p:nvPr/>
        </p:nvSpPr>
        <p:spPr>
          <a:xfrm>
            <a:off x="7247759" y="2458549"/>
            <a:ext cx="1794622" cy="533399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Member States</a:t>
            </a:r>
            <a:endParaRPr/>
          </a:p>
        </p:txBody>
      </p:sp>
      <p:sp>
        <p:nvSpPr>
          <p:cNvPr id="834" name="Google Shape;834;p34"/>
          <p:cNvSpPr/>
          <p:nvPr/>
        </p:nvSpPr>
        <p:spPr>
          <a:xfrm>
            <a:off x="1947144" y="1707177"/>
            <a:ext cx="1740304" cy="56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 System</a:t>
            </a:r>
            <a:endParaRPr/>
          </a:p>
        </p:txBody>
      </p:sp>
      <p:sp>
        <p:nvSpPr>
          <p:cNvPr id="835" name="Google Shape;835;p34"/>
          <p:cNvSpPr/>
          <p:nvPr/>
        </p:nvSpPr>
        <p:spPr>
          <a:xfrm>
            <a:off x="3710903" y="1707177"/>
            <a:ext cx="1631515" cy="53319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Civil Society</a:t>
            </a:r>
            <a:endParaRPr/>
          </a:p>
        </p:txBody>
      </p:sp>
      <p:sp>
        <p:nvSpPr>
          <p:cNvPr id="836" name="Google Shape;836;p34"/>
          <p:cNvSpPr/>
          <p:nvPr/>
        </p:nvSpPr>
        <p:spPr>
          <a:xfrm>
            <a:off x="5446758" y="1677562"/>
            <a:ext cx="1860877" cy="6645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Private Sector</a:t>
            </a:r>
            <a:endParaRPr/>
          </a:p>
        </p:txBody>
      </p:sp>
      <p:sp>
        <p:nvSpPr>
          <p:cNvPr id="837" name="Google Shape;837;p34"/>
          <p:cNvSpPr/>
          <p:nvPr/>
        </p:nvSpPr>
        <p:spPr>
          <a:xfrm>
            <a:off x="7388110" y="1676169"/>
            <a:ext cx="1654271" cy="558988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Academia</a:t>
            </a:r>
            <a:endParaRPr/>
          </a:p>
        </p:txBody>
      </p:sp>
      <p:sp>
        <p:nvSpPr>
          <p:cNvPr id="838" name="Google Shape;838;p34"/>
          <p:cNvSpPr/>
          <p:nvPr/>
        </p:nvSpPr>
        <p:spPr>
          <a:xfrm>
            <a:off x="23138" y="1662154"/>
            <a:ext cx="1905000" cy="77327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Individuals/Citizens</a:t>
            </a:r>
            <a:endParaRPr/>
          </a:p>
        </p:txBody>
      </p:sp>
      <p:sp>
        <p:nvSpPr>
          <p:cNvPr id="839" name="Google Shape;839;p34"/>
          <p:cNvSpPr/>
          <p:nvPr/>
        </p:nvSpPr>
        <p:spPr>
          <a:xfrm rot="-5400000">
            <a:off x="7552031" y="3782128"/>
            <a:ext cx="1600200" cy="1004961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34"/>
          <p:cNvSpPr/>
          <p:nvPr/>
        </p:nvSpPr>
        <p:spPr>
          <a:xfrm>
            <a:off x="5809984" y="2640128"/>
            <a:ext cx="1384500" cy="8443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Media</a:t>
            </a:r>
            <a:endParaRPr/>
          </a:p>
        </p:txBody>
      </p:sp>
      <p:pic>
        <p:nvPicPr>
          <p:cNvPr descr="http://pressroom.ipc-undp.org/wp-content/uploads/2013/02/world-we-want.jpg" id="841" name="Google Shape;84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764" y="3461893"/>
            <a:ext cx="1113285" cy="4824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2" name="Google Shape;842;p34"/>
          <p:cNvGrpSpPr/>
          <p:nvPr/>
        </p:nvGrpSpPr>
        <p:grpSpPr>
          <a:xfrm>
            <a:off x="731092" y="2514956"/>
            <a:ext cx="4423726" cy="743386"/>
            <a:chOff x="186102" y="4750463"/>
            <a:chExt cx="5136501" cy="821786"/>
          </a:xfrm>
        </p:grpSpPr>
        <p:pic>
          <p:nvPicPr>
            <p:cNvPr id="843" name="Google Shape;843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6102" y="4934873"/>
              <a:ext cx="5136501" cy="637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4" name="Google Shape;844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6102" y="4750463"/>
              <a:ext cx="1364733" cy="2249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45" name="Google Shape;845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34230" y="5429122"/>
            <a:ext cx="1308151" cy="12570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World | The United Nations Survey for a beter world" id="846" name="Google Shape;846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07209" y="3452890"/>
            <a:ext cx="3071639" cy="67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09629" y="3418184"/>
            <a:ext cx="606605" cy="5698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8" name="Google Shape;848;p34"/>
          <p:cNvGrpSpPr/>
          <p:nvPr/>
        </p:nvGrpSpPr>
        <p:grpSpPr>
          <a:xfrm>
            <a:off x="486904" y="4297270"/>
            <a:ext cx="6447997" cy="2375771"/>
            <a:chOff x="333803" y="4182173"/>
            <a:chExt cx="6807337" cy="2478400"/>
          </a:xfrm>
        </p:grpSpPr>
        <p:pic>
          <p:nvPicPr>
            <p:cNvPr id="849" name="Google Shape;849;p3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33803" y="4182173"/>
              <a:ext cx="6807337" cy="2478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0" name="Google Shape;850;p34"/>
            <p:cNvSpPr/>
            <p:nvPr/>
          </p:nvSpPr>
          <p:spPr>
            <a:xfrm>
              <a:off x="2263834" y="4298179"/>
              <a:ext cx="304800" cy="26160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34"/>
            <p:cNvSpPr/>
            <p:nvPr/>
          </p:nvSpPr>
          <p:spPr>
            <a:xfrm>
              <a:off x="2263834" y="4942150"/>
              <a:ext cx="304800" cy="26160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34"/>
            <p:cNvSpPr/>
            <p:nvPr/>
          </p:nvSpPr>
          <p:spPr>
            <a:xfrm>
              <a:off x="4550087" y="4961804"/>
              <a:ext cx="304800" cy="26160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34"/>
            <p:cNvSpPr/>
            <p:nvPr/>
          </p:nvSpPr>
          <p:spPr>
            <a:xfrm>
              <a:off x="4572000" y="5710237"/>
              <a:ext cx="304800" cy="26160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4572000" y="6197064"/>
              <a:ext cx="304800" cy="26160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35"/>
          <p:cNvSpPr txBox="1"/>
          <p:nvPr>
            <p:ph type="title"/>
          </p:nvPr>
        </p:nvSpPr>
        <p:spPr>
          <a:xfrm>
            <a:off x="0" y="274638"/>
            <a:ext cx="889248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rbel"/>
              <a:buNone/>
            </a:pPr>
            <a:r>
              <a:rPr b="1" lang="en-US" sz="2400"/>
              <a:t>INSTITUTIONAL COHERENCE: MULTI-STAKEHOLDER PARTNERSHIPS</a:t>
            </a:r>
            <a:br>
              <a:rPr lang="en-US" sz="2400"/>
            </a:br>
            <a:endParaRPr sz="2000"/>
          </a:p>
        </p:txBody>
      </p:sp>
      <p:sp>
        <p:nvSpPr>
          <p:cNvPr id="860" name="Google Shape;860;p35"/>
          <p:cNvSpPr txBox="1"/>
          <p:nvPr>
            <p:ph idx="12" type="sldNum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61" name="Google Shape;861;p35"/>
          <p:cNvGrpSpPr/>
          <p:nvPr/>
        </p:nvGrpSpPr>
        <p:grpSpPr>
          <a:xfrm>
            <a:off x="811185" y="1217008"/>
            <a:ext cx="7577239" cy="5328944"/>
            <a:chOff x="-509588" y="0"/>
            <a:chExt cx="6517323" cy="4577478"/>
          </a:xfrm>
        </p:grpSpPr>
        <p:sp>
          <p:nvSpPr>
            <p:cNvPr id="862" name="Google Shape;862;p35"/>
            <p:cNvSpPr/>
            <p:nvPr/>
          </p:nvSpPr>
          <p:spPr>
            <a:xfrm>
              <a:off x="0" y="0"/>
              <a:ext cx="6007735" cy="4553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5"/>
            <p:cNvSpPr/>
            <p:nvPr/>
          </p:nvSpPr>
          <p:spPr>
            <a:xfrm>
              <a:off x="5033645" y="31620"/>
              <a:ext cx="948055" cy="4483100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orbel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2578570" y="31750"/>
              <a:ext cx="917105" cy="4483100"/>
            </a:xfrm>
            <a:prstGeom prst="rect">
              <a:avLst/>
            </a:prstGeom>
            <a:solidFill>
              <a:srgbClr val="F2DAD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orbel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-509588" y="94251"/>
              <a:ext cx="1019175" cy="4483227"/>
            </a:xfrm>
            <a:prstGeom prst="rect">
              <a:avLst/>
            </a:prstGeom>
            <a:solidFill>
              <a:srgbClr val="FDE9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orbel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-303682" y="31624"/>
              <a:ext cx="715765" cy="4210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504D"/>
                </a:buClr>
                <a:buSzPts val="1000"/>
                <a:buFont typeface="Arial"/>
                <a:buNone/>
              </a:pPr>
              <a:r>
                <a:rPr b="1" i="0" lang="en-US" sz="1000" u="sng" cap="none" strike="noStrike">
                  <a:solidFill>
                    <a:srgbClr val="C0504D"/>
                  </a:solidFill>
                  <a:latin typeface="Arial"/>
                  <a:ea typeface="Arial"/>
                  <a:cs typeface="Arial"/>
                  <a:sym typeface="Arial"/>
                </a:rPr>
                <a:t>Goals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2588095" y="7513"/>
              <a:ext cx="917105" cy="602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504D"/>
                </a:buClr>
                <a:buSzPts val="1000"/>
                <a:buFont typeface="Arial"/>
                <a:buNone/>
              </a:pPr>
              <a:r>
                <a:rPr b="1" i="0" lang="en-US" sz="1000" u="sng" cap="none" strike="noStrike">
                  <a:solidFill>
                    <a:srgbClr val="C0504D"/>
                  </a:solidFill>
                  <a:latin typeface="Arial"/>
                  <a:ea typeface="Arial"/>
                  <a:cs typeface="Arial"/>
                  <a:sym typeface="Arial"/>
                </a:rPr>
                <a:t>Governance Jurisdiction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2647020" y="2678646"/>
              <a:ext cx="771525" cy="478155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State Government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2657180" y="1014148"/>
              <a:ext cx="771525" cy="466725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International (i.e. UN)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2657180" y="2102503"/>
              <a:ext cx="771525" cy="466725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Federal Government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3429341" y="1299091"/>
              <a:ext cx="771525" cy="466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Scientific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033645" y="31623"/>
              <a:ext cx="923925" cy="4450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504D"/>
                </a:buClr>
                <a:buSzPts val="1000"/>
                <a:buFont typeface="Arial"/>
                <a:buNone/>
              </a:pPr>
              <a:r>
                <a:rPr b="1" i="0" lang="en-US" sz="1000" u="sng" cap="none" strike="noStrike">
                  <a:solidFill>
                    <a:srgbClr val="C0504D"/>
                  </a:solidFill>
                  <a:latin typeface="Arial"/>
                  <a:ea typeface="Arial"/>
                  <a:cs typeface="Arial"/>
                  <a:sym typeface="Arial"/>
                </a:rPr>
                <a:t>Stakeholders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3810000" y="7513"/>
              <a:ext cx="1057138" cy="3969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504D"/>
                </a:buClr>
                <a:buSzPts val="1000"/>
                <a:buFont typeface="Arial"/>
                <a:buNone/>
              </a:pPr>
              <a:r>
                <a:rPr b="1" i="0" lang="en-US" sz="1000" u="sng" cap="none" strike="noStrike">
                  <a:solidFill>
                    <a:srgbClr val="C0504D"/>
                  </a:solidFill>
                  <a:latin typeface="Arial"/>
                  <a:ea typeface="Arial"/>
                  <a:cs typeface="Arial"/>
                  <a:sym typeface="Arial"/>
                </a:rPr>
                <a:t>Communication gaps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1194858" y="3003"/>
              <a:ext cx="896327" cy="420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504D"/>
                </a:buClr>
                <a:buSzPts val="1000"/>
                <a:buFont typeface="Arial"/>
                <a:buNone/>
              </a:pPr>
              <a:r>
                <a:rPr b="1" i="0" lang="en-US" sz="1000" u="sng" cap="none" strike="noStrike">
                  <a:solidFill>
                    <a:srgbClr val="C0504D"/>
                  </a:solidFill>
                  <a:latin typeface="Arial"/>
                  <a:ea typeface="Arial"/>
                  <a:cs typeface="Arial"/>
                  <a:sym typeface="Arial"/>
                </a:rPr>
                <a:t>Knowledge gaps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950135" y="2130001"/>
              <a:ext cx="771525" cy="359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Technical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3547745" y="3310100"/>
              <a:ext cx="771525" cy="330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Social Impacts and benefits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4356737" y="2142623"/>
              <a:ext cx="771525" cy="466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Commercial/ Market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2657816" y="3310100"/>
              <a:ext cx="771525" cy="421005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Local Authority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2647020" y="1533563"/>
              <a:ext cx="771525" cy="466725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Regional (i.e. ASEAN)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5127627" y="3507925"/>
              <a:ext cx="771525" cy="421005"/>
            </a:xfrm>
            <a:prstGeom prst="rect">
              <a:avLst/>
            </a:prstGeom>
            <a:solidFill>
              <a:srgbClr val="93895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Household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5128262" y="2831945"/>
              <a:ext cx="771525" cy="478155"/>
            </a:xfrm>
            <a:prstGeom prst="rect">
              <a:avLst/>
            </a:prstGeom>
            <a:solidFill>
              <a:srgbClr val="93895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Communities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5128262" y="1027767"/>
              <a:ext cx="771525" cy="466725"/>
            </a:xfrm>
            <a:prstGeom prst="rect">
              <a:avLst/>
            </a:prstGeom>
            <a:solidFill>
              <a:srgbClr val="93895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Global bodies and networks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5128262" y="1580217"/>
              <a:ext cx="771525" cy="466725"/>
            </a:xfrm>
            <a:prstGeom prst="rect">
              <a:avLst/>
            </a:prstGeom>
            <a:solidFill>
              <a:srgbClr val="93895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Academics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5128262" y="2151389"/>
              <a:ext cx="771525" cy="466725"/>
            </a:xfrm>
            <a:prstGeom prst="rect">
              <a:avLst/>
            </a:prstGeom>
            <a:solidFill>
              <a:srgbClr val="93895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Businesses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2043560" y="3362107"/>
              <a:ext cx="668360" cy="3280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Local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1816570" y="1048423"/>
              <a:ext cx="771525" cy="466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Academic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1816570" y="1416549"/>
              <a:ext cx="771525" cy="466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Policy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http://cdn.thinglink.me/api/image/700575571221938176/1024/10/scaletowidth#tl-700575571221938176;1043138249'" id="888" name="Google Shape;888;p35"/>
          <p:cNvPicPr preferRelativeResize="0"/>
          <p:nvPr/>
        </p:nvPicPr>
        <p:blipFill rotWithShape="1">
          <a:blip r:embed="rId3">
            <a:alphaModFix/>
          </a:blip>
          <a:srcRect b="69435" l="40883" r="1" t="11272"/>
          <a:stretch/>
        </p:blipFill>
        <p:spPr>
          <a:xfrm>
            <a:off x="709401" y="1695398"/>
            <a:ext cx="1358718" cy="702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thinglink.me/api/image/700575571221938176/1024/10/scaletowidth#tl-700575571221938176;1043138249'" id="889" name="Google Shape;889;p35"/>
          <p:cNvPicPr preferRelativeResize="0"/>
          <p:nvPr/>
        </p:nvPicPr>
        <p:blipFill rotWithShape="1">
          <a:blip r:embed="rId3">
            <a:alphaModFix/>
          </a:blip>
          <a:srcRect b="26965" l="0" r="79674" t="53488"/>
          <a:stretch/>
        </p:blipFill>
        <p:spPr>
          <a:xfrm>
            <a:off x="1600943" y="3151864"/>
            <a:ext cx="467176" cy="7114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thinglink.me/api/image/700575571221938176/1024/10/scaletowidth#tl-700575571221938176;1043138249'" id="890" name="Google Shape;890;p35"/>
          <p:cNvPicPr preferRelativeResize="0"/>
          <p:nvPr/>
        </p:nvPicPr>
        <p:blipFill rotWithShape="1">
          <a:blip r:embed="rId3">
            <a:alphaModFix/>
          </a:blip>
          <a:srcRect b="47210" l="60031" r="893" t="32806"/>
          <a:stretch/>
        </p:blipFill>
        <p:spPr>
          <a:xfrm>
            <a:off x="709401" y="3151865"/>
            <a:ext cx="898078" cy="7274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thinglink.me/api/image/700575571221938176/1024/10/scaletowidth#tl-700575571221938176;1043138249'" id="891" name="Google Shape;891;p35"/>
          <p:cNvPicPr preferRelativeResize="0"/>
          <p:nvPr/>
        </p:nvPicPr>
        <p:blipFill rotWithShape="1">
          <a:blip r:embed="rId3">
            <a:alphaModFix/>
          </a:blip>
          <a:srcRect b="47782" l="-1" r="40764" t="32089"/>
          <a:stretch/>
        </p:blipFill>
        <p:spPr>
          <a:xfrm>
            <a:off x="709401" y="2408292"/>
            <a:ext cx="1361479" cy="732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thinglink.me/api/image/700575571221938176/1024/10/scaletowidth#tl-700575571221938176;1043138249'" id="892" name="Google Shape;892;p35"/>
          <p:cNvPicPr preferRelativeResize="0"/>
          <p:nvPr/>
        </p:nvPicPr>
        <p:blipFill rotWithShape="1">
          <a:blip r:embed="rId3">
            <a:alphaModFix/>
          </a:blip>
          <a:srcRect b="26647" l="80287" r="-29" t="52659"/>
          <a:stretch/>
        </p:blipFill>
        <p:spPr>
          <a:xfrm>
            <a:off x="699965" y="4597674"/>
            <a:ext cx="453757" cy="753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thinglink.me/api/image/700575571221938176/1024/10/scaletowidth#tl-700575571221938176;1043138249'" id="893" name="Google Shape;893;p35"/>
          <p:cNvPicPr preferRelativeResize="0"/>
          <p:nvPr/>
        </p:nvPicPr>
        <p:blipFill rotWithShape="1">
          <a:blip r:embed="rId3">
            <a:alphaModFix/>
          </a:blip>
          <a:srcRect b="26748" l="20251" r="20222" t="53433"/>
          <a:stretch/>
        </p:blipFill>
        <p:spPr>
          <a:xfrm>
            <a:off x="699965" y="3886174"/>
            <a:ext cx="1368153" cy="721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thinglink.me/api/image/700575571221938176/1024/10/scaletowidth#tl-700575571221938176;1043138249'" id="894" name="Google Shape;894;p35"/>
          <p:cNvPicPr preferRelativeResize="0"/>
          <p:nvPr/>
        </p:nvPicPr>
        <p:blipFill rotWithShape="1">
          <a:blip r:embed="rId3">
            <a:alphaModFix/>
          </a:blip>
          <a:srcRect b="6929" l="40996" r="19979" t="73843"/>
          <a:stretch/>
        </p:blipFill>
        <p:spPr>
          <a:xfrm>
            <a:off x="955180" y="5350901"/>
            <a:ext cx="896933" cy="699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thinglink.me/api/image/700575571221938176/1024/10/scaletowidth#tl-700575571221938176;1043138249'" id="895" name="Google Shape;895;p35"/>
          <p:cNvPicPr preferRelativeResize="0"/>
          <p:nvPr/>
        </p:nvPicPr>
        <p:blipFill rotWithShape="1">
          <a:blip r:embed="rId3">
            <a:alphaModFix/>
          </a:blip>
          <a:srcRect b="5922" l="0" r="60562" t="74175"/>
          <a:stretch/>
        </p:blipFill>
        <p:spPr>
          <a:xfrm>
            <a:off x="1164450" y="4626425"/>
            <a:ext cx="906430" cy="724476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35"/>
          <p:cNvSpPr/>
          <p:nvPr/>
        </p:nvSpPr>
        <p:spPr>
          <a:xfrm>
            <a:off x="3418388" y="1865971"/>
            <a:ext cx="2967846" cy="3070431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1859B"/>
            </a:solidFill>
            <a:prstDash val="dot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849B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31849B"/>
                </a:solidFill>
                <a:latin typeface="Arial"/>
                <a:ea typeface="Arial"/>
                <a:cs typeface="Arial"/>
                <a:sym typeface="Arial"/>
              </a:rPr>
              <a:t>Science-Policy Interface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35"/>
          <p:cNvSpPr/>
          <p:nvPr/>
        </p:nvSpPr>
        <p:spPr>
          <a:xfrm>
            <a:off x="2508924" y="3476925"/>
            <a:ext cx="4855518" cy="139223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953734"/>
            </a:solidFill>
            <a:prstDash val="dash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43634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943634"/>
                </a:solidFill>
                <a:latin typeface="Arial"/>
                <a:ea typeface="Arial"/>
                <a:cs typeface="Arial"/>
                <a:sym typeface="Arial"/>
              </a:rPr>
              <a:t>Public-Private Interface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35"/>
          <p:cNvSpPr/>
          <p:nvPr/>
        </p:nvSpPr>
        <p:spPr>
          <a:xfrm>
            <a:off x="3949942" y="3599933"/>
            <a:ext cx="2646699" cy="2499114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F6128"/>
            </a:solidFill>
            <a:prstDash val="lgDashDot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4F6228"/>
                </a:solidFill>
                <a:latin typeface="Arial"/>
                <a:ea typeface="Arial"/>
                <a:cs typeface="Arial"/>
                <a:sym typeface="Arial"/>
              </a:rPr>
              <a:t>Local Community-Government Interface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36"/>
          <p:cNvSpPr txBox="1"/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b="1" lang="en-US" sz="3600"/>
              <a:t>OPPORTUNITIES AND CHALLENGES</a:t>
            </a:r>
            <a:endParaRPr/>
          </a:p>
        </p:txBody>
      </p:sp>
      <p:sp>
        <p:nvSpPr>
          <p:cNvPr id="904" name="Google Shape;904;p36"/>
          <p:cNvSpPr txBox="1"/>
          <p:nvPr>
            <p:ph idx="1" type="body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Importance of localizing at sub-national level vis-à-vis universalization and harmonization of indicators 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Consider global agenda as minimum standard and add national priorities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Importance of disaggregating data – by income, age, race, ethnicity, immigration status, disability….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Multi-stakeholder partnerships facilitated development of an integrated list of indicators, more efforts needed to attract private sector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Importance of drawing on a range of data sources – incl. administrative data, experiential, factual and perception based surveys and expert assessments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100"/>
              <a:buChar char="▪"/>
            </a:pPr>
            <a:r>
              <a:rPr lang="en-US"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Source: UNDP, Final Report on illustrative work to pilot governance in the context of the SDGs, 2016.</a:t>
            </a:r>
            <a:endParaRPr/>
          </a:p>
          <a:p>
            <a:pPr indent="-43179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37"/>
          <p:cNvSpPr txBox="1"/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b="1" lang="en-US" sz="3600"/>
              <a:t>SUMMARY POINTS</a:t>
            </a:r>
            <a:endParaRPr/>
          </a:p>
        </p:txBody>
      </p:sp>
      <p:sp>
        <p:nvSpPr>
          <p:cNvPr id="910" name="Google Shape;910;p37"/>
          <p:cNvSpPr txBox="1"/>
          <p:nvPr>
            <p:ph idx="1" type="body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 SDGs: (3P’s):  “PEOPLE” – “PLANET” – “PROSPERITY”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SDGs: most comprehensive development agenda – building on the unfinished business and lessons learnt from MDGs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Process: participatory and inclusive – wide range of stakeholders (“old” and “new”)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Importance of integrating SDG goals/targets in National Development Plans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 Major challenges in relation to data/evidence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 Importance of capacity-development to deliver on SDGs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 “Strategic Partnerships” – old and new partners, especially at local/community levels.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 Monitoring and Reporting – major challenge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38"/>
          <p:cNvSpPr txBox="1"/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b="1" lang="en-US" sz="3600"/>
              <a:t>KEY LOCAL GOVERNANCE CHALLENGES FOR GOVERNMENTS ASIA &amp; PACIFIC</a:t>
            </a:r>
            <a:endParaRPr/>
          </a:p>
        </p:txBody>
      </p:sp>
      <p:sp>
        <p:nvSpPr>
          <p:cNvPr id="916" name="Google Shape;916;p38"/>
          <p:cNvSpPr txBox="1"/>
          <p:nvPr>
            <p:ph idx="1" type="body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b="1" lang="en-US"/>
              <a:t>1. Unfinished De-centralisation reforms:</a:t>
            </a:r>
            <a:endParaRPr/>
          </a:p>
          <a:p>
            <a:pPr indent="-182880" lvl="1" marL="41148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political, administrative and fiscal de-centralisation in countries in Asia Pacific are uneven and incomplete</a:t>
            </a:r>
            <a:endParaRPr/>
          </a:p>
          <a:p>
            <a:pPr indent="-182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 the  power of central governments, local governments have little authority to plan, finance and drive local development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▪"/>
            </a:pPr>
            <a:r>
              <a:rPr b="1" lang="en-US"/>
              <a:t> 2. Poor accountability and awareness of SDGs:</a:t>
            </a:r>
            <a:endParaRPr/>
          </a:p>
          <a:p>
            <a:pPr indent="-182880" lvl="1" marL="41148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Limited downward accountability</a:t>
            </a:r>
            <a:endParaRPr/>
          </a:p>
          <a:p>
            <a:pPr indent="-182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 Weak demand from citizens for participation and transparency</a:t>
            </a:r>
            <a:endParaRPr/>
          </a:p>
          <a:p>
            <a:pPr indent="-182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 Limited interest from private/corporate sector and non-State actors to support SDGs</a:t>
            </a:r>
            <a:endParaRPr/>
          </a:p>
          <a:p>
            <a:pPr indent="0" lvl="1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b="1" lang="en-US"/>
              <a:t>3. Data Gaps:</a:t>
            </a:r>
            <a:endParaRPr/>
          </a:p>
          <a:p>
            <a:pPr indent="-182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Disaggregated data not available, or, not used by planners</a:t>
            </a:r>
            <a:endParaRPr/>
          </a:p>
          <a:p>
            <a:pPr indent="-182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Local governance indicators not used in national planning process</a:t>
            </a:r>
            <a:endParaRPr/>
          </a:p>
          <a:p>
            <a:pPr indent="0" lvl="1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39"/>
          <p:cNvSpPr txBox="1"/>
          <p:nvPr>
            <p:ph type="title"/>
          </p:nvPr>
        </p:nvSpPr>
        <p:spPr>
          <a:xfrm>
            <a:off x="381000" y="284176"/>
            <a:ext cx="8458199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b="1" lang="en-US" sz="3600"/>
              <a:t>CONCLUDING REMARKS</a:t>
            </a:r>
            <a:endParaRPr/>
          </a:p>
        </p:txBody>
      </p:sp>
      <p:sp>
        <p:nvSpPr>
          <p:cNvPr id="922" name="Google Shape;922;p39"/>
          <p:cNvSpPr txBox="1"/>
          <p:nvPr>
            <p:ph idx="1" type="body"/>
          </p:nvPr>
        </p:nvSpPr>
        <p:spPr>
          <a:xfrm>
            <a:off x="228600" y="2011680"/>
            <a:ext cx="8763000" cy="4693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909" lnSpcReduction="10000"/>
          </a:bodyPr>
          <a:lstStyle/>
          <a:p>
            <a:pPr indent="-514378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rbel"/>
              <a:buAutoNum type="arabicPeriod"/>
            </a:pPr>
            <a:r>
              <a:rPr b="1" lang="en-US" sz="2800"/>
              <a:t> </a:t>
            </a:r>
            <a:r>
              <a:rPr lang="en-US"/>
              <a:t>SDGs can be used as a </a:t>
            </a:r>
            <a:r>
              <a:rPr b="1" lang="en-US">
                <a:solidFill>
                  <a:srgbClr val="C00000"/>
                </a:solidFill>
              </a:rPr>
              <a:t>tool for transformation</a:t>
            </a:r>
            <a:r>
              <a:rPr b="1" lang="en-US"/>
              <a:t> </a:t>
            </a:r>
            <a:r>
              <a:rPr lang="en-US"/>
              <a:t>to initiate policy and institutional reform</a:t>
            </a:r>
            <a:endParaRPr/>
          </a:p>
          <a:p>
            <a:pPr indent="-514413" lvl="0" marL="51435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orbel"/>
              <a:buAutoNum type="arabicPeriod"/>
            </a:pPr>
            <a:r>
              <a:rPr lang="en-US"/>
              <a:t>National Readiness – requires strong effort especially meeting </a:t>
            </a:r>
            <a:r>
              <a:rPr b="1" lang="en-US">
                <a:solidFill>
                  <a:srgbClr val="C00000"/>
                </a:solidFill>
              </a:rPr>
              <a:t>higher order of goals </a:t>
            </a:r>
            <a:r>
              <a:rPr lang="en-US"/>
              <a:t>to achieve the SDGs unlike the MDGs where </a:t>
            </a:r>
            <a:r>
              <a:rPr b="1" lang="en-US">
                <a:solidFill>
                  <a:srgbClr val="C00000"/>
                </a:solidFill>
              </a:rPr>
              <a:t>meeting basic needs </a:t>
            </a:r>
            <a:r>
              <a:rPr lang="en-US"/>
              <a:t>were already a national priority since at least the 1970’s</a:t>
            </a:r>
            <a:endParaRPr/>
          </a:p>
          <a:p>
            <a:pPr indent="-514413" lvl="0" marL="51435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orbel"/>
              <a:buAutoNum type="arabicPeriod"/>
            </a:pPr>
            <a:r>
              <a:rPr lang="en-US"/>
              <a:t>Implementation Gaps </a:t>
            </a:r>
            <a:endParaRPr/>
          </a:p>
          <a:p>
            <a:pPr indent="-182891" lvl="1" marL="41148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Requires strong </a:t>
            </a:r>
            <a:r>
              <a:rPr b="1" lang="en-US">
                <a:solidFill>
                  <a:srgbClr val="C00000"/>
                </a:solidFill>
              </a:rPr>
              <a:t>political commitment </a:t>
            </a:r>
            <a:r>
              <a:rPr lang="en-US"/>
              <a:t>and leadership to be effective</a:t>
            </a:r>
            <a:endParaRPr/>
          </a:p>
          <a:p>
            <a:pPr indent="-182891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Looking </a:t>
            </a:r>
            <a:r>
              <a:rPr b="1" lang="en-US">
                <a:solidFill>
                  <a:srgbClr val="C00000"/>
                </a:solidFill>
              </a:rPr>
              <a:t>beyond government </a:t>
            </a:r>
            <a:r>
              <a:rPr lang="en-US"/>
              <a:t>to include networks and actors that work within the margins and interfaces to catalyse implementation o</a:t>
            </a:r>
            <a:endParaRPr/>
          </a:p>
          <a:p>
            <a:pPr indent="-182891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1" lang="en-US">
                <a:solidFill>
                  <a:srgbClr val="C00000"/>
                </a:solidFill>
              </a:rPr>
              <a:t>Social mobilisation </a:t>
            </a:r>
            <a:r>
              <a:rPr lang="en-US"/>
              <a:t>needs to be understood better in how to get the masses to take ownership of SDGs and sustainable development issues</a:t>
            </a:r>
            <a:endParaRPr/>
          </a:p>
          <a:p>
            <a:pPr indent="-514413" lvl="0" marL="51435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Font typeface="Corbel"/>
              <a:buAutoNum type="arabicPeriod"/>
            </a:pPr>
            <a:r>
              <a:rPr lang="en-US"/>
              <a:t>As a way forward, the SDGs presents an opportunity as a device to </a:t>
            </a:r>
            <a:r>
              <a:rPr b="1" lang="en-US">
                <a:solidFill>
                  <a:srgbClr val="C00000"/>
                </a:solidFill>
              </a:rPr>
              <a:t>link key actors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/>
              <a:t>towards the overall sustainable development agenda, including Civil Society Organisations, the Judiciary, Political parties and leaders, and the private sector.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"/>
          <p:cNvSpPr txBox="1"/>
          <p:nvPr/>
        </p:nvSpPr>
        <p:spPr>
          <a:xfrm>
            <a:off x="1407266" y="1923231"/>
            <a:ext cx="3240087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MDG 1: Eradicate extreme poverty &amp; hunger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3 targets; 9 indicators</a:t>
            </a:r>
            <a:endParaRPr b="0" i="0" sz="1400" u="none" cap="none" strike="noStrike">
              <a:solidFill>
                <a:schemeClr val="l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MDG 5.jpg" id="457" name="Google Shape;45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2178" y="1923231"/>
            <a:ext cx="876300" cy="874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DG 6.jpg" id="458" name="Google Shape;45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2178" y="3033687"/>
            <a:ext cx="8763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DG 8.jpg" id="459" name="Google Shape;45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52178" y="5276825"/>
            <a:ext cx="874713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DG$.jpg" id="460" name="Google Shape;46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7766" y="5287937"/>
            <a:ext cx="8763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DG1.jpg" id="461" name="Google Shape;461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7766" y="1923231"/>
            <a:ext cx="8763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DG2.jpg" id="462" name="Google Shape;462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7766" y="3033687"/>
            <a:ext cx="8763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DG3.jpg" id="463" name="Google Shape;463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27766" y="4155256"/>
            <a:ext cx="874712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DG 7.jpg" id="464" name="Google Shape;464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52178" y="4166368"/>
            <a:ext cx="8763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4"/>
          <p:cNvSpPr txBox="1"/>
          <p:nvPr/>
        </p:nvSpPr>
        <p:spPr>
          <a:xfrm>
            <a:off x="1407266" y="2973362"/>
            <a:ext cx="3240087" cy="865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MDG 2: Achieve universal primary education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1 target; 3 indicators</a:t>
            </a:r>
            <a:endParaRPr b="0" i="0" sz="1400" u="none" cap="none" strike="noStrike">
              <a:solidFill>
                <a:schemeClr val="l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66" name="Google Shape;466;p4"/>
          <p:cNvSpPr txBox="1"/>
          <p:nvPr/>
        </p:nvSpPr>
        <p:spPr>
          <a:xfrm>
            <a:off x="1407266" y="4107631"/>
            <a:ext cx="3311525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MDG 3: Promote gender equality &amp; empower women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1 target; 3 indicators</a:t>
            </a:r>
            <a:endParaRPr b="0" i="0" sz="1400" u="none" cap="none" strike="noStrike">
              <a:solidFill>
                <a:schemeClr val="l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67" name="Google Shape;467;p4"/>
          <p:cNvSpPr txBox="1"/>
          <p:nvPr/>
        </p:nvSpPr>
        <p:spPr>
          <a:xfrm>
            <a:off x="1407266" y="5300637"/>
            <a:ext cx="3240087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MDG 4: Reduce child mortality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1 target; 3 indicators</a:t>
            </a:r>
            <a:endParaRPr b="0" i="0" sz="1400" u="none" cap="none" strike="noStrike">
              <a:solidFill>
                <a:schemeClr val="l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68" name="Google Shape;468;p4"/>
          <p:cNvSpPr txBox="1"/>
          <p:nvPr/>
        </p:nvSpPr>
        <p:spPr>
          <a:xfrm>
            <a:off x="6087216" y="1923231"/>
            <a:ext cx="2916237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MDG 5: Reduce maternal mortality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2 targets; 6 indicators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69" name="Google Shape;469;p4"/>
          <p:cNvSpPr txBox="1"/>
          <p:nvPr/>
        </p:nvSpPr>
        <p:spPr>
          <a:xfrm>
            <a:off x="6087216" y="3033687"/>
            <a:ext cx="2916237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MDG 6: Combat HIV/AIDS, malaria and other diseases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3 targets; 9 indicators</a:t>
            </a:r>
            <a:endParaRPr b="0" i="0" sz="1400" u="none" cap="none" strike="noStrike">
              <a:solidFill>
                <a:schemeClr val="l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70" name="Google Shape;470;p4"/>
          <p:cNvSpPr txBox="1"/>
          <p:nvPr/>
        </p:nvSpPr>
        <p:spPr>
          <a:xfrm>
            <a:off x="6087216" y="4107631"/>
            <a:ext cx="2916237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MDG 7: Ensure environmental sustainability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4 targets; 10 indicators</a:t>
            </a:r>
            <a:endParaRPr/>
          </a:p>
        </p:txBody>
      </p:sp>
      <p:sp>
        <p:nvSpPr>
          <p:cNvPr id="471" name="Google Shape;471;p4"/>
          <p:cNvSpPr txBox="1"/>
          <p:nvPr/>
        </p:nvSpPr>
        <p:spPr>
          <a:xfrm>
            <a:off x="6087216" y="5229200"/>
            <a:ext cx="2916237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MDG 8: Develop a Global Partnership for Development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7 targets; 7 indicators</a:t>
            </a:r>
            <a:endParaRPr b="0" i="0" sz="1400" u="none" cap="none" strike="noStrike">
              <a:solidFill>
                <a:schemeClr val="l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72" name="Google Shape;472;p4"/>
          <p:cNvSpPr txBox="1"/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/>
              <a:t>MILLENNIUM DEVELOPMENT GOALS</a:t>
            </a:r>
            <a:endParaRPr/>
          </a:p>
        </p:txBody>
      </p:sp>
      <p:sp>
        <p:nvSpPr>
          <p:cNvPr id="473" name="Google Shape;473;p4"/>
          <p:cNvSpPr txBox="1"/>
          <p:nvPr>
            <p:ph idx="12" type="sldNum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40"/>
          <p:cNvSpPr txBox="1"/>
          <p:nvPr>
            <p:ph type="ctrTitle"/>
          </p:nvPr>
        </p:nvSpPr>
        <p:spPr>
          <a:xfrm>
            <a:off x="274319" y="2166365"/>
            <a:ext cx="8603674" cy="17393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b="1" lang="en-US" sz="3600"/>
              <a:t>SOME USEFUL RESOURCES </a:t>
            </a:r>
            <a:endParaRPr/>
          </a:p>
        </p:txBody>
      </p:sp>
      <p:sp>
        <p:nvSpPr>
          <p:cNvPr id="928" name="Google Shape;928;p40"/>
          <p:cNvSpPr txBox="1"/>
          <p:nvPr>
            <p:ph idx="1" type="subTitle"/>
          </p:nvPr>
        </p:nvSpPr>
        <p:spPr>
          <a:xfrm>
            <a:off x="1143000" y="3970315"/>
            <a:ext cx="6858000" cy="1309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3" name="Google Shape;93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668000" y="-5143500"/>
            <a:ext cx="30480000" cy="171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8" name="Google Shape;93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668000" y="-5105400"/>
            <a:ext cx="30480000" cy="171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" name="Google Shape;94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33575" y="-228600"/>
            <a:ext cx="1301115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Google Shape;94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8000" y="-857250"/>
            <a:ext cx="15240000" cy="85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45"/>
          <p:cNvSpPr/>
          <p:nvPr/>
        </p:nvSpPr>
        <p:spPr>
          <a:xfrm>
            <a:off x="838200" y="762001"/>
            <a:ext cx="7696200" cy="5699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USEFUL RESOURCES ON SDGs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rbel"/>
              <a:buAutoNum type="arabicPeriod"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 SYSTEM STAFF COLLEGE: Knowledge Center on Sustainable Development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http://www.unssc.org/featured-themes/unssc-knowledge-centre-sustainable-development/</a:t>
            </a:r>
            <a:endParaRPr sz="1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   CIVICUS: Advocacy Toolkit – Influencing the Post-2015 Development Agenda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http://civicus.org/images/stories/SD2015%20Post-2015%20Advocacy%20Toolkit_FINAL.pdf</a:t>
            </a:r>
            <a:endParaRPr sz="1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   The Danish Institute for Human Rights – The Human Rights Guide to the Sustainable Development Goals – SDGs: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http://sdg.humanrights.dk/</a:t>
            </a:r>
            <a:endParaRPr sz="1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  Sustainable Development Solutions Network – A Global Initiative for the United Nations: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http://unsdsn.org/</a:t>
            </a:r>
            <a:endParaRPr sz="1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46"/>
          <p:cNvSpPr txBox="1"/>
          <p:nvPr>
            <p:ph type="ctrTitle"/>
          </p:nvPr>
        </p:nvSpPr>
        <p:spPr>
          <a:xfrm>
            <a:off x="274319" y="2166365"/>
            <a:ext cx="8603674" cy="17393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b="1" lang="en-US" sz="3600"/>
              <a:t>THANK    YOU  </a:t>
            </a:r>
            <a:br>
              <a:rPr b="1" lang="en-US" sz="3600"/>
            </a:br>
            <a:br>
              <a:rPr b="1" lang="en-US" sz="3600"/>
            </a:br>
            <a:r>
              <a:rPr b="1" lang="en-US" sz="3600"/>
              <a:t>Q &amp; A  </a:t>
            </a:r>
            <a:endParaRPr/>
          </a:p>
        </p:txBody>
      </p:sp>
      <p:sp>
        <p:nvSpPr>
          <p:cNvPr id="959" name="Google Shape;959;p46"/>
          <p:cNvSpPr txBox="1"/>
          <p:nvPr>
            <p:ph idx="1" type="subTitle"/>
          </p:nvPr>
        </p:nvSpPr>
        <p:spPr>
          <a:xfrm>
            <a:off x="1143000" y="3970315"/>
            <a:ext cx="6858000" cy="1309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"/>
          <p:cNvSpPr txBox="1"/>
          <p:nvPr>
            <p:ph type="title"/>
          </p:nvPr>
        </p:nvSpPr>
        <p:spPr>
          <a:xfrm>
            <a:off x="381000" y="284176"/>
            <a:ext cx="8458199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b="1" lang="en-US" sz="3600"/>
              <a:t>MDGS – UNFINISHED BUSINESS &amp; LESSONS LEARNT</a:t>
            </a:r>
            <a:endParaRPr/>
          </a:p>
        </p:txBody>
      </p:sp>
      <p:sp>
        <p:nvSpPr>
          <p:cNvPr id="479" name="Google Shape;479;p5"/>
          <p:cNvSpPr txBox="1"/>
          <p:nvPr>
            <p:ph idx="1" type="body"/>
          </p:nvPr>
        </p:nvSpPr>
        <p:spPr>
          <a:xfrm>
            <a:off x="228600" y="2011680"/>
            <a:ext cx="8763000" cy="4693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3409" lnSpcReduction="20000"/>
          </a:bodyPr>
          <a:lstStyle/>
          <a:p>
            <a:pPr indent="-182902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1800"/>
              <a:t> </a:t>
            </a:r>
            <a:r>
              <a:rPr lang="en-US"/>
              <a:t>Gender Inequality persists</a:t>
            </a:r>
            <a:endParaRPr/>
          </a:p>
          <a:p>
            <a:pPr indent="-182943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/>
              <a:t> Big gaps exist between the poorest and the richest households, and between rural and urban areas</a:t>
            </a:r>
            <a:endParaRPr/>
          </a:p>
          <a:p>
            <a:pPr indent="-182943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/>
              <a:t> Climate change and environmental degradation undermine progress achieved, and the poor people suffer the most</a:t>
            </a:r>
            <a:endParaRPr/>
          </a:p>
          <a:p>
            <a:pPr indent="-182943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/>
              <a:t> Conflict remains the biggest threat to human development</a:t>
            </a:r>
            <a:endParaRPr/>
          </a:p>
          <a:p>
            <a:pPr indent="-182943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/>
              <a:t> Millions of poor people still live in poverty and hunger, without access to basic services</a:t>
            </a:r>
            <a:endParaRPr/>
          </a:p>
          <a:p>
            <a:pPr indent="-182943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/>
              <a:t>Progress uneven across goals; within and across countries and regions.</a:t>
            </a:r>
            <a:endParaRPr/>
          </a:p>
          <a:p>
            <a:pPr indent="-182943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/>
              <a:t>Formulation of targets:</a:t>
            </a:r>
            <a:endParaRPr/>
          </a:p>
          <a:p>
            <a:pPr indent="-182943" lvl="1" marL="41148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▪"/>
            </a:pPr>
            <a:r>
              <a:rPr lang="en-US" sz="2200"/>
              <a:t>Some targets, for instance, may not have adequately taken into account country demographic change and the magnitude of certain social issues.</a:t>
            </a:r>
            <a:endParaRPr/>
          </a:p>
          <a:p>
            <a:pPr indent="-182943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2200"/>
              <a:t>Globally set targets with limited consideration for national circumstances and differences in initial conditions.</a:t>
            </a:r>
            <a:endParaRPr/>
          </a:p>
          <a:p>
            <a:pPr indent="-182943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2200"/>
              <a:t>Did not take into account vulnerability to natural hazards and other external shocks.</a:t>
            </a:r>
            <a:endParaRPr/>
          </a:p>
          <a:p>
            <a:pPr indent="-182943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2200"/>
              <a:t>Did not adequately address cross-cutting issues.</a:t>
            </a:r>
            <a:endParaRPr/>
          </a:p>
          <a:p>
            <a:pPr indent="-87566" lvl="0" marL="18288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Font typeface="Noto Sans Symbols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"/>
          <p:cNvSpPr txBox="1"/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/>
              <a:t>POST-2015: THE UNFINISHED BUSINESS</a:t>
            </a:r>
            <a:endParaRPr/>
          </a:p>
        </p:txBody>
      </p:sp>
      <p:sp>
        <p:nvSpPr>
          <p:cNvPr id="486" name="Google Shape;486;p6"/>
          <p:cNvSpPr/>
          <p:nvPr/>
        </p:nvSpPr>
        <p:spPr>
          <a:xfrm>
            <a:off x="7001969" y="2122866"/>
            <a:ext cx="1938495" cy="3647586"/>
          </a:xfrm>
          <a:prstGeom prst="roundRect">
            <a:avLst>
              <a:gd fmla="val 9276" name="adj"/>
            </a:avLst>
          </a:prstGeom>
          <a:solidFill>
            <a:srgbClr val="FFF2CC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ctr" dir="5400000" dist="15875">
              <a:srgbClr val="000000">
                <a:alpha val="6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87" name="Google Shape;487;p6"/>
          <p:cNvSpPr/>
          <p:nvPr/>
        </p:nvSpPr>
        <p:spPr>
          <a:xfrm>
            <a:off x="7136896" y="2250335"/>
            <a:ext cx="16780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7406D"/>
                </a:solidFill>
                <a:latin typeface="Arial Narrow"/>
                <a:ea typeface="Arial Narrow"/>
                <a:cs typeface="Arial Narrow"/>
                <a:sym typeface="Arial Narrow"/>
              </a:rPr>
              <a:t>Environment</a:t>
            </a:r>
            <a:endParaRPr b="1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88" name="Google Shape;488;p6"/>
          <p:cNvSpPr/>
          <p:nvPr/>
        </p:nvSpPr>
        <p:spPr>
          <a:xfrm>
            <a:off x="7137371" y="2641859"/>
            <a:ext cx="1677594" cy="1308180"/>
          </a:xfrm>
          <a:prstGeom prst="roundRect">
            <a:avLst>
              <a:gd fmla="val 9276" name="adj"/>
            </a:avLst>
          </a:prstGeom>
          <a:solidFill>
            <a:schemeClr val="accent1"/>
          </a:solidFill>
          <a:ln cap="flat" cmpd="sng" w="12700">
            <a:solidFill>
              <a:srgbClr val="BA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Pursuing sustainable consumption and development</a:t>
            </a:r>
            <a:endParaRPr/>
          </a:p>
        </p:txBody>
      </p:sp>
      <p:sp>
        <p:nvSpPr>
          <p:cNvPr id="489" name="Google Shape;489;p6"/>
          <p:cNvSpPr/>
          <p:nvPr/>
        </p:nvSpPr>
        <p:spPr>
          <a:xfrm>
            <a:off x="7135222" y="4208594"/>
            <a:ext cx="1671984" cy="1431404"/>
          </a:xfrm>
          <a:prstGeom prst="roundRect">
            <a:avLst>
              <a:gd fmla="val 9276" name="adj"/>
            </a:avLst>
          </a:prstGeom>
          <a:solidFill>
            <a:schemeClr val="accent1"/>
          </a:solidFill>
          <a:ln cap="flat" cmpd="sng" w="12700">
            <a:solidFill>
              <a:srgbClr val="BA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Green growth strategies and better management of natural resources</a:t>
            </a:r>
            <a:endParaRPr/>
          </a:p>
        </p:txBody>
      </p:sp>
      <p:sp>
        <p:nvSpPr>
          <p:cNvPr id="490" name="Google Shape;490;p6"/>
          <p:cNvSpPr/>
          <p:nvPr/>
        </p:nvSpPr>
        <p:spPr>
          <a:xfrm>
            <a:off x="4707930" y="2141544"/>
            <a:ext cx="1956425" cy="3647586"/>
          </a:xfrm>
          <a:prstGeom prst="roundRect">
            <a:avLst>
              <a:gd fmla="val 9276" name="adj"/>
            </a:avLst>
          </a:prstGeom>
          <a:solidFill>
            <a:srgbClr val="FFF2CC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ctr" dir="5400000" dist="15875">
              <a:srgbClr val="000000">
                <a:alpha val="6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1" name="Google Shape;491;p6"/>
          <p:cNvSpPr/>
          <p:nvPr/>
        </p:nvSpPr>
        <p:spPr>
          <a:xfrm>
            <a:off x="4841393" y="1820180"/>
            <a:ext cx="16780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7406D"/>
                </a:solidFill>
                <a:latin typeface="Arial Narrow"/>
                <a:ea typeface="Arial Narrow"/>
                <a:cs typeface="Arial Narrow"/>
                <a:sym typeface="Arial Narrow"/>
              </a:rPr>
              <a:t>Gender empowerment</a:t>
            </a:r>
            <a:endParaRPr b="1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2" name="Google Shape;492;p6"/>
          <p:cNvSpPr/>
          <p:nvPr/>
        </p:nvSpPr>
        <p:spPr>
          <a:xfrm>
            <a:off x="4847877" y="2435002"/>
            <a:ext cx="1716668" cy="1748516"/>
          </a:xfrm>
          <a:prstGeom prst="roundRect">
            <a:avLst>
              <a:gd fmla="val 9276" name="adj"/>
            </a:avLst>
          </a:prstGeom>
          <a:solidFill>
            <a:schemeClr val="accent1"/>
          </a:solidFill>
          <a:ln cap="flat" cmpd="sng" w="12700">
            <a:solidFill>
              <a:srgbClr val="BA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Stereotyped gender roles that continue to exist &amp; have implications for other development achievements</a:t>
            </a:r>
            <a:endParaRPr/>
          </a:p>
        </p:txBody>
      </p:sp>
      <p:sp>
        <p:nvSpPr>
          <p:cNvPr id="493" name="Google Shape;493;p6"/>
          <p:cNvSpPr/>
          <p:nvPr/>
        </p:nvSpPr>
        <p:spPr>
          <a:xfrm>
            <a:off x="4841393" y="4208596"/>
            <a:ext cx="1702009" cy="1456481"/>
          </a:xfrm>
          <a:prstGeom prst="roundRect">
            <a:avLst>
              <a:gd fmla="val 9276" name="adj"/>
            </a:avLst>
          </a:prstGeom>
          <a:solidFill>
            <a:schemeClr val="accent1"/>
          </a:solidFill>
          <a:ln cap="flat" cmpd="sng" w="12700">
            <a:solidFill>
              <a:srgbClr val="BA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Gender empowerment that improves overall welfare of men and women</a:t>
            </a:r>
            <a:endParaRPr/>
          </a:p>
        </p:txBody>
      </p:sp>
      <p:sp>
        <p:nvSpPr>
          <p:cNvPr id="494" name="Google Shape;494;p6"/>
          <p:cNvSpPr/>
          <p:nvPr/>
        </p:nvSpPr>
        <p:spPr>
          <a:xfrm>
            <a:off x="2334108" y="2116466"/>
            <a:ext cx="1978148" cy="3647586"/>
          </a:xfrm>
          <a:prstGeom prst="roundRect">
            <a:avLst>
              <a:gd fmla="val 9276" name="adj"/>
            </a:avLst>
          </a:prstGeom>
          <a:solidFill>
            <a:srgbClr val="FFF2CC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ctr" dir="5400000" dist="15875">
              <a:srgbClr val="000000">
                <a:alpha val="6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5" name="Google Shape;495;p6"/>
          <p:cNvSpPr/>
          <p:nvPr/>
        </p:nvSpPr>
        <p:spPr>
          <a:xfrm>
            <a:off x="2504967" y="2231651"/>
            <a:ext cx="16780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7406D"/>
                </a:solidFill>
                <a:latin typeface="Arial Narrow"/>
                <a:ea typeface="Arial Narrow"/>
                <a:cs typeface="Arial Narrow"/>
                <a:sym typeface="Arial Narrow"/>
              </a:rPr>
              <a:t>Inclusiveness</a:t>
            </a:r>
            <a:endParaRPr b="1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6" name="Google Shape;496;p6"/>
          <p:cNvSpPr/>
          <p:nvPr/>
        </p:nvSpPr>
        <p:spPr>
          <a:xfrm>
            <a:off x="2474058" y="2616782"/>
            <a:ext cx="1726137" cy="1333259"/>
          </a:xfrm>
          <a:prstGeom prst="roundRect">
            <a:avLst>
              <a:gd fmla="val 9276" name="adj"/>
            </a:avLst>
          </a:prstGeom>
          <a:solidFill>
            <a:schemeClr val="accent1"/>
          </a:solidFill>
          <a:ln cap="flat" cmpd="sng" w="12700">
            <a:solidFill>
              <a:srgbClr val="BA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targeted &amp; focused approach to assist pockets of development needs that remain</a:t>
            </a:r>
            <a:endParaRPr/>
          </a:p>
        </p:txBody>
      </p:sp>
      <p:sp>
        <p:nvSpPr>
          <p:cNvPr id="497" name="Google Shape;497;p6"/>
          <p:cNvSpPr/>
          <p:nvPr/>
        </p:nvSpPr>
        <p:spPr>
          <a:xfrm>
            <a:off x="2467574" y="4183518"/>
            <a:ext cx="1732621" cy="1456481"/>
          </a:xfrm>
          <a:prstGeom prst="roundRect">
            <a:avLst>
              <a:gd fmla="val 9276" name="adj"/>
            </a:avLst>
          </a:prstGeom>
          <a:solidFill>
            <a:schemeClr val="accent1"/>
          </a:solidFill>
          <a:ln cap="flat" cmpd="sng" w="12700">
            <a:solidFill>
              <a:srgbClr val="BA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strategic relook at the social protection system, bearing in mind that a multi-dimensional approach is needed </a:t>
            </a:r>
            <a:endParaRPr/>
          </a:p>
        </p:txBody>
      </p:sp>
      <p:sp>
        <p:nvSpPr>
          <p:cNvPr id="498" name="Google Shape;498;p6"/>
          <p:cNvSpPr/>
          <p:nvPr/>
        </p:nvSpPr>
        <p:spPr>
          <a:xfrm>
            <a:off x="271783" y="2042194"/>
            <a:ext cx="1817966" cy="3647586"/>
          </a:xfrm>
          <a:prstGeom prst="roundRect">
            <a:avLst>
              <a:gd fmla="val 9276" name="adj"/>
            </a:avLst>
          </a:prstGeom>
          <a:solidFill>
            <a:srgbClr val="FFF2CC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ctr" dir="5400000" dist="15875">
              <a:srgbClr val="000000">
                <a:alpha val="6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9" name="Google Shape;499;p6"/>
          <p:cNvSpPr/>
          <p:nvPr/>
        </p:nvSpPr>
        <p:spPr>
          <a:xfrm>
            <a:off x="271782" y="1908486"/>
            <a:ext cx="16780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7406D"/>
                </a:solidFill>
                <a:latin typeface="Arial Narrow"/>
                <a:ea typeface="Arial Narrow"/>
                <a:cs typeface="Arial Narrow"/>
                <a:sym typeface="Arial Narrow"/>
              </a:rPr>
              <a:t>Quality of development</a:t>
            </a:r>
            <a:endParaRPr b="1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00" name="Google Shape;500;p6"/>
          <p:cNvSpPr/>
          <p:nvPr/>
        </p:nvSpPr>
        <p:spPr>
          <a:xfrm>
            <a:off x="414612" y="2464348"/>
            <a:ext cx="1486577" cy="1744246"/>
          </a:xfrm>
          <a:prstGeom prst="roundRect">
            <a:avLst>
              <a:gd fmla="val 9276" name="adj"/>
            </a:avLst>
          </a:prstGeom>
          <a:solidFill>
            <a:schemeClr val="accent1"/>
          </a:solidFill>
          <a:ln cap="flat" cmpd="sng" w="12700">
            <a:solidFill>
              <a:srgbClr val="BA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Improving the quality of growth, recognizing multi-dimensionality of development</a:t>
            </a:r>
            <a:endParaRPr/>
          </a:p>
        </p:txBody>
      </p:sp>
      <p:sp>
        <p:nvSpPr>
          <p:cNvPr id="501" name="Google Shape;501;p6"/>
          <p:cNvSpPr/>
          <p:nvPr/>
        </p:nvSpPr>
        <p:spPr>
          <a:xfrm>
            <a:off x="385587" y="4189918"/>
            <a:ext cx="1493062" cy="1456481"/>
          </a:xfrm>
          <a:prstGeom prst="roundRect">
            <a:avLst>
              <a:gd fmla="val 9276" name="adj"/>
            </a:avLst>
          </a:prstGeom>
          <a:solidFill>
            <a:schemeClr val="accent1"/>
          </a:solidFill>
          <a:ln cap="flat" cmpd="sng" w="12700">
            <a:solidFill>
              <a:srgbClr val="BA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Moving beyond basic needs; Focus on cost-effective outcomes</a:t>
            </a:r>
            <a:endParaRPr/>
          </a:p>
        </p:txBody>
      </p:sp>
      <p:sp>
        <p:nvSpPr>
          <p:cNvPr id="502" name="Google Shape;502;p6"/>
          <p:cNvSpPr txBox="1"/>
          <p:nvPr>
            <p:ph idx="12" type="sldNum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"/>
          <p:cNvSpPr txBox="1"/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b="1" lang="en-US" sz="3600"/>
              <a:t>KEY ISSUES – NOT ADDRESSED IN MDGS</a:t>
            </a:r>
            <a:endParaRPr/>
          </a:p>
        </p:txBody>
      </p:sp>
      <p:sp>
        <p:nvSpPr>
          <p:cNvPr id="508" name="Google Shape;508;p7"/>
          <p:cNvSpPr txBox="1"/>
          <p:nvPr>
            <p:ph idx="1" type="body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182880" lvl="2" marL="6400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sz="2600"/>
              <a:t>Social protection </a:t>
            </a:r>
            <a:endParaRPr/>
          </a:p>
          <a:p>
            <a:pPr indent="-182880" lvl="2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2600"/>
              <a:t>Productive employment</a:t>
            </a:r>
            <a:endParaRPr/>
          </a:p>
          <a:p>
            <a:pPr indent="-182880" lvl="2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2600"/>
              <a:t>Inequalities</a:t>
            </a:r>
            <a:endParaRPr/>
          </a:p>
          <a:p>
            <a:pPr indent="-182880" lvl="2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2600"/>
              <a:t>Violence against women </a:t>
            </a:r>
            <a:endParaRPr/>
          </a:p>
          <a:p>
            <a:pPr indent="-182880" lvl="2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2600"/>
              <a:t>Social exclusion</a:t>
            </a:r>
            <a:endParaRPr/>
          </a:p>
          <a:p>
            <a:pPr indent="-182880" lvl="2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2600"/>
              <a:t>Biodiversity</a:t>
            </a:r>
            <a:endParaRPr/>
          </a:p>
          <a:p>
            <a:pPr indent="-182880" lvl="2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2600"/>
              <a:t>Persistent malnutrition </a:t>
            </a:r>
            <a:endParaRPr/>
          </a:p>
          <a:p>
            <a:pPr indent="-182880" lvl="2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2600"/>
              <a:t>Increase in non-communicable diseases </a:t>
            </a:r>
            <a:endParaRPr/>
          </a:p>
          <a:p>
            <a:pPr indent="-182880" lvl="2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2600"/>
              <a:t>Reproductive health and complexities related to demographic dynamics, </a:t>
            </a:r>
            <a:endParaRPr/>
          </a:p>
          <a:p>
            <a:pPr indent="-182880" lvl="2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2600"/>
              <a:t>Peace and security</a:t>
            </a:r>
            <a:endParaRPr/>
          </a:p>
          <a:p>
            <a:pPr indent="-182880" lvl="2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2600"/>
              <a:t>Governance</a:t>
            </a:r>
            <a:endParaRPr/>
          </a:p>
          <a:p>
            <a:pPr indent="-182880" lvl="2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2600"/>
              <a:t>Rule of law</a:t>
            </a:r>
            <a:endParaRPr/>
          </a:p>
          <a:p>
            <a:pPr indent="-182880" lvl="2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2600"/>
              <a:t>Human Rights</a:t>
            </a:r>
            <a:endParaRPr/>
          </a:p>
          <a:p>
            <a:pPr indent="-74612" lvl="0" marL="18288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8"/>
          <p:cNvSpPr txBox="1"/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b="1" lang="en-US" sz="3600"/>
              <a:t>THE POST-2015 DEVELOPMENT AGENDA PROCESS</a:t>
            </a:r>
            <a:endParaRPr/>
          </a:p>
        </p:txBody>
      </p:sp>
      <p:sp>
        <p:nvSpPr>
          <p:cNvPr id="514" name="Google Shape;514;p8"/>
          <p:cNvSpPr txBox="1"/>
          <p:nvPr>
            <p:ph idx="1" type="body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A process initiated by the UN to help define the next set of development goals, to succeed the eight Millennium Development Goals (MDGs), which will end in December, 2015.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The MDGs were established following the Millennium Summit in 2000.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During the High Level Plenary Meeting of the </a:t>
            </a:r>
            <a:r>
              <a:rPr lang="en-US" u="sng">
                <a:solidFill>
                  <a:schemeClr val="hlink"/>
                </a:solidFill>
                <a:hlinkClick r:id="rId3"/>
              </a:rPr>
              <a:t>UN General Assembly</a:t>
            </a:r>
            <a:r>
              <a:rPr lang="en-US"/>
              <a:t> in 2010, governments called for accelerating progress of the MDGs and for thinking on ways to advance the development agenda beyond 2015.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Following this, the UN Secretary General initiated a number of initiatives.</a:t>
            </a:r>
            <a:endParaRPr/>
          </a:p>
          <a:p>
            <a:pPr indent="-43179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9"/>
          <p:cNvSpPr txBox="1"/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rbel"/>
              <a:buNone/>
            </a:pPr>
            <a:r>
              <a:rPr lang="en-US" sz="4400"/>
              <a:t>POST-2015 DEVELOPMENT AGENDA INITIATIVES BY UNSG</a:t>
            </a:r>
            <a:endParaRPr sz="4400"/>
          </a:p>
        </p:txBody>
      </p:sp>
      <p:grpSp>
        <p:nvGrpSpPr>
          <p:cNvPr id="520" name="Google Shape;520;p9"/>
          <p:cNvGrpSpPr/>
          <p:nvPr/>
        </p:nvGrpSpPr>
        <p:grpSpPr>
          <a:xfrm>
            <a:off x="458281" y="1600199"/>
            <a:ext cx="8001070" cy="4800601"/>
            <a:chOff x="1081" y="-1"/>
            <a:chExt cx="8001070" cy="4800601"/>
          </a:xfrm>
        </p:grpSpPr>
        <p:sp>
          <p:nvSpPr>
            <p:cNvPr id="521" name="Google Shape;521;p9"/>
            <p:cNvSpPr/>
            <p:nvPr/>
          </p:nvSpPr>
          <p:spPr>
            <a:xfrm rot="-5400000">
              <a:off x="-1528750" y="1529831"/>
              <a:ext cx="4800600" cy="1740937"/>
            </a:xfrm>
            <a:prstGeom prst="flowChartManualOperation">
              <a:avLst/>
            </a:prstGeom>
            <a:solidFill>
              <a:srgbClr val="F13E97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9"/>
            <p:cNvSpPr txBox="1"/>
            <p:nvPr/>
          </p:nvSpPr>
          <p:spPr>
            <a:xfrm>
              <a:off x="1081" y="960120"/>
              <a:ext cx="1740937" cy="2880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3200" spcFirstLastPara="1" rIns="2032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orbel"/>
                <a:buNone/>
              </a:pPr>
              <a:r>
                <a:rPr b="1" i="0" lang="en-US" sz="32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UN System Task Team</a:t>
              </a:r>
              <a:endParaRPr b="1" i="0" sz="3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3" name="Google Shape;523;p9"/>
            <p:cNvSpPr/>
            <p:nvPr/>
          </p:nvSpPr>
          <p:spPr>
            <a:xfrm rot="-5400000">
              <a:off x="342757" y="1529831"/>
              <a:ext cx="4800600" cy="1740937"/>
            </a:xfrm>
            <a:prstGeom prst="flowChartManualOperation">
              <a:avLst/>
            </a:prstGeom>
            <a:solidFill>
              <a:srgbClr val="D151D1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9"/>
            <p:cNvSpPr txBox="1"/>
            <p:nvPr/>
          </p:nvSpPr>
          <p:spPr>
            <a:xfrm>
              <a:off x="1872588" y="960120"/>
              <a:ext cx="1740937" cy="2880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77800" spcFirstLastPara="1" rIns="1778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orbe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High Level Panel of Eminent Persons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orbe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Est: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orbe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July, 2012</a:t>
              </a:r>
              <a:endParaRPr b="1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5" name="Google Shape;525;p9"/>
            <p:cNvSpPr/>
            <p:nvPr/>
          </p:nvSpPr>
          <p:spPr>
            <a:xfrm rot="-5400000">
              <a:off x="2373334" y="1370761"/>
              <a:ext cx="4800600" cy="2059076"/>
            </a:xfrm>
            <a:prstGeom prst="flowChartManualOperation">
              <a:avLst/>
            </a:prstGeom>
            <a:solidFill>
              <a:srgbClr val="8A67AD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9"/>
            <p:cNvSpPr txBox="1"/>
            <p:nvPr/>
          </p:nvSpPr>
          <p:spPr>
            <a:xfrm>
              <a:off x="3744096" y="960119"/>
              <a:ext cx="2059076" cy="2880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52400" spcFirstLastPara="1" rIns="1524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orbel"/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11 Global Thematic &amp; National Consultations in 88 Countries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orbel"/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2012- 2013</a:t>
              </a:r>
              <a:endParaRPr b="1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 rot="-5400000">
              <a:off x="4567647" y="1366096"/>
              <a:ext cx="4800600" cy="2068407"/>
            </a:xfrm>
            <a:prstGeom prst="flowChartManualOperation">
              <a:avLst/>
            </a:prstGeom>
            <a:solidFill>
              <a:srgbClr val="81818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9"/>
            <p:cNvSpPr txBox="1"/>
            <p:nvPr/>
          </p:nvSpPr>
          <p:spPr>
            <a:xfrm>
              <a:off x="5933743" y="960120"/>
              <a:ext cx="2068407" cy="2880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52400" spcFirstLastPara="1" rIns="1524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orbel"/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2</a:t>
              </a:r>
              <a:r>
                <a:rPr b="1" baseline="30000" i="0" lang="en-US" sz="2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nd</a:t>
              </a:r>
              <a:r>
                <a:rPr b="1" i="0" lang="en-US" sz="2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 Round of Post-2015 Consultations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orbel"/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April ‘14 – April ‘15</a:t>
              </a:r>
              <a:endParaRPr b="1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529" name="Google Shape;529;p9"/>
          <p:cNvSpPr txBox="1"/>
          <p:nvPr>
            <p:ph idx="12" type="sldNum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rbe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</a:rPr>
              <a:t>‹#›</a:t>
            </a:fld>
            <a:endParaRPr b="0" i="0" sz="18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2016-05-04T12:29:44Z</dcterms:created>
  <dc:creator>Abdul Alim</dc:creator>
</cp:coreProperties>
</file>