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9144000"/>
  <p:notesSz cx="70104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2" roundtripDataSignature="AMtx7mhv/r33+7b09PlOUSNTSmBEtL5x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:notes"/>
          <p:cNvSpPr txBox="1"/>
          <p:nvPr>
            <p:ph idx="1" type="body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:notes"/>
          <p:cNvSpPr txBox="1"/>
          <p:nvPr>
            <p:ph idx="1" type="body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:notes"/>
          <p:cNvSpPr txBox="1"/>
          <p:nvPr>
            <p:ph idx="1" type="body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3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4:notes"/>
          <p:cNvSpPr txBox="1"/>
          <p:nvPr>
            <p:ph idx="1" type="body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4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p5:notes"/>
          <p:cNvSpPr txBox="1"/>
          <p:nvPr>
            <p:ph idx="1" type="body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5:notes"/>
          <p:cNvSpPr txBox="1"/>
          <p:nvPr>
            <p:ph idx="12" type="sldNum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:notes"/>
          <p:cNvSpPr txBox="1"/>
          <p:nvPr>
            <p:ph idx="1" type="body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6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5" name="Google Shape;15;p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Google Shape;80;p1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7" name="Google Shape;87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6" name="Google Shape;96;p2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7" name="Google Shape;97;p2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8" name="Google Shape;98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3" name="Google Shape;103;p2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0" name="Google Shape;110;p2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1" name="Google Shape;111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6" name="Google Shape;116;p2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7" name="Google Shape;117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Custom Layout">
  <p:cSld name="5_Custom Layou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9"/>
          <p:cNvSpPr txBox="1"/>
          <p:nvPr>
            <p:ph type="ctrTitle"/>
          </p:nvPr>
        </p:nvSpPr>
        <p:spPr>
          <a:xfrm>
            <a:off x="780519" y="306389"/>
            <a:ext cx="7552800" cy="5064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99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4" name="Google Shape;24;p9"/>
          <p:cNvSpPr txBox="1"/>
          <p:nvPr>
            <p:ph idx="1" type="body"/>
          </p:nvPr>
        </p:nvSpPr>
        <p:spPr>
          <a:xfrm>
            <a:off x="782635" y="2362200"/>
            <a:ext cx="7954961" cy="34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9"/>
          <p:cNvSpPr/>
          <p:nvPr/>
        </p:nvSpPr>
        <p:spPr>
          <a:xfrm>
            <a:off x="0" y="1588"/>
            <a:ext cx="594360" cy="6856412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" name="Google Shape;26;p9"/>
          <p:cNvCxnSpPr/>
          <p:nvPr/>
        </p:nvCxnSpPr>
        <p:spPr>
          <a:xfrm>
            <a:off x="895350" y="924456"/>
            <a:ext cx="7740650" cy="1588"/>
          </a:xfrm>
          <a:prstGeom prst="straightConnector1">
            <a:avLst/>
          </a:prstGeom>
          <a:noFill/>
          <a:ln cap="flat" cmpd="sng" w="50800">
            <a:solidFill>
              <a:srgbClr val="0099F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9"/>
          <p:cNvSpPr txBox="1"/>
          <p:nvPr>
            <p:ph idx="2" type="body"/>
          </p:nvPr>
        </p:nvSpPr>
        <p:spPr>
          <a:xfrm>
            <a:off x="782635" y="1660533"/>
            <a:ext cx="8340727" cy="696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type="ctrTitle"/>
          </p:nvPr>
        </p:nvSpPr>
        <p:spPr>
          <a:xfrm>
            <a:off x="780519" y="306389"/>
            <a:ext cx="7552800" cy="5064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99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10"/>
          <p:cNvSpPr txBox="1"/>
          <p:nvPr>
            <p:ph idx="1" type="body"/>
          </p:nvPr>
        </p:nvSpPr>
        <p:spPr>
          <a:xfrm>
            <a:off x="782635" y="1663700"/>
            <a:ext cx="7954961" cy="34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10"/>
          <p:cNvSpPr/>
          <p:nvPr/>
        </p:nvSpPr>
        <p:spPr>
          <a:xfrm>
            <a:off x="0" y="1588"/>
            <a:ext cx="594360" cy="6856412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5" name="Google Shape;35;p10"/>
          <p:cNvCxnSpPr/>
          <p:nvPr/>
        </p:nvCxnSpPr>
        <p:spPr>
          <a:xfrm>
            <a:off x="895350" y="924456"/>
            <a:ext cx="7740650" cy="1588"/>
          </a:xfrm>
          <a:prstGeom prst="straightConnector1">
            <a:avLst/>
          </a:prstGeom>
          <a:noFill/>
          <a:ln cap="flat" cmpd="sng" w="50800">
            <a:solidFill>
              <a:srgbClr val="0099F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Custom Layout">
  <p:cSld name="3_Custom Layou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0" name="Google Shape;40;p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9FF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UNICEF logo_White.png" id="41" name="Google Shape;41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541467" y="5917067"/>
            <a:ext cx="2012966" cy="483429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11"/>
          <p:cNvSpPr txBox="1"/>
          <p:nvPr>
            <p:ph idx="1" type="body"/>
          </p:nvPr>
        </p:nvSpPr>
        <p:spPr>
          <a:xfrm>
            <a:off x="584200" y="393700"/>
            <a:ext cx="4572000" cy="25870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37142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11"/>
          <p:cNvSpPr txBox="1"/>
          <p:nvPr>
            <p:ph idx="2" type="body"/>
          </p:nvPr>
        </p:nvSpPr>
        <p:spPr>
          <a:xfrm>
            <a:off x="584200" y="3599771"/>
            <a:ext cx="4572000" cy="28390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37142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Custom Layout">
  <p:cSld name="2_Custom Layou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" name="Google Shape;48;p12"/>
          <p:cNvSpPr txBox="1"/>
          <p:nvPr>
            <p:ph type="ctrTitle"/>
          </p:nvPr>
        </p:nvSpPr>
        <p:spPr>
          <a:xfrm>
            <a:off x="783152" y="312737"/>
            <a:ext cx="7772400" cy="5064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99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9" name="Google Shape;49;p12"/>
          <p:cNvSpPr/>
          <p:nvPr>
            <p:ph idx="2" type="chart"/>
          </p:nvPr>
        </p:nvSpPr>
        <p:spPr>
          <a:xfrm>
            <a:off x="782622" y="2413000"/>
            <a:ext cx="7772400" cy="31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12"/>
          <p:cNvSpPr txBox="1"/>
          <p:nvPr>
            <p:ph idx="1" type="body"/>
          </p:nvPr>
        </p:nvSpPr>
        <p:spPr>
          <a:xfrm>
            <a:off x="782622" y="1562100"/>
            <a:ext cx="7772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Google Shape;51;p12"/>
          <p:cNvSpPr/>
          <p:nvPr/>
        </p:nvSpPr>
        <p:spPr>
          <a:xfrm>
            <a:off x="0" y="1588"/>
            <a:ext cx="594360" cy="6856412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2" name="Google Shape;52;p12"/>
          <p:cNvCxnSpPr/>
          <p:nvPr/>
        </p:nvCxnSpPr>
        <p:spPr>
          <a:xfrm>
            <a:off x="895350" y="924456"/>
            <a:ext cx="7740650" cy="1588"/>
          </a:xfrm>
          <a:prstGeom prst="straightConnector1">
            <a:avLst/>
          </a:prstGeom>
          <a:noFill/>
          <a:ln cap="flat" cmpd="sng" w="50800">
            <a:solidFill>
              <a:srgbClr val="0099F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ustom Layout">
  <p:cSld name="1_Custom Layou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9" name="Google Shape;59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1" name="Google Shape;71;p1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1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" y="0"/>
            <a:ext cx="9139569" cy="6854677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"/>
          <p:cNvSpPr/>
          <p:nvPr/>
        </p:nvSpPr>
        <p:spPr>
          <a:xfrm>
            <a:off x="5353050" y="6350"/>
            <a:ext cx="3200400" cy="4324350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"/>
          <p:cNvSpPr txBox="1"/>
          <p:nvPr/>
        </p:nvSpPr>
        <p:spPr>
          <a:xfrm>
            <a:off x="5556253" y="492260"/>
            <a:ext cx="2810934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National Consultation</a:t>
            </a:r>
            <a:br>
              <a:rPr lang="en-US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7" name="Google Shape;127;p1"/>
          <p:cNvGrpSpPr/>
          <p:nvPr/>
        </p:nvGrpSpPr>
        <p:grpSpPr>
          <a:xfrm>
            <a:off x="596898" y="6067248"/>
            <a:ext cx="7958996" cy="402131"/>
            <a:chOff x="596898" y="6067248"/>
            <a:chExt cx="7958996" cy="402131"/>
          </a:xfrm>
        </p:grpSpPr>
        <p:pic>
          <p:nvPicPr>
            <p:cNvPr descr="Unite_2lines_Eng_White.png" id="128" name="Google Shape;128;p1"/>
            <p:cNvPicPr preferRelativeResize="0"/>
            <p:nvPr/>
          </p:nvPicPr>
          <p:blipFill rotWithShape="1">
            <a:blip r:embed="rId4">
              <a:alphaModFix/>
            </a:blip>
            <a:srcRect b="0" l="73117" r="0" t="0"/>
            <a:stretch/>
          </p:blipFill>
          <p:spPr>
            <a:xfrm>
              <a:off x="6684541" y="6067248"/>
              <a:ext cx="1871353" cy="3936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Unite_2lines_Eng_White.png" id="129" name="Google Shape;129;p1"/>
            <p:cNvPicPr preferRelativeResize="0"/>
            <p:nvPr/>
          </p:nvPicPr>
          <p:blipFill rotWithShape="1">
            <a:blip r:embed="rId4">
              <a:alphaModFix/>
            </a:blip>
            <a:srcRect b="0" l="0" r="84061" t="0"/>
            <a:stretch/>
          </p:blipFill>
          <p:spPr>
            <a:xfrm>
              <a:off x="596898" y="6075716"/>
              <a:ext cx="1109530" cy="39366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30" name="Google Shape;130;p1"/>
          <p:cNvSpPr txBox="1"/>
          <p:nvPr/>
        </p:nvSpPr>
        <p:spPr>
          <a:xfrm>
            <a:off x="5556253" y="2528209"/>
            <a:ext cx="2673300" cy="137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388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Public Finance for Child</a:t>
            </a:r>
            <a:r>
              <a:rPr b="1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ren – PF4C</a:t>
            </a:r>
            <a:endParaRPr/>
          </a:p>
          <a:p>
            <a:pPr indent="0" lvl="0" marL="0" marR="0" rtl="0" algn="l">
              <a:lnSpc>
                <a:spcPct val="1388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MOF-UNICEF Malaysia</a:t>
            </a:r>
            <a:endParaRPr/>
          </a:p>
          <a:p>
            <a:pPr indent="0" lvl="0" marL="0" marR="0" rtl="0" algn="l">
              <a:lnSpc>
                <a:spcPct val="1388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26 January 2015</a:t>
            </a:r>
            <a:endParaRPr b="1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"/>
          <p:cNvSpPr txBox="1"/>
          <p:nvPr>
            <p:ph type="ctrTitle"/>
          </p:nvPr>
        </p:nvSpPr>
        <p:spPr>
          <a:xfrm>
            <a:off x="780519" y="306389"/>
            <a:ext cx="7552800" cy="5064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SzPts val="2800"/>
              <a:buFont typeface="Arial"/>
              <a:buNone/>
            </a:pPr>
            <a:r>
              <a:rPr b="1" lang="en-US"/>
              <a:t>Background to National Consultation</a:t>
            </a:r>
            <a:endParaRPr b="1"/>
          </a:p>
        </p:txBody>
      </p:sp>
      <p:sp>
        <p:nvSpPr>
          <p:cNvPr id="136" name="Google Shape;136;p2"/>
          <p:cNvSpPr txBox="1"/>
          <p:nvPr>
            <p:ph idx="1" type="body"/>
          </p:nvPr>
        </p:nvSpPr>
        <p:spPr>
          <a:xfrm>
            <a:off x="782635" y="2362200"/>
            <a:ext cx="7954961" cy="34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651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37" name="Google Shape;137;p2"/>
          <p:cNvSpPr txBox="1"/>
          <p:nvPr>
            <p:ph idx="2" type="body"/>
          </p:nvPr>
        </p:nvSpPr>
        <p:spPr>
          <a:xfrm>
            <a:off x="782635" y="1660532"/>
            <a:ext cx="8340727" cy="4835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14300" lvl="0" marL="1143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lang="en-US" sz="2400"/>
              <a:t> MOF and UNICEF – common purpose to strengthen links between “development” and “operational” spending – as part of the OBB framework in Malaysia</a:t>
            </a:r>
            <a:endParaRPr/>
          </a:p>
          <a:p>
            <a:pPr indent="-114300" lvl="0" marL="1143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lang="en-US" sz="2400"/>
              <a:t> Public Finance for Children – UNICEF’s framework and strategy to promote the rights of children and support Governments to allocate adequate resources for children and deliver them in efficient and effective manner</a:t>
            </a:r>
            <a:endParaRPr/>
          </a:p>
          <a:p>
            <a:pPr indent="-114300" lvl="0" marL="1143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lang="en-US" sz="2400"/>
              <a:t> In the context of the 11</a:t>
            </a:r>
            <a:r>
              <a:rPr b="0" baseline="30000" lang="en-US" sz="2400"/>
              <a:t>th</a:t>
            </a:r>
            <a:r>
              <a:rPr b="0" lang="en-US" sz="2400"/>
              <a:t> Malaysia Development Plan 2016-2020 and its aspirations of Vision 2020 – it is necessary to take stock, build on the achievements of OBB and identify critical areas that need further advice and support to maximize the results for children in Malaysia.</a:t>
            </a:r>
            <a:endParaRPr b="0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"/>
          <p:cNvSpPr txBox="1"/>
          <p:nvPr>
            <p:ph type="ctrTitle"/>
          </p:nvPr>
        </p:nvSpPr>
        <p:spPr>
          <a:xfrm>
            <a:off x="780519" y="306389"/>
            <a:ext cx="7552800" cy="5064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rial"/>
              <a:buNone/>
            </a:pPr>
            <a:r>
              <a:rPr b="1" lang="en-US">
                <a:solidFill>
                  <a:srgbClr val="00B0F0"/>
                </a:solidFill>
              </a:rPr>
              <a:t>Purpose/Objectives of Consultation</a:t>
            </a:r>
            <a:endParaRPr b="1">
              <a:solidFill>
                <a:srgbClr val="00B0F0"/>
              </a:solidFill>
            </a:endParaRPr>
          </a:p>
        </p:txBody>
      </p:sp>
      <p:sp>
        <p:nvSpPr>
          <p:cNvPr id="143" name="Google Shape;143;p3"/>
          <p:cNvSpPr txBox="1"/>
          <p:nvPr>
            <p:ph idx="1" type="body"/>
          </p:nvPr>
        </p:nvSpPr>
        <p:spPr>
          <a:xfrm>
            <a:off x="782636" y="1164771"/>
            <a:ext cx="7550684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To identify the </a:t>
            </a:r>
            <a:r>
              <a:rPr lang="en-US" sz="2400" u="sng"/>
              <a:t>achievements</a:t>
            </a:r>
            <a:r>
              <a:rPr lang="en-US" sz="2400"/>
              <a:t> of Ministries in implementing OBB and the remaining </a:t>
            </a:r>
            <a:r>
              <a:rPr lang="en-US" sz="2400" u="sng"/>
              <a:t>challenges</a:t>
            </a:r>
            <a:r>
              <a:rPr lang="en-US" sz="2400"/>
              <a:t> for effective planning and budgeting for children</a:t>
            </a:r>
            <a:endParaRPr sz="24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Expose Ministry policy and budget officials to experiences in implementing OBB or performance based budgeting from </a:t>
            </a:r>
            <a:r>
              <a:rPr lang="en-US" sz="2400" u="sng"/>
              <a:t>other countries</a:t>
            </a:r>
            <a:endParaRPr sz="2400" u="sng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Familiarise Ministries with </a:t>
            </a:r>
            <a:r>
              <a:rPr lang="en-US" sz="2400" u="sng"/>
              <a:t>potential strategies and tools</a:t>
            </a:r>
            <a:r>
              <a:rPr lang="en-US" sz="2400"/>
              <a:t> for enhancing planning and budgeting for children</a:t>
            </a:r>
            <a:endParaRPr sz="24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Develop </a:t>
            </a:r>
            <a:r>
              <a:rPr lang="en-US" sz="2400" u="sng"/>
              <a:t>priorities and a plan of sup</a:t>
            </a:r>
            <a:r>
              <a:rPr lang="en-US" sz="2400"/>
              <a:t>port for OBB rollout and improving results for children</a:t>
            </a:r>
            <a:endParaRPr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4"/>
          <p:cNvSpPr txBox="1"/>
          <p:nvPr>
            <p:ph type="ctrTitle"/>
          </p:nvPr>
        </p:nvSpPr>
        <p:spPr>
          <a:xfrm>
            <a:off x="780519" y="306389"/>
            <a:ext cx="7552800" cy="5064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99FF"/>
              </a:buClr>
              <a:buSzPts val="2800"/>
              <a:buFont typeface="Arial"/>
              <a:buNone/>
            </a:pPr>
            <a:r>
              <a:rPr b="1" lang="en-US"/>
              <a:t>Introduction to Agenda</a:t>
            </a:r>
            <a:br>
              <a:rPr b="1" lang="en-US"/>
            </a:br>
            <a:endParaRPr b="1"/>
          </a:p>
        </p:txBody>
      </p:sp>
      <p:sp>
        <p:nvSpPr>
          <p:cNvPr id="149" name="Google Shape;149;p4"/>
          <p:cNvSpPr txBox="1"/>
          <p:nvPr>
            <p:ph idx="1" type="body"/>
          </p:nvPr>
        </p:nvSpPr>
        <p:spPr>
          <a:xfrm>
            <a:off x="782635" y="2362200"/>
            <a:ext cx="7954961" cy="34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651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50" name="Google Shape;150;p4"/>
          <p:cNvSpPr txBox="1"/>
          <p:nvPr>
            <p:ph idx="2" type="body"/>
          </p:nvPr>
        </p:nvSpPr>
        <p:spPr>
          <a:xfrm>
            <a:off x="782635" y="1146412"/>
            <a:ext cx="8340727" cy="53499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i="1" lang="en-US" sz="2400"/>
              <a:t>Building Blocks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b="0" i="1" sz="24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b="0" lang="en-US" sz="2400"/>
              <a:t> Conceptual Overview – MoF &amp; UNICEF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b="0" lang="en-US" sz="2400"/>
              <a:t> Ministry Presentations – MoH, MWFCD, MoE</a:t>
            </a:r>
            <a:endParaRPr b="0" sz="24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b="0" lang="en-US" sz="2400"/>
              <a:t> Observations/Comments – Discussants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b="0" lang="en-US" sz="2400"/>
              <a:t> International Experiences in Performance-based Budgeting (PBB) – The Philippines, South Africa and UNICEF Global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b="0" lang="en-US" sz="2400"/>
              <a:t> Small group work – applying international experiences to Ministry priorities and OBB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b="0" lang="en-US" sz="2400"/>
              <a:t> Report back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b="0" lang="en-US" sz="2400"/>
              <a:t> Summary Conclusions and Next Steps – MoF &amp; UNICEF</a:t>
            </a:r>
            <a:endParaRPr b="0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33400"/>
            <a:ext cx="9144000" cy="579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6"/>
          <p:cNvSpPr txBox="1"/>
          <p:nvPr>
            <p:ph idx="1" type="body"/>
          </p:nvPr>
        </p:nvSpPr>
        <p:spPr>
          <a:xfrm>
            <a:off x="584200" y="393700"/>
            <a:ext cx="4572000" cy="25870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37142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US"/>
              <a:t>For more information, please contact</a:t>
            </a:r>
            <a:endParaRPr/>
          </a:p>
          <a:p>
            <a:pPr indent="0" lvl="0" marL="0" rtl="0" algn="l">
              <a:lnSpc>
                <a:spcPct val="137142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b="1" lang="en-US"/>
              <a:t>Dr. Victor Karunan</a:t>
            </a:r>
            <a:endParaRPr/>
          </a:p>
          <a:p>
            <a:pPr indent="0" lvl="0" marL="0" rtl="0" algn="l">
              <a:lnSpc>
                <a:spcPct val="137142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b="1" lang="en-US"/>
              <a:t>Senior Social Policy Specialist</a:t>
            </a:r>
            <a:endParaRPr/>
          </a:p>
          <a:p>
            <a:pPr indent="0" lvl="0" marL="0" rtl="0" algn="l">
              <a:lnSpc>
                <a:spcPct val="137142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b="1" lang="en-US"/>
              <a:t>UNICEF Malaysia</a:t>
            </a:r>
            <a:endParaRPr/>
          </a:p>
          <a:p>
            <a:pPr indent="0" lvl="0" marL="0" rtl="0" algn="l">
              <a:lnSpc>
                <a:spcPct val="137142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b="1" lang="en-US"/>
              <a:t>Tel: +60-320915191</a:t>
            </a:r>
            <a:endParaRPr/>
          </a:p>
          <a:p>
            <a:pPr indent="0" lvl="0" marL="0" rtl="0" algn="l">
              <a:lnSpc>
                <a:spcPct val="137142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b="1" lang="en-US"/>
              <a:t>E-Mail: vkarunan@unicef.org</a:t>
            </a:r>
            <a:endParaRPr/>
          </a:p>
          <a:p>
            <a:pPr indent="0" lvl="0" marL="0" rtl="0" algn="l">
              <a:lnSpc>
                <a:spcPct val="137142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62" name="Google Shape;162;p6"/>
          <p:cNvSpPr txBox="1"/>
          <p:nvPr>
            <p:ph idx="2" type="body"/>
          </p:nvPr>
        </p:nvSpPr>
        <p:spPr>
          <a:xfrm>
            <a:off x="584200" y="3602730"/>
            <a:ext cx="4572000" cy="28390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37142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</a:pPr>
            <a:r>
              <a:t/>
            </a:r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37142"/>
              </a:lnSpc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</a:pPr>
            <a:r>
              <a:t/>
            </a:r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37142"/>
              </a:lnSpc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</a:pPr>
            <a:r>
              <a:t/>
            </a:r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37142"/>
              </a:lnSpc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</a:pPr>
            <a:r>
              <a:t/>
            </a:r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37142"/>
              </a:lnSpc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</a:pPr>
            <a:r>
              <a:t/>
            </a:r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37142"/>
              </a:lnSpc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</a:pPr>
            <a:r>
              <a:t/>
            </a:r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37142"/>
              </a:lnSpc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</a:pPr>
            <a:r>
              <a:t/>
            </a:r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37142"/>
              </a:lnSpc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</a:pPr>
            <a:r>
              <a:t/>
            </a:r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37142"/>
              </a:lnSpc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</a:pPr>
            <a:r>
              <a:t/>
            </a:r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37142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n-US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Cover photo © UNICEF/NYHQ2005-2242/Pirozzi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2011-11-08T18:38:47Z</dcterms:created>
  <dc:creator>Designer1</dc:creator>
</cp:coreProperties>
</file>