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ms-office.chartcolorstyle+xml" PartName="/ppt/charts/colors1.xml"/>
  <Override ContentType="application/vnd.openxmlformats-officedocument.theme+xml" PartName="/ppt/theme/theme1.xml"/>
  <Override ContentType="application/vnd.openxmlformats-officedocument.theme+xml" PartName="/ppt/theme/theme2.xml"/>
  <Override ContentType="application/vnd.openxmlformats-officedocument.drawingml.chart+xml" PartName="/ppt/charts/chart1.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ms-office.chartstyle+xml" PartName="/ppt/charts/style1.xml"/>
  <Override ContentType="application/vnd.openxmlformats-officedocument.presentationml.presProps+xml" PartName="/ppt/pres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Lst>
  <p:sldSz cy="6858000" cx="12192000"/>
  <p:notesSz cx="7053250" cy="93091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7" roundtripDataSignature="AMtx7miXrPlJDpL2iqzVRUAVtbu9jQgBO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7"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C:\Users\Anthony%20Dewees\Documents\Assignments\Malaysia\draft%20AP\diagram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Child-focused spending</a:t>
            </a:r>
          </a:p>
          <a:p>
            <a:pPr>
              <a:defRPr/>
            </a:pPr>
            <a:r>
              <a:rPr lang="en-US" baseline="0" dirty="0"/>
              <a:t>Malaysia </a:t>
            </a:r>
          </a:p>
          <a:p>
            <a:pPr>
              <a:defRPr/>
            </a:pPr>
            <a:r>
              <a:rPr lang="en-US" baseline="0" dirty="0"/>
              <a:t>2017 </a:t>
            </a:r>
          </a:p>
          <a:p>
            <a:pPr>
              <a:defRPr/>
            </a:pPr>
            <a:r>
              <a:rPr lang="en-US" baseline="0" dirty="0"/>
              <a:t>(by age)</a:t>
            </a:r>
            <a:endParaRPr lang="en-US"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1652744927796576"/>
          <c:y val="0.32189444570498849"/>
          <c:w val="0.53334810335019911"/>
          <c:h val="0.63803268305514194"/>
        </c:manualLayout>
      </c:layout>
      <c:barChart>
        <c:barDir val="bar"/>
        <c:grouping val="stacked"/>
        <c:varyColors val="0"/>
        <c:ser>
          <c:idx val="0"/>
          <c:order val="0"/>
          <c:tx>
            <c:strRef>
              <c:f>Sheet3!$C$23</c:f>
              <c:strCache>
                <c:ptCount val="1"/>
                <c:pt idx="0">
                  <c:v>0-5 yrs.</c:v>
                </c:pt>
              </c:strCache>
            </c:strRef>
          </c:tx>
          <c:spPr>
            <a:solidFill>
              <a:schemeClr val="accent1"/>
            </a:solidFill>
            <a:ln>
              <a:noFill/>
            </a:ln>
            <a:effectLst/>
          </c:spPr>
          <c:invertIfNegative val="0"/>
          <c:cat>
            <c:strRef>
              <c:f>Sheet3!$B$24:$B$27</c:f>
              <c:strCache>
                <c:ptCount val="4"/>
                <c:pt idx="0">
                  <c:v>Right to adequate standard of living</c:v>
                </c:pt>
                <c:pt idx="1">
                  <c:v>Right to life and basic health</c:v>
                </c:pt>
                <c:pt idx="2">
                  <c:v>Right to early childhood development and education</c:v>
                </c:pt>
                <c:pt idx="3">
                  <c:v>Right to identity, care and protection</c:v>
                </c:pt>
              </c:strCache>
            </c:strRef>
          </c:cat>
          <c:val>
            <c:numRef>
              <c:f>Sheet3!$C$24:$C$27</c:f>
              <c:numCache>
                <c:formatCode>General</c:formatCode>
                <c:ptCount val="4"/>
                <c:pt idx="0">
                  <c:v>3.1139999999999999</c:v>
                </c:pt>
                <c:pt idx="1">
                  <c:v>2.4912000000000001</c:v>
                </c:pt>
                <c:pt idx="2">
                  <c:v>0.37367999999999996</c:v>
                </c:pt>
                <c:pt idx="3">
                  <c:v>0.24912000000000001</c:v>
                </c:pt>
              </c:numCache>
            </c:numRef>
          </c:val>
        </c:ser>
        <c:ser>
          <c:idx val="1"/>
          <c:order val="1"/>
          <c:tx>
            <c:strRef>
              <c:f>Sheet3!$D$23</c:f>
              <c:strCache>
                <c:ptCount val="1"/>
                <c:pt idx="0">
                  <c:v>6-14 yrs.</c:v>
                </c:pt>
              </c:strCache>
            </c:strRef>
          </c:tx>
          <c:spPr>
            <a:solidFill>
              <a:schemeClr val="accent2">
                <a:lumMod val="50000"/>
              </a:schemeClr>
            </a:solidFill>
            <a:ln>
              <a:noFill/>
            </a:ln>
            <a:effectLst/>
          </c:spPr>
          <c:invertIfNegative val="0"/>
          <c:cat>
            <c:strRef>
              <c:f>Sheet3!$B$24:$B$27</c:f>
              <c:strCache>
                <c:ptCount val="4"/>
                <c:pt idx="0">
                  <c:v>Right to adequate standard of living</c:v>
                </c:pt>
                <c:pt idx="1">
                  <c:v>Right to life and basic health</c:v>
                </c:pt>
                <c:pt idx="2">
                  <c:v>Right to early childhood development and education</c:v>
                </c:pt>
                <c:pt idx="3">
                  <c:v>Right to identity, care and protection</c:v>
                </c:pt>
              </c:strCache>
            </c:strRef>
          </c:cat>
          <c:val>
            <c:numRef>
              <c:f>Sheet3!$D$24:$D$27</c:f>
              <c:numCache>
                <c:formatCode>General</c:formatCode>
                <c:ptCount val="4"/>
                <c:pt idx="0">
                  <c:v>3.2955999999999994</c:v>
                </c:pt>
                <c:pt idx="1">
                  <c:v>0.94159999999999988</c:v>
                </c:pt>
                <c:pt idx="2">
                  <c:v>0.18831999999999999</c:v>
                </c:pt>
                <c:pt idx="3">
                  <c:v>0.28247999999999995</c:v>
                </c:pt>
              </c:numCache>
            </c:numRef>
          </c:val>
        </c:ser>
        <c:ser>
          <c:idx val="2"/>
          <c:order val="2"/>
          <c:tx>
            <c:strRef>
              <c:f>Sheet3!$E$23</c:f>
              <c:strCache>
                <c:ptCount val="1"/>
                <c:pt idx="0">
                  <c:v>15-19 yrs.</c:v>
                </c:pt>
              </c:strCache>
            </c:strRef>
          </c:tx>
          <c:spPr>
            <a:solidFill>
              <a:schemeClr val="accent3"/>
            </a:solidFill>
            <a:ln>
              <a:noFill/>
            </a:ln>
            <a:effectLst/>
          </c:spPr>
          <c:invertIfNegative val="0"/>
          <c:cat>
            <c:strRef>
              <c:f>Sheet3!$B$24:$B$27</c:f>
              <c:strCache>
                <c:ptCount val="4"/>
                <c:pt idx="0">
                  <c:v>Right to adequate standard of living</c:v>
                </c:pt>
                <c:pt idx="1">
                  <c:v>Right to life and basic health</c:v>
                </c:pt>
                <c:pt idx="2">
                  <c:v>Right to early childhood development and education</c:v>
                </c:pt>
                <c:pt idx="3">
                  <c:v>Right to identity, care and protection</c:v>
                </c:pt>
              </c:strCache>
            </c:strRef>
          </c:cat>
          <c:val>
            <c:numRef>
              <c:f>Sheet3!$E$24:$E$27</c:f>
              <c:numCache>
                <c:formatCode>General</c:formatCode>
                <c:ptCount val="4"/>
                <c:pt idx="0">
                  <c:v>2.5627</c:v>
                </c:pt>
                <c:pt idx="1">
                  <c:v>0.73220000000000018</c:v>
                </c:pt>
                <c:pt idx="2">
                  <c:v>3.6610000000000004E-2</c:v>
                </c:pt>
                <c:pt idx="3">
                  <c:v>0.32949000000000001</c:v>
                </c:pt>
              </c:numCache>
            </c:numRef>
          </c:val>
        </c:ser>
        <c:dLbls>
          <c:showLegendKey val="0"/>
          <c:showVal val="0"/>
          <c:showCatName val="0"/>
          <c:showSerName val="0"/>
          <c:showPercent val="0"/>
          <c:showBubbleSize val="0"/>
        </c:dLbls>
        <c:gapWidth val="182"/>
        <c:overlap val="100"/>
        <c:axId val="132672720"/>
        <c:axId val="132673112"/>
      </c:barChart>
      <c:catAx>
        <c:axId val="1326727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132673112"/>
        <c:crosses val="autoZero"/>
        <c:auto val="1"/>
        <c:lblAlgn val="ctr"/>
        <c:lblOffset val="100"/>
        <c:noMultiLvlLbl val="0"/>
      </c:catAx>
      <c:valAx>
        <c:axId val="132673112"/>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32672720"/>
        <c:crosses val="autoZero"/>
        <c:crossBetween val="between"/>
      </c:valAx>
      <c:spPr>
        <a:noFill/>
        <a:ln>
          <a:noFill/>
        </a:ln>
        <a:effectLst/>
      </c:spPr>
    </c:plotArea>
    <c:legend>
      <c:legendPos val="r"/>
      <c:layout>
        <c:manualLayout>
          <c:xMode val="edge"/>
          <c:yMode val="edge"/>
          <c:x val="0.76140474836082761"/>
          <c:y val="0.38744468092017093"/>
          <c:w val="0.17757831601848245"/>
          <c:h val="0.3390722897218798"/>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22225">
      <a:solidFill>
        <a:srgbClr val="0070C0"/>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56414" cy="467072"/>
          </a:xfrm>
          <a:prstGeom prst="rect">
            <a:avLst/>
          </a:prstGeom>
          <a:noFill/>
          <a:ln>
            <a:noFill/>
          </a:ln>
        </p:spPr>
        <p:txBody>
          <a:bodyPr anchorCtr="0" anchor="t" bIns="46725" lIns="93475" spcFirstLastPara="1" rIns="93475" wrap="square" tIns="46725">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995217" y="0"/>
            <a:ext cx="3056414" cy="467072"/>
          </a:xfrm>
          <a:prstGeom prst="rect">
            <a:avLst/>
          </a:prstGeom>
          <a:noFill/>
          <a:ln>
            <a:noFill/>
          </a:ln>
        </p:spPr>
        <p:txBody>
          <a:bodyPr anchorCtr="0" anchor="t" bIns="46725" lIns="93475" spcFirstLastPara="1" rIns="93475" wrap="square" tIns="46725">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5327" y="4480004"/>
            <a:ext cx="5642610" cy="3665458"/>
          </a:xfrm>
          <a:prstGeom prst="rect">
            <a:avLst/>
          </a:prstGeom>
          <a:noFill/>
          <a:ln>
            <a:noFill/>
          </a:ln>
        </p:spPr>
        <p:txBody>
          <a:bodyPr anchorCtr="0" anchor="t" bIns="46725" lIns="93475" spcFirstLastPara="1" rIns="93475" wrap="square" tIns="46725">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42030"/>
            <a:ext cx="3056414" cy="467071"/>
          </a:xfrm>
          <a:prstGeom prst="rect">
            <a:avLst/>
          </a:prstGeom>
          <a:noFill/>
          <a:ln>
            <a:noFill/>
          </a:ln>
        </p:spPr>
        <p:txBody>
          <a:bodyPr anchorCtr="0" anchor="b" bIns="46725" lIns="93475" spcFirstLastPara="1" rIns="93475" wrap="square" tIns="46725">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995217" y="8842030"/>
            <a:ext cx="3056414" cy="467071"/>
          </a:xfrm>
          <a:prstGeom prst="rect">
            <a:avLst/>
          </a:prstGeom>
          <a:noFill/>
          <a:ln>
            <a:noFill/>
          </a:ln>
        </p:spPr>
        <p:txBody>
          <a:bodyPr anchorCtr="0" anchor="b" bIns="46725" lIns="93475" spcFirstLastPara="1" rIns="93475" wrap="square" tIns="4672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0: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212" name="Google Shape;212;p10: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1: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219" name="Google Shape;219;p11: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12: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227" name="Google Shape;227;p12: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13: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233" name="Google Shape;233;p13: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14: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242" name="Google Shape;242;p14: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15: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251" name="Google Shape;251;p15: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16: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258" name="Google Shape;258;p16: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p17: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306" name="Google Shape;306;p17: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18: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313" name="Google Shape;313;p18: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19: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320" name="Google Shape;320;p19: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20: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328" name="Google Shape;328;p20: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21: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335" name="Google Shape;335;p21: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22: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352" name="Google Shape;352;p22: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3: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99" name="Google Shape;99;p3: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4: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105" name="Google Shape;105;p4: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5: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112" name="Google Shape;112;p5: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6: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118" name="Google Shape;118;p6: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7: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124" name="Google Shape;124;p7: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8: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131" name="Google Shape;131;p8: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9:notes"/>
          <p:cNvSpPr txBox="1"/>
          <p:nvPr>
            <p:ph idx="1" type="body"/>
          </p:nvPr>
        </p:nvSpPr>
        <p:spPr>
          <a:xfrm>
            <a:off x="705327" y="4480004"/>
            <a:ext cx="5642610" cy="3665458"/>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161" name="Google Shape;161;p9:notes"/>
          <p:cNvSpPr/>
          <p:nvPr>
            <p:ph idx="2" type="sldImg"/>
          </p:nvPr>
        </p:nvSpPr>
        <p:spPr>
          <a:xfrm>
            <a:off x="733425" y="1163638"/>
            <a:ext cx="5586413"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3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3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3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3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7" name="Shape 27"/>
        <p:cNvGrpSpPr/>
        <p:nvPr/>
      </p:nvGrpSpPr>
      <p:grpSpPr>
        <a:xfrm>
          <a:off x="0" y="0"/>
          <a:ext cx="0" cy="0"/>
          <a:chOff x="0" y="0"/>
          <a:chExt cx="0" cy="0"/>
        </a:xfrm>
      </p:grpSpPr>
      <p:sp>
        <p:nvSpPr>
          <p:cNvPr id="28" name="Google Shape;28;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27"/>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27"/>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4" name="Google Shape;34;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28"/>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28"/>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29"/>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29"/>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29"/>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29"/>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29"/>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3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3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3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3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32"/>
          <p:cNvSpPr/>
          <p:nvPr>
            <p:ph idx="2" type="pic"/>
          </p:nvPr>
        </p:nvSpPr>
        <p:spPr>
          <a:xfrm>
            <a:off x="5183188" y="987425"/>
            <a:ext cx="6172200" cy="4873625"/>
          </a:xfrm>
          <a:prstGeom prst="rect">
            <a:avLst/>
          </a:prstGeom>
          <a:noFill/>
          <a:ln>
            <a:noFill/>
          </a:ln>
        </p:spPr>
      </p:sp>
      <p:sp>
        <p:nvSpPr>
          <p:cNvPr id="68" name="Google Shape;68;p3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www.google.com.my/imgres?um=1&amp;hl=en&amp;sa=N&amp;qscrl=1&amp;rlz=1T4SMSN_en___US380&amp;biw=1140&amp;bih=537&amp;tbm=isch&amp;tbnid=iSHHwm4POW0YgM:&amp;imgrefurl=http://www.yourlogoresources.com/unicef-logo/&amp;docid=9yGEVPuCRJTNYM&amp;imgurl=http://www.yourlogoresources.com/wp-content/uploads/2011/08/unicef-logo1.gif&amp;w=1959&amp;h=588&amp;ei=OjaXUMK5CczhrAeMr4CABA&amp;zoom=1&amp;iact=hc&amp;vpx=71&amp;vpy=220&amp;dur=34&amp;hovh=123&amp;hovw=410&amp;tx=177&amp;ty=77&amp;sig=112498157728928417662&amp;page=1&amp;tbnh=85&amp;tbnw=276&amp;start=0&amp;ndsp=10&amp;ved=1t:429,r:0,s:0,i:134" TargetMode="Externa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6.png"/><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chart" Target="../charts/chart1.xml"/><Relationship Id="rId4" Type="http://schemas.openxmlformats.org/officeDocument/2006/relationships/image" Target="../media/image5.png"/><Relationship Id="rId5"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325823" y="693683"/>
            <a:ext cx="3930868" cy="2772848"/>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accent1"/>
              </a:buClr>
              <a:buSzPts val="2800"/>
              <a:buFont typeface="Calibri"/>
              <a:buNone/>
            </a:pPr>
            <a:r>
              <a:rPr b="1" lang="en-US" sz="2800">
                <a:solidFill>
                  <a:schemeClr val="accent1"/>
                </a:solidFill>
              </a:rPr>
              <a:t>Public finance for children in Malaysia: analysis and strategy development</a:t>
            </a:r>
            <a:br>
              <a:rPr b="1" lang="en-US" sz="2800">
                <a:solidFill>
                  <a:schemeClr val="accent1"/>
                </a:solidFill>
              </a:rPr>
            </a:br>
            <a:br>
              <a:rPr b="1" lang="en-US" sz="2800">
                <a:solidFill>
                  <a:schemeClr val="accent1"/>
                </a:solidFill>
              </a:rPr>
            </a:br>
            <a:r>
              <a:rPr b="1" i="1" lang="en-US" sz="1800">
                <a:solidFill>
                  <a:schemeClr val="accent1"/>
                </a:solidFill>
              </a:rPr>
              <a:t>Dr. Victor P. Karunan</a:t>
            </a:r>
            <a:br>
              <a:rPr b="1" i="1" lang="en-US" sz="1800">
                <a:solidFill>
                  <a:schemeClr val="accent1"/>
                </a:solidFill>
              </a:rPr>
            </a:br>
            <a:r>
              <a:rPr b="1" i="1" lang="en-US" sz="1800">
                <a:solidFill>
                  <a:schemeClr val="accent1"/>
                </a:solidFill>
              </a:rPr>
              <a:t>Senior Social Policy Specialist</a:t>
            </a:r>
            <a:br>
              <a:rPr b="1" i="1" lang="en-US" sz="1800">
                <a:solidFill>
                  <a:schemeClr val="accent1"/>
                </a:solidFill>
              </a:rPr>
            </a:br>
            <a:r>
              <a:rPr b="1" i="1" lang="en-US" sz="1800">
                <a:solidFill>
                  <a:schemeClr val="accent1"/>
                </a:solidFill>
              </a:rPr>
              <a:t>UNICEF MALAYSIA</a:t>
            </a:r>
            <a:br>
              <a:rPr b="1" lang="en-US" sz="2700">
                <a:solidFill>
                  <a:srgbClr val="002060"/>
                </a:solidFill>
              </a:rPr>
            </a:br>
            <a:endParaRPr b="1" sz="2000">
              <a:solidFill>
                <a:srgbClr val="002060"/>
              </a:solidFill>
            </a:endParaRPr>
          </a:p>
        </p:txBody>
      </p:sp>
      <p:pic>
        <p:nvPicPr>
          <p:cNvPr descr="https://encrypted-tbn3.gstatic.com/images?q=tbn:ANd9GcTu8NM5CC3NH2v-7GlGk8u5SVJ01g7W46UtnEXmqWLf2pYiHoQ7" id="89" name="Google Shape;89;p1">
            <a:hlinkClick r:id="rId3"/>
          </p:cNvPr>
          <p:cNvPicPr preferRelativeResize="0"/>
          <p:nvPr/>
        </p:nvPicPr>
        <p:blipFill rotWithShape="1">
          <a:blip r:embed="rId4">
            <a:alphaModFix/>
          </a:blip>
          <a:srcRect b="0" l="0" r="0" t="0"/>
          <a:stretch/>
        </p:blipFill>
        <p:spPr>
          <a:xfrm>
            <a:off x="11172092" y="6338537"/>
            <a:ext cx="851535" cy="255905"/>
          </a:xfrm>
          <a:prstGeom prst="rect">
            <a:avLst/>
          </a:prstGeom>
          <a:noFill/>
          <a:ln>
            <a:noFill/>
          </a:ln>
        </p:spPr>
      </p:pic>
      <p:sp>
        <p:nvSpPr>
          <p:cNvPr id="90" name="Google Shape;90;p1"/>
          <p:cNvSpPr txBox="1"/>
          <p:nvPr>
            <p:ph idx="1" type="subTitle"/>
          </p:nvPr>
        </p:nvSpPr>
        <p:spPr>
          <a:xfrm>
            <a:off x="446315" y="3993923"/>
            <a:ext cx="9144000" cy="16557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accent1"/>
              </a:buClr>
              <a:buSzPts val="2400"/>
              <a:buNone/>
            </a:pPr>
            <a:r>
              <a:rPr b="1" lang="en-US">
                <a:solidFill>
                  <a:schemeClr val="accent1"/>
                </a:solidFill>
              </a:rPr>
              <a:t>UNICEF Global Social Policy Meeting</a:t>
            </a:r>
            <a:endParaRPr/>
          </a:p>
          <a:p>
            <a:pPr indent="0" lvl="0" marL="0" rtl="0" algn="l">
              <a:lnSpc>
                <a:spcPct val="90000"/>
              </a:lnSpc>
              <a:spcBef>
                <a:spcPts val="1000"/>
              </a:spcBef>
              <a:spcAft>
                <a:spcPts val="0"/>
              </a:spcAft>
              <a:buClr>
                <a:schemeClr val="accent1"/>
              </a:buClr>
              <a:buSzPts val="2400"/>
              <a:buNone/>
            </a:pPr>
            <a:r>
              <a:rPr b="1" lang="en-US">
                <a:solidFill>
                  <a:schemeClr val="accent1"/>
                </a:solidFill>
              </a:rPr>
              <a:t>19-22 May 2015, HQ-New York </a:t>
            </a:r>
            <a:endParaRPr b="1">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10"/>
          <p:cNvSpPr txBox="1"/>
          <p:nvPr>
            <p:ph idx="1" type="body"/>
          </p:nvPr>
        </p:nvSpPr>
        <p:spPr>
          <a:xfrm>
            <a:off x="312683" y="259584"/>
            <a:ext cx="11395841" cy="6372444"/>
          </a:xfrm>
          <a:prstGeom prst="rect">
            <a:avLst/>
          </a:prstGeom>
          <a:noFill/>
          <a:ln>
            <a:noFill/>
          </a:ln>
        </p:spPr>
        <p:txBody>
          <a:bodyPr anchorCtr="0" anchor="t" bIns="45700" lIns="91425" spcFirstLastPara="1" rIns="91425" wrap="square" tIns="45700">
            <a:normAutofit/>
          </a:bodyPr>
          <a:lstStyle/>
          <a:p>
            <a:pPr indent="0" lvl="1" marL="0" rtl="0" algn="l">
              <a:lnSpc>
                <a:spcPct val="170000"/>
              </a:lnSpc>
              <a:spcBef>
                <a:spcPts val="0"/>
              </a:spcBef>
              <a:spcAft>
                <a:spcPts val="0"/>
              </a:spcAft>
              <a:buClr>
                <a:schemeClr val="dk1"/>
              </a:buClr>
              <a:buSzPts val="1800"/>
              <a:buNone/>
            </a:pPr>
            <a:r>
              <a:t/>
            </a:r>
            <a:endParaRPr b="1" sz="1800"/>
          </a:p>
          <a:p>
            <a:pPr indent="-101600" lvl="0" marL="228600" rtl="0" algn="l">
              <a:lnSpc>
                <a:spcPct val="170000"/>
              </a:lnSpc>
              <a:spcBef>
                <a:spcPts val="1600"/>
              </a:spcBef>
              <a:spcAft>
                <a:spcPts val="0"/>
              </a:spcAft>
              <a:buClr>
                <a:schemeClr val="dk1"/>
              </a:buClr>
              <a:buSzPts val="2000"/>
              <a:buNone/>
            </a:pPr>
            <a:r>
              <a:t/>
            </a:r>
            <a:endParaRPr sz="2000">
              <a:solidFill>
                <a:srgbClr val="2E75B5"/>
              </a:solidFill>
            </a:endParaRPr>
          </a:p>
          <a:p>
            <a:pPr indent="-50800" lvl="0" marL="228600" rtl="0" algn="l">
              <a:lnSpc>
                <a:spcPct val="90000"/>
              </a:lnSpc>
              <a:spcBef>
                <a:spcPts val="1600"/>
              </a:spcBef>
              <a:spcAft>
                <a:spcPts val="0"/>
              </a:spcAft>
              <a:buClr>
                <a:schemeClr val="dk1"/>
              </a:buClr>
              <a:buSzPts val="2800"/>
              <a:buNone/>
            </a:pPr>
            <a:r>
              <a:t/>
            </a:r>
            <a:endParaRPr/>
          </a:p>
        </p:txBody>
      </p:sp>
      <p:sp>
        <p:nvSpPr>
          <p:cNvPr id="215" name="Google Shape;215;p10"/>
          <p:cNvSpPr/>
          <p:nvPr/>
        </p:nvSpPr>
        <p:spPr>
          <a:xfrm>
            <a:off x="253657" y="576390"/>
            <a:ext cx="11513892" cy="5878532"/>
          </a:xfrm>
          <a:prstGeom prst="rect">
            <a:avLst/>
          </a:prstGeom>
          <a:noFill/>
          <a:ln>
            <a:noFill/>
          </a:ln>
        </p:spPr>
        <p:txBody>
          <a:bodyPr anchorCtr="0" anchor="t" bIns="45700" lIns="91425" spcFirstLastPara="1" rIns="91425" wrap="square" tIns="45700">
            <a:spAutoFit/>
          </a:bodyPr>
          <a:lstStyle/>
          <a:p>
            <a:pPr indent="-914400" lvl="0" marL="914400" marR="0" rtl="0" algn="l">
              <a:spcBef>
                <a:spcPts val="0"/>
              </a:spcBef>
              <a:spcAft>
                <a:spcPts val="0"/>
              </a:spcAft>
              <a:buNone/>
            </a:pPr>
            <a:r>
              <a:rPr b="1" lang="en-US" sz="2000">
                <a:solidFill>
                  <a:srgbClr val="002060"/>
                </a:solidFill>
                <a:latin typeface="Calibri"/>
                <a:ea typeface="Calibri"/>
                <a:cs typeface="Calibri"/>
                <a:sym typeface="Calibri"/>
              </a:rPr>
              <a:t>2) The adoption of OBB will only have an impact on resource allocation over time as the reform process proceeds.   Internal implementing ministry policy and strategy priorities provide more immediate short term opportunities to improve resource allocation for children</a:t>
            </a:r>
            <a:endParaRPr/>
          </a:p>
          <a:p>
            <a:pPr indent="-914400" lvl="0" marL="914400" marR="0" rtl="0" algn="l">
              <a:spcBef>
                <a:spcPts val="0"/>
              </a:spcBef>
              <a:spcAft>
                <a:spcPts val="0"/>
              </a:spcAft>
              <a:buNone/>
            </a:pPr>
            <a:r>
              <a:t/>
            </a:r>
            <a:endParaRPr b="1" sz="1100">
              <a:solidFill>
                <a:srgbClr val="002060"/>
              </a:solidFill>
              <a:latin typeface="Calibri"/>
              <a:ea typeface="Calibri"/>
              <a:cs typeface="Calibri"/>
              <a:sym typeface="Calibri"/>
            </a:endParaRPr>
          </a:p>
          <a:p>
            <a:pPr indent="-342900" lvl="1" marL="800100" marR="0" rtl="0" algn="l">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Little impact of OBB on resource allocation - not to be expected in just the first year of implementation (2015).</a:t>
            </a:r>
            <a:endParaRPr/>
          </a:p>
          <a:p>
            <a:pPr indent="0" lvl="0" marL="0" marR="0" rtl="0" algn="l">
              <a:spcBef>
                <a:spcPts val="0"/>
              </a:spcBef>
              <a:spcAft>
                <a:spcPts val="0"/>
              </a:spcAft>
              <a:buNone/>
            </a:pPr>
            <a:r>
              <a:t/>
            </a:r>
            <a:endParaRPr b="1" sz="1200">
              <a:solidFill>
                <a:srgbClr val="002060"/>
              </a:solidFill>
              <a:latin typeface="Calibri"/>
              <a:ea typeface="Calibri"/>
              <a:cs typeface="Calibri"/>
              <a:sym typeface="Calibri"/>
            </a:endParaRPr>
          </a:p>
          <a:p>
            <a:pPr indent="-285750" lvl="1" marL="742950" marR="0" rtl="0" algn="l">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While outcomes are linked vertically– budgeting is still largely incremental and corresponds to institutional structure</a:t>
            </a:r>
            <a:endParaRPr/>
          </a:p>
          <a:p>
            <a:pPr indent="0" lvl="0" marL="0" marR="0" rtl="0" algn="l">
              <a:spcBef>
                <a:spcPts val="0"/>
              </a:spcBef>
              <a:spcAft>
                <a:spcPts val="0"/>
              </a:spcAft>
              <a:buNone/>
            </a:pPr>
            <a:r>
              <a:t/>
            </a:r>
            <a:endParaRPr sz="1100">
              <a:solidFill>
                <a:schemeClr val="dk1"/>
              </a:solidFill>
              <a:latin typeface="Calibri"/>
              <a:ea typeface="Calibri"/>
              <a:cs typeface="Calibri"/>
              <a:sym typeface="Calibri"/>
            </a:endParaRPr>
          </a:p>
          <a:p>
            <a:pPr indent="-285750" lvl="1" marL="742950" marR="0" rtl="0" algn="l">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Lessons from other countries suggest implementation of performance based budgeting reforms is a long term process</a:t>
            </a:r>
            <a:endParaRPr/>
          </a:p>
          <a:p>
            <a:pPr indent="-209550" lvl="0" marL="285750" marR="0" rtl="0" algn="l">
              <a:spcBef>
                <a:spcPts val="0"/>
              </a:spcBef>
              <a:spcAft>
                <a:spcPts val="0"/>
              </a:spcAft>
              <a:buClr>
                <a:schemeClr val="dk1"/>
              </a:buClr>
              <a:buSzPts val="1200"/>
              <a:buFont typeface="Arial"/>
              <a:buNone/>
            </a:pPr>
            <a:r>
              <a:t/>
            </a:r>
            <a:endParaRPr sz="1200">
              <a:solidFill>
                <a:schemeClr val="dk1"/>
              </a:solidFill>
              <a:latin typeface="Calibri"/>
              <a:ea typeface="Calibri"/>
              <a:cs typeface="Calibri"/>
              <a:sym typeface="Calibri"/>
            </a:endParaRPr>
          </a:p>
          <a:p>
            <a:pPr indent="-285750" lvl="1" marL="742950" marR="0" rtl="0" algn="l">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MOF views the immediate challenge in implementing OBB remains 1) improving the prioritization of outcomes and activities in ministry plans and budgets and 2) planning /budgeting for shared outcomes</a:t>
            </a:r>
            <a:endParaRPr/>
          </a:p>
          <a:p>
            <a:pPr indent="-209550" lvl="0" marL="285750" marR="0" rtl="0" algn="l">
              <a:spcBef>
                <a:spcPts val="0"/>
              </a:spcBef>
              <a:spcAft>
                <a:spcPts val="0"/>
              </a:spcAft>
              <a:buClr>
                <a:schemeClr val="dk1"/>
              </a:buClr>
              <a:buSzPts val="1200"/>
              <a:buFont typeface="Arial"/>
              <a:buNone/>
            </a:pPr>
            <a:r>
              <a:t/>
            </a:r>
            <a:endParaRPr sz="1200">
              <a:solidFill>
                <a:schemeClr val="dk1"/>
              </a:solidFill>
              <a:latin typeface="Calibri"/>
              <a:ea typeface="Calibri"/>
              <a:cs typeface="Calibri"/>
              <a:sym typeface="Calibri"/>
            </a:endParaRPr>
          </a:p>
          <a:p>
            <a:pPr indent="-285750" lvl="1" marL="742950" marR="0" rtl="0" algn="l">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Ministries </a:t>
            </a:r>
            <a:r>
              <a:rPr b="0" i="0" lang="en-US" sz="1800" u="sng" cap="none" strike="noStrike">
                <a:solidFill>
                  <a:schemeClr val="dk1"/>
                </a:solidFill>
                <a:latin typeface="Calibri"/>
                <a:ea typeface="Calibri"/>
                <a:cs typeface="Calibri"/>
                <a:sym typeface="Calibri"/>
              </a:rPr>
              <a:t>do</a:t>
            </a:r>
            <a:r>
              <a:rPr b="0" i="0" lang="en-US" sz="1800" u="none" cap="none" strike="noStrike">
                <a:solidFill>
                  <a:schemeClr val="dk1"/>
                </a:solidFill>
                <a:latin typeface="Calibri"/>
                <a:ea typeface="Calibri"/>
                <a:cs typeface="Calibri"/>
                <a:sym typeface="Calibri"/>
              </a:rPr>
              <a:t> face pressures to improve efficiency and results– but not directly from OBB implementation</a:t>
            </a:r>
            <a:endParaRPr/>
          </a:p>
          <a:p>
            <a:pPr indent="-209550" lvl="0" marL="285750" marR="0" rtl="0" algn="l">
              <a:spcBef>
                <a:spcPts val="0"/>
              </a:spcBef>
              <a:spcAft>
                <a:spcPts val="0"/>
              </a:spcAft>
              <a:buClr>
                <a:schemeClr val="dk1"/>
              </a:buClr>
              <a:buSzPts val="1200"/>
              <a:buFont typeface="Arial"/>
              <a:buNone/>
            </a:pPr>
            <a:r>
              <a:t/>
            </a:r>
            <a:endParaRPr sz="1200">
              <a:solidFill>
                <a:schemeClr val="dk1"/>
              </a:solidFill>
              <a:latin typeface="Calibri"/>
              <a:ea typeface="Calibri"/>
              <a:cs typeface="Calibri"/>
              <a:sym typeface="Calibri"/>
            </a:endParaRPr>
          </a:p>
          <a:p>
            <a:pPr indent="0" lvl="2" marL="9144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Internal pressures: strategic plans, proposed new strategies</a:t>
            </a:r>
            <a:endParaRPr/>
          </a:p>
          <a:p>
            <a:pPr indent="0" lvl="2" marL="9144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External pressures: reviews by other entities (PERs, Audit findings, etc.) : Are resources well targeted?  Poor results for investment? etc.</a:t>
            </a:r>
            <a:endParaRPr/>
          </a:p>
          <a:p>
            <a:pPr indent="0" lvl="2" marL="91440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285750" lvl="1" marL="742950" marR="0" rtl="0" algn="l">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Supporting these ministry planning and budgeting priorities is an opportunity to improve resource allocation and results for children</a:t>
            </a:r>
            <a:endParaRPr b="0" i="0" sz="1800" u="none" cap="none" strike="noStrike">
              <a:solidFill>
                <a:schemeClr val="dk1"/>
              </a:solidFill>
              <a:latin typeface="Calibri"/>
              <a:ea typeface="Calibri"/>
              <a:cs typeface="Calibri"/>
              <a:sym typeface="Calibri"/>
            </a:endParaRPr>
          </a:p>
        </p:txBody>
      </p:sp>
      <p:sp>
        <p:nvSpPr>
          <p:cNvPr id="216" name="Google Shape;216;p10"/>
          <p:cNvSpPr/>
          <p:nvPr/>
        </p:nvSpPr>
        <p:spPr>
          <a:xfrm>
            <a:off x="0" y="114725"/>
            <a:ext cx="1188146"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Findings</a:t>
            </a:r>
            <a:endParaRPr b="1" sz="2400">
              <a:solidFill>
                <a:srgbClr val="0070C0"/>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11"/>
          <p:cNvSpPr txBox="1"/>
          <p:nvPr>
            <p:ph idx="1" type="body"/>
          </p:nvPr>
        </p:nvSpPr>
        <p:spPr>
          <a:xfrm>
            <a:off x="312683" y="259584"/>
            <a:ext cx="11395841" cy="1199104"/>
          </a:xfrm>
          <a:prstGeom prst="rect">
            <a:avLst/>
          </a:prstGeom>
          <a:noFill/>
          <a:ln>
            <a:noFill/>
          </a:ln>
        </p:spPr>
        <p:txBody>
          <a:bodyPr anchorCtr="0" anchor="t" bIns="45700" lIns="91425" spcFirstLastPara="1" rIns="91425" wrap="square" tIns="45700">
            <a:normAutofit/>
          </a:bodyPr>
          <a:lstStyle/>
          <a:p>
            <a:pPr indent="0" lvl="2" marL="914400" rtl="0" algn="l">
              <a:lnSpc>
                <a:spcPct val="100000"/>
              </a:lnSpc>
              <a:spcBef>
                <a:spcPts val="0"/>
              </a:spcBef>
              <a:spcAft>
                <a:spcPts val="0"/>
              </a:spcAft>
              <a:buClr>
                <a:schemeClr val="dk1"/>
              </a:buClr>
              <a:buSzPts val="1600"/>
              <a:buNone/>
            </a:pPr>
            <a:r>
              <a:t/>
            </a:r>
            <a:endParaRPr sz="1600"/>
          </a:p>
          <a:p>
            <a:pPr indent="-114300" lvl="1" marL="685800" rtl="0" algn="l">
              <a:lnSpc>
                <a:spcPct val="170000"/>
              </a:lnSpc>
              <a:spcBef>
                <a:spcPts val="1100"/>
              </a:spcBef>
              <a:spcAft>
                <a:spcPts val="0"/>
              </a:spcAft>
              <a:buClr>
                <a:schemeClr val="dk1"/>
              </a:buClr>
              <a:buSzPts val="1800"/>
              <a:buNone/>
            </a:pPr>
            <a:r>
              <a:t/>
            </a:r>
            <a:endParaRPr b="1" sz="1800"/>
          </a:p>
          <a:p>
            <a:pPr indent="-101600" lvl="0" marL="228600" rtl="0" algn="l">
              <a:lnSpc>
                <a:spcPct val="170000"/>
              </a:lnSpc>
              <a:spcBef>
                <a:spcPts val="1600"/>
              </a:spcBef>
              <a:spcAft>
                <a:spcPts val="0"/>
              </a:spcAft>
              <a:buClr>
                <a:schemeClr val="dk1"/>
              </a:buClr>
              <a:buSzPts val="2000"/>
              <a:buNone/>
            </a:pPr>
            <a:r>
              <a:t/>
            </a:r>
            <a:endParaRPr sz="2000">
              <a:solidFill>
                <a:srgbClr val="2E75B5"/>
              </a:solidFill>
            </a:endParaRPr>
          </a:p>
          <a:p>
            <a:pPr indent="0" lvl="0" marL="0" rtl="0" algn="l">
              <a:lnSpc>
                <a:spcPct val="90000"/>
              </a:lnSpc>
              <a:spcBef>
                <a:spcPts val="1600"/>
              </a:spcBef>
              <a:spcAft>
                <a:spcPts val="0"/>
              </a:spcAft>
              <a:buClr>
                <a:schemeClr val="dk1"/>
              </a:buClr>
              <a:buSzPts val="2800"/>
              <a:buNone/>
            </a:pPr>
            <a:r>
              <a:t/>
            </a:r>
            <a:endParaRPr/>
          </a:p>
        </p:txBody>
      </p:sp>
      <p:sp>
        <p:nvSpPr>
          <p:cNvPr id="222" name="Google Shape;222;p11"/>
          <p:cNvSpPr/>
          <p:nvPr/>
        </p:nvSpPr>
        <p:spPr>
          <a:xfrm>
            <a:off x="111837" y="556574"/>
            <a:ext cx="11458371" cy="400110"/>
          </a:xfrm>
          <a:prstGeom prst="rect">
            <a:avLst/>
          </a:prstGeom>
          <a:noFill/>
          <a:ln>
            <a:noFill/>
          </a:ln>
        </p:spPr>
        <p:txBody>
          <a:bodyPr anchorCtr="0" anchor="t" bIns="45700" lIns="91425" spcFirstLastPara="1" rIns="91425" wrap="square" tIns="45700">
            <a:spAutoFit/>
          </a:bodyPr>
          <a:lstStyle/>
          <a:p>
            <a:pPr indent="-914400" lvl="0" marL="914400" marR="0" rtl="0" algn="l">
              <a:spcBef>
                <a:spcPts val="0"/>
              </a:spcBef>
              <a:spcAft>
                <a:spcPts val="0"/>
              </a:spcAft>
              <a:buNone/>
            </a:pPr>
            <a:r>
              <a:rPr b="1" lang="en-US" sz="2000">
                <a:solidFill>
                  <a:srgbClr val="002060"/>
                </a:solidFill>
                <a:latin typeface="Calibri"/>
                <a:ea typeface="Calibri"/>
                <a:cs typeface="Calibri"/>
                <a:sym typeface="Calibri"/>
              </a:rPr>
              <a:t>3) The capacity of the system for analyzing spending (including spending for children) is underutilized</a:t>
            </a:r>
            <a:endParaRPr b="1" sz="1800">
              <a:solidFill>
                <a:srgbClr val="002060"/>
              </a:solidFill>
              <a:latin typeface="Calibri"/>
              <a:ea typeface="Calibri"/>
              <a:cs typeface="Calibri"/>
              <a:sym typeface="Calibri"/>
            </a:endParaRPr>
          </a:p>
        </p:txBody>
      </p:sp>
      <p:sp>
        <p:nvSpPr>
          <p:cNvPr id="223" name="Google Shape;223;p11"/>
          <p:cNvSpPr/>
          <p:nvPr/>
        </p:nvSpPr>
        <p:spPr>
          <a:xfrm>
            <a:off x="729343" y="1164771"/>
            <a:ext cx="10840865" cy="563231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rgbClr val="000000"/>
                </a:solidFill>
                <a:latin typeface="Calibri"/>
                <a:ea typeface="Calibri"/>
                <a:cs typeface="Calibri"/>
                <a:sym typeface="Calibri"/>
              </a:rPr>
              <a:t>The Ministry of Finance summarizes total public sector planned spending in broad categories of General Administration, Economy, Social, Security, and Other Obligations in an introductory section of each year’s budget book. (Social sector spending has averaged about 34% of total public spending since 2010)</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a:p>
            <a:pPr indent="0" lvl="0" marL="0" marR="0" rtl="0" algn="l">
              <a:spcBef>
                <a:spcPts val="0"/>
              </a:spcBef>
              <a:spcAft>
                <a:spcPts val="0"/>
              </a:spcAft>
              <a:buNone/>
            </a:pPr>
            <a:r>
              <a:rPr lang="en-US" sz="1800">
                <a:solidFill>
                  <a:srgbClr val="000000"/>
                </a:solidFill>
                <a:latin typeface="Calibri"/>
                <a:ea typeface="Calibri"/>
                <a:cs typeface="Calibri"/>
                <a:sym typeface="Calibri"/>
              </a:rPr>
              <a:t>The broad “social” category does not provide a means for assessing the coherence of public investment with the critical needs of children like protection; health and nutrition; basic material needs; and developing supportive peer and family relations</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a:p>
            <a:pPr indent="0" lvl="0" marL="0" marR="0" rtl="0" algn="l">
              <a:spcBef>
                <a:spcPts val="0"/>
              </a:spcBef>
              <a:spcAft>
                <a:spcPts val="0"/>
              </a:spcAft>
              <a:buNone/>
            </a:pPr>
            <a:r>
              <a:rPr lang="en-US" sz="1800">
                <a:solidFill>
                  <a:srgbClr val="000000"/>
                </a:solidFill>
                <a:latin typeface="Calibri"/>
                <a:ea typeface="Calibri"/>
                <a:cs typeface="Calibri"/>
                <a:sym typeface="Calibri"/>
              </a:rPr>
              <a:t>The MIS developed for OBB (myResults) facilitates the analysis of spending for children by bringing together ministry outcomes, outputs and KPIs with disaggregated budget information from the government financial management system in one source</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a:p>
            <a:pPr indent="0" lvl="0" marL="0" marR="0" rtl="0" algn="l">
              <a:spcBef>
                <a:spcPts val="0"/>
              </a:spcBef>
              <a:spcAft>
                <a:spcPts val="0"/>
              </a:spcAft>
              <a:buNone/>
            </a:pPr>
            <a:r>
              <a:rPr lang="en-US" sz="1800">
                <a:solidFill>
                  <a:srgbClr val="000000"/>
                </a:solidFill>
                <a:latin typeface="Calibri"/>
                <a:ea typeface="Calibri"/>
                <a:cs typeface="Calibri"/>
                <a:sym typeface="Calibri"/>
              </a:rPr>
              <a:t>The enhanced capacity for spending analysis would enable decision makers to :</a:t>
            </a:r>
            <a:endParaRPr/>
          </a:p>
          <a:p>
            <a:pPr indent="0" lvl="0" marL="0" marR="0" rtl="0" algn="l">
              <a:spcBef>
                <a:spcPts val="0"/>
              </a:spcBef>
              <a:spcAft>
                <a:spcPts val="0"/>
              </a:spcAft>
              <a:buNone/>
            </a:pPr>
            <a:r>
              <a:rPr lang="en-US" sz="1800">
                <a:solidFill>
                  <a:srgbClr val="000000"/>
                </a:solidFill>
                <a:latin typeface="Calibri"/>
                <a:ea typeface="Calibri"/>
                <a:cs typeface="Calibri"/>
                <a:sym typeface="Calibri"/>
              </a:rPr>
              <a:t> </a:t>
            </a:r>
            <a:endParaRPr/>
          </a:p>
          <a:p>
            <a:pPr indent="-285750" lvl="3" marL="1657350" marR="0" rtl="0" algn="l">
              <a:spcBef>
                <a:spcPts val="0"/>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Assess gaps – investment inadequate to meet policy goals</a:t>
            </a:r>
            <a:endParaRPr/>
          </a:p>
          <a:p>
            <a:pPr indent="-285750" lvl="3" marL="1657350" marR="0" rtl="0" algn="l">
              <a:spcBef>
                <a:spcPts val="0"/>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Identify where spending may be in excess of requirements</a:t>
            </a:r>
            <a:endParaRPr/>
          </a:p>
          <a:p>
            <a:pPr indent="-285750" lvl="3" marL="1657350" marR="0" rtl="0" algn="l">
              <a:spcBef>
                <a:spcPts val="0"/>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Highlight areas where the relationship between spending and results is poor</a:t>
            </a:r>
            <a:endParaRPr/>
          </a:p>
          <a:p>
            <a:pPr indent="-285750" lvl="3" marL="1657350" marR="0" rtl="0" algn="l">
              <a:spcBef>
                <a:spcPts val="0"/>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Evaluate the equity of spending </a:t>
            </a:r>
            <a:endParaRPr/>
          </a:p>
          <a:p>
            <a:pPr indent="-285750" lvl="3" marL="1657350" marR="0" rtl="0" algn="l">
              <a:spcBef>
                <a:spcPts val="0"/>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(others)</a:t>
            </a:r>
            <a:endParaRPr b="0" i="0" sz="1800" u="none" cap="none" strike="noStrike">
              <a:solidFill>
                <a:srgbClr val="000000"/>
              </a:solidFill>
              <a:latin typeface="Calibri"/>
              <a:ea typeface="Calibri"/>
              <a:cs typeface="Calibri"/>
              <a:sym typeface="Calibri"/>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24" name="Google Shape;224;p11"/>
          <p:cNvSpPr/>
          <p:nvPr/>
        </p:nvSpPr>
        <p:spPr>
          <a:xfrm>
            <a:off x="0" y="114725"/>
            <a:ext cx="1188146"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Findings</a:t>
            </a:r>
            <a:endParaRPr b="1" sz="2400">
              <a:solidFill>
                <a:srgbClr val="0070C0"/>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12"/>
          <p:cNvSpPr/>
          <p:nvPr/>
        </p:nvSpPr>
        <p:spPr>
          <a:xfrm>
            <a:off x="1130300" y="985600"/>
            <a:ext cx="9478264" cy="4241418"/>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b="1" lang="en-US" sz="2000">
                <a:solidFill>
                  <a:srgbClr val="002060"/>
                </a:solidFill>
                <a:latin typeface="Calibri"/>
                <a:ea typeface="Calibri"/>
                <a:cs typeface="Calibri"/>
                <a:sym typeface="Calibri"/>
              </a:rPr>
              <a:t>The proposed UNICEF support and engagement:</a:t>
            </a:r>
            <a:endParaRPr/>
          </a:p>
          <a:p>
            <a:pPr indent="0" lvl="0" marL="0" marR="0" rtl="0" algn="l">
              <a:lnSpc>
                <a:spcPct val="107000"/>
              </a:lnSpc>
              <a:spcBef>
                <a:spcPts val="0"/>
              </a:spcBef>
              <a:spcAft>
                <a:spcPts val="0"/>
              </a:spcAft>
              <a:buNone/>
            </a:pPr>
            <a:r>
              <a:t/>
            </a:r>
            <a:endParaRPr sz="1800">
              <a:solidFill>
                <a:schemeClr val="dk1"/>
              </a:solidFill>
              <a:latin typeface="Calibri"/>
              <a:ea typeface="Calibri"/>
              <a:cs typeface="Calibri"/>
              <a:sym typeface="Calibri"/>
            </a:endParaRPr>
          </a:p>
          <a:p>
            <a:pPr indent="-285750" lvl="1" marL="742950" marR="0" rtl="0" algn="l">
              <a:lnSpc>
                <a:spcPct val="107000"/>
              </a:lnSpc>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Builds on the strong foundations of the Malaysia PFM system and the OBB reforms: - P4FC support is intended to strengthen existing government policies and processes rather than create additional parallel demands</a:t>
            </a:r>
            <a:endParaRPr/>
          </a:p>
          <a:p>
            <a:pPr indent="0" lvl="1" marL="457200" marR="0" rtl="0" algn="l">
              <a:lnSpc>
                <a:spcPct val="107000"/>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285750" lvl="1" marL="742950" marR="0" rtl="0" algn="l">
              <a:lnSpc>
                <a:spcPct val="107000"/>
              </a:lnSpc>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 Prioritizes inclusion and equity – child rights challenges in Malaysia</a:t>
            </a:r>
            <a:endParaRPr/>
          </a:p>
          <a:p>
            <a:pPr indent="0" lvl="1" marL="457200" marR="0" rtl="0" algn="l">
              <a:lnSpc>
                <a:spcPct val="107000"/>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285750" lvl="1" marL="742950" marR="0" rtl="0" algn="l">
              <a:lnSpc>
                <a:spcPct val="107000"/>
              </a:lnSpc>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Long-term support  (Malaysia UNICEF Country Programme 2015-2020)</a:t>
            </a:r>
            <a:endParaRPr/>
          </a:p>
          <a:p>
            <a:pPr indent="-171450" lvl="1" marL="742950" marR="0" rtl="0" algn="l">
              <a:lnSpc>
                <a:spcPct val="107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285750" lvl="1" marL="742950" marR="0" rtl="0" algn="l">
              <a:lnSpc>
                <a:spcPct val="107000"/>
              </a:lnSpc>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Provided through collaboration and partnership with Ministry of Finance</a:t>
            </a:r>
            <a:endParaRPr/>
          </a:p>
          <a:p>
            <a:pPr indent="-171450" lvl="0" marL="285750" marR="0" rtl="0" algn="l">
              <a:lnSpc>
                <a:spcPct val="107000"/>
              </a:lnSpc>
              <a:spcBef>
                <a:spcPts val="0"/>
              </a:spcBef>
              <a:spcAft>
                <a:spcPts val="0"/>
              </a:spcAft>
              <a:buClr>
                <a:schemeClr val="dk1"/>
              </a:buClr>
              <a:buSzPts val="1800"/>
              <a:buFont typeface="Arial"/>
              <a:buNone/>
            </a:pPr>
            <a:r>
              <a:t/>
            </a:r>
            <a:endParaRPr sz="1800">
              <a:solidFill>
                <a:schemeClr val="dk1"/>
              </a:solidFill>
              <a:latin typeface="Calibri"/>
              <a:ea typeface="Calibri"/>
              <a:cs typeface="Calibri"/>
              <a:sym typeface="Calibri"/>
            </a:endParaRPr>
          </a:p>
          <a:p>
            <a:pPr indent="0" lvl="0" marL="0" marR="0" rtl="0" algn="l">
              <a:lnSpc>
                <a:spcPct val="107000"/>
              </a:lnSpc>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l">
              <a:lnSpc>
                <a:spcPct val="107000"/>
              </a:lnSpc>
              <a:spcBef>
                <a:spcPts val="0"/>
              </a:spcBef>
              <a:spcAft>
                <a:spcPts val="0"/>
              </a:spcAft>
              <a:buNone/>
            </a:pPr>
            <a:r>
              <a:t/>
            </a:r>
            <a:endParaRPr b="1" sz="1800">
              <a:solidFill>
                <a:schemeClr val="dk1"/>
              </a:solidFill>
              <a:latin typeface="Calibri"/>
              <a:ea typeface="Calibri"/>
              <a:cs typeface="Calibri"/>
              <a:sym typeface="Calibri"/>
            </a:endParaRPr>
          </a:p>
        </p:txBody>
      </p:sp>
      <p:sp>
        <p:nvSpPr>
          <p:cNvPr id="230" name="Google Shape;230;p12"/>
          <p:cNvSpPr/>
          <p:nvPr/>
        </p:nvSpPr>
        <p:spPr>
          <a:xfrm>
            <a:off x="114300" y="127425"/>
            <a:ext cx="464184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Proposed PF4C support/engagement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13"/>
          <p:cNvSpPr/>
          <p:nvPr/>
        </p:nvSpPr>
        <p:spPr>
          <a:xfrm>
            <a:off x="393700" y="733415"/>
            <a:ext cx="9523186" cy="2965427"/>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b="1" lang="en-US" sz="2000">
                <a:solidFill>
                  <a:srgbClr val="002060"/>
                </a:solidFill>
                <a:latin typeface="Calibri"/>
                <a:ea typeface="Calibri"/>
                <a:cs typeface="Calibri"/>
                <a:sym typeface="Calibri"/>
              </a:rPr>
              <a:t>1) Piloting a model of cross cutting thematic planning and budgeting for children</a:t>
            </a:r>
            <a:endParaRPr b="1" sz="2000">
              <a:solidFill>
                <a:srgbClr val="002060"/>
              </a:solidFill>
              <a:latin typeface="Calibri"/>
              <a:ea typeface="Calibri"/>
              <a:cs typeface="Calibri"/>
              <a:sym typeface="Calibri"/>
            </a:endParaRPr>
          </a:p>
          <a:p>
            <a:pPr indent="0" lvl="0" marL="0" marR="0" rtl="0" algn="l">
              <a:lnSpc>
                <a:spcPct val="107000"/>
              </a:lnSpc>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l">
              <a:lnSpc>
                <a:spcPct val="107000"/>
              </a:lnSpc>
              <a:spcBef>
                <a:spcPts val="0"/>
              </a:spcBef>
              <a:spcAft>
                <a:spcPts val="0"/>
              </a:spcAft>
              <a:buNone/>
            </a:pPr>
            <a:r>
              <a:rPr b="1" lang="en-US" sz="1800">
                <a:solidFill>
                  <a:schemeClr val="dk1"/>
                </a:solidFill>
                <a:latin typeface="Calibri"/>
                <a:ea typeface="Calibri"/>
                <a:cs typeface="Calibri"/>
                <a:sym typeface="Calibri"/>
              </a:rPr>
              <a:t>Rationale: </a:t>
            </a:r>
            <a:endParaRPr/>
          </a:p>
          <a:p>
            <a:pPr indent="0" lvl="0" marL="0" marR="0" rtl="0" algn="l">
              <a:lnSpc>
                <a:spcPct val="107000"/>
              </a:lnSpc>
              <a:spcBef>
                <a:spcPts val="0"/>
              </a:spcBef>
              <a:spcAft>
                <a:spcPts val="0"/>
              </a:spcAft>
              <a:buNone/>
            </a:pPr>
            <a:r>
              <a:t/>
            </a:r>
            <a:endParaRPr b="1" sz="1050">
              <a:solidFill>
                <a:schemeClr val="dk1"/>
              </a:solidFill>
              <a:latin typeface="Calibri"/>
              <a:ea typeface="Calibri"/>
              <a:cs typeface="Calibri"/>
              <a:sym typeface="Calibri"/>
            </a:endParaRPr>
          </a:p>
          <a:p>
            <a:pPr indent="0" lvl="0" marL="0" marR="0" rtl="0" algn="l">
              <a:lnSpc>
                <a:spcPct val="107000"/>
              </a:lnSpc>
              <a:spcBef>
                <a:spcPts val="0"/>
              </a:spcBef>
              <a:spcAft>
                <a:spcPts val="0"/>
              </a:spcAft>
              <a:buNone/>
            </a:pPr>
            <a:r>
              <a:rPr b="1" lang="en-US" sz="1800">
                <a:solidFill>
                  <a:schemeClr val="dk1"/>
                </a:solidFill>
                <a:latin typeface="Calibri"/>
                <a:ea typeface="Calibri"/>
                <a:cs typeface="Calibri"/>
                <a:sym typeface="Calibri"/>
              </a:rPr>
              <a:t> </a:t>
            </a:r>
            <a:r>
              <a:rPr lang="en-US" sz="1800">
                <a:solidFill>
                  <a:schemeClr val="dk1"/>
                </a:solidFill>
                <a:latin typeface="Calibri"/>
                <a:ea typeface="Calibri"/>
                <a:cs typeface="Calibri"/>
                <a:sym typeface="Calibri"/>
              </a:rPr>
              <a:t>While shared outcomes and “boundary partners” are identified in the planning and budgeting process (OBB);  the lack of a model for this cross cutting planning and budgeting was highlighted in the National Consultation meeting.  The challenge of planning and budgeting for shared outcomes is also recognized by MOF.  The multidimensional needs of children require effective cross cutting planning and budgeting</a:t>
            </a:r>
            <a:endParaRPr/>
          </a:p>
          <a:p>
            <a:pPr indent="0" lvl="0" marL="0" marR="0" rtl="0" algn="l">
              <a:lnSpc>
                <a:spcPct val="107000"/>
              </a:lnSpc>
              <a:spcBef>
                <a:spcPts val="0"/>
              </a:spcBef>
              <a:spcAft>
                <a:spcPts val="0"/>
              </a:spcAft>
              <a:buNone/>
            </a:pPr>
            <a:r>
              <a:t/>
            </a:r>
            <a:endParaRPr b="1" sz="1800">
              <a:solidFill>
                <a:schemeClr val="dk1"/>
              </a:solidFill>
              <a:latin typeface="Calibri"/>
              <a:ea typeface="Calibri"/>
              <a:cs typeface="Calibri"/>
              <a:sym typeface="Calibri"/>
            </a:endParaRPr>
          </a:p>
        </p:txBody>
      </p:sp>
      <p:pic>
        <p:nvPicPr>
          <p:cNvPr id="236" name="Google Shape;236;p13"/>
          <p:cNvPicPr preferRelativeResize="0"/>
          <p:nvPr/>
        </p:nvPicPr>
        <p:blipFill rotWithShape="1">
          <a:blip r:embed="rId3">
            <a:alphaModFix/>
          </a:blip>
          <a:srcRect b="0" l="0" r="0" t="0"/>
          <a:stretch/>
        </p:blipFill>
        <p:spPr>
          <a:xfrm>
            <a:off x="2446842" y="3353978"/>
            <a:ext cx="6096851" cy="3429479"/>
          </a:xfrm>
          <a:prstGeom prst="rect">
            <a:avLst/>
          </a:prstGeom>
          <a:noFill/>
          <a:ln>
            <a:noFill/>
          </a:ln>
        </p:spPr>
      </p:pic>
      <p:sp>
        <p:nvSpPr>
          <p:cNvPr id="237" name="Google Shape;237;p13"/>
          <p:cNvSpPr/>
          <p:nvPr/>
        </p:nvSpPr>
        <p:spPr>
          <a:xfrm>
            <a:off x="4887683" y="3269920"/>
            <a:ext cx="3505201" cy="3469760"/>
          </a:xfrm>
          <a:prstGeom prst="ellipse">
            <a:avLst/>
          </a:prstGeom>
          <a:noFill/>
          <a:ln cap="flat" cmpd="sng" w="41275">
            <a:solidFill>
              <a:srgbClr val="2E75B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8" name="Google Shape;238;p13"/>
          <p:cNvSpPr txBox="1"/>
          <p:nvPr/>
        </p:nvSpPr>
        <p:spPr>
          <a:xfrm>
            <a:off x="8543693" y="3076417"/>
            <a:ext cx="2026124" cy="369331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rgbClr val="002060"/>
                </a:solidFill>
                <a:latin typeface="Calibri"/>
                <a:ea typeface="Calibri"/>
                <a:cs typeface="Calibri"/>
                <a:sym typeface="Calibri"/>
              </a:rPr>
              <a:t>Across programs/activities in ministries and across ministries: </a:t>
            </a:r>
            <a:endParaRPr sz="1800">
              <a:solidFill>
                <a:srgbClr val="002060"/>
              </a:solidFill>
              <a:latin typeface="Calibri"/>
              <a:ea typeface="Calibri"/>
              <a:cs typeface="Calibri"/>
              <a:sym typeface="Calibri"/>
            </a:endParaRPr>
          </a:p>
          <a:p>
            <a:pPr indent="0" lvl="0" marL="0" marR="0" rtl="0" algn="l">
              <a:spcBef>
                <a:spcPts val="0"/>
              </a:spcBef>
              <a:spcAft>
                <a:spcPts val="0"/>
              </a:spcAft>
              <a:buNone/>
            </a:pPr>
            <a:r>
              <a:rPr lang="en-US" sz="1800">
                <a:solidFill>
                  <a:srgbClr val="002060"/>
                </a:solidFill>
                <a:latin typeface="Calibri"/>
                <a:ea typeface="Calibri"/>
                <a:cs typeface="Calibri"/>
                <a:sym typeface="Calibri"/>
              </a:rPr>
              <a:t>What are the bottlenecks and gaps in support for children?</a:t>
            </a:r>
            <a:endParaRPr/>
          </a:p>
          <a:p>
            <a:pPr indent="0" lvl="0" marL="0" marR="0" rtl="0" algn="l">
              <a:spcBef>
                <a:spcPts val="0"/>
              </a:spcBef>
              <a:spcAft>
                <a:spcPts val="0"/>
              </a:spcAft>
              <a:buNone/>
            </a:pPr>
            <a:r>
              <a:t/>
            </a:r>
            <a:endParaRPr sz="1800">
              <a:solidFill>
                <a:srgbClr val="002060"/>
              </a:solidFill>
              <a:latin typeface="Calibri"/>
              <a:ea typeface="Calibri"/>
              <a:cs typeface="Calibri"/>
              <a:sym typeface="Calibri"/>
            </a:endParaRPr>
          </a:p>
          <a:p>
            <a:pPr indent="0" lvl="0" marL="0" marR="0" rtl="0" algn="l">
              <a:spcBef>
                <a:spcPts val="0"/>
              </a:spcBef>
              <a:spcAft>
                <a:spcPts val="0"/>
              </a:spcAft>
              <a:buNone/>
            </a:pPr>
            <a:r>
              <a:rPr lang="en-US" sz="1800">
                <a:solidFill>
                  <a:srgbClr val="002060"/>
                </a:solidFill>
                <a:latin typeface="Calibri"/>
                <a:ea typeface="Calibri"/>
                <a:cs typeface="Calibri"/>
                <a:sym typeface="Calibri"/>
              </a:rPr>
              <a:t>(carries on the work of Inter Agency Planning Groups)</a:t>
            </a:r>
            <a:endParaRPr sz="1800">
              <a:solidFill>
                <a:srgbClr val="002060"/>
              </a:solidFill>
              <a:latin typeface="Calibri"/>
              <a:ea typeface="Calibri"/>
              <a:cs typeface="Calibri"/>
              <a:sym typeface="Calibri"/>
            </a:endParaRPr>
          </a:p>
        </p:txBody>
      </p:sp>
      <p:sp>
        <p:nvSpPr>
          <p:cNvPr id="239" name="Google Shape;239;p13"/>
          <p:cNvSpPr/>
          <p:nvPr/>
        </p:nvSpPr>
        <p:spPr>
          <a:xfrm>
            <a:off x="114300" y="127425"/>
            <a:ext cx="464184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Proposed PF4C support/engagement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14"/>
          <p:cNvSpPr/>
          <p:nvPr/>
        </p:nvSpPr>
        <p:spPr>
          <a:xfrm>
            <a:off x="425324" y="1151909"/>
            <a:ext cx="10423725" cy="1857881"/>
          </a:xfrm>
          <a:prstGeom prst="rect">
            <a:avLst/>
          </a:prstGeom>
          <a:noFill/>
          <a:ln>
            <a:noFill/>
          </a:ln>
        </p:spPr>
        <p:txBody>
          <a:bodyPr anchorCtr="0" anchor="t" bIns="45700" lIns="91425" spcFirstLastPara="1" rIns="91425" wrap="square" tIns="45700">
            <a:spAutoFit/>
          </a:bodyPr>
          <a:lstStyle/>
          <a:p>
            <a:pPr indent="0" lvl="0" marL="0" marR="0" rtl="0" algn="just">
              <a:lnSpc>
                <a:spcPct val="107000"/>
              </a:lnSpc>
              <a:spcBef>
                <a:spcPts val="0"/>
              </a:spcBef>
              <a:spcAft>
                <a:spcPts val="0"/>
              </a:spcAft>
              <a:buNone/>
            </a:pPr>
            <a:r>
              <a:rPr b="1" lang="en-US" sz="1800">
                <a:solidFill>
                  <a:schemeClr val="dk1"/>
                </a:solidFill>
                <a:latin typeface="Calibri"/>
                <a:ea typeface="Calibri"/>
                <a:cs typeface="Calibri"/>
                <a:sym typeface="Calibri"/>
              </a:rPr>
              <a:t>Goals:</a:t>
            </a:r>
            <a:r>
              <a:rPr lang="en-US" sz="1800">
                <a:solidFill>
                  <a:schemeClr val="dk1"/>
                </a:solidFill>
                <a:latin typeface="Calibri"/>
                <a:ea typeface="Calibri"/>
                <a:cs typeface="Calibri"/>
                <a:sym typeface="Calibri"/>
              </a:rPr>
              <a:t> </a:t>
            </a:r>
            <a:endParaRPr b="1" sz="1800">
              <a:solidFill>
                <a:schemeClr val="dk1"/>
              </a:solidFill>
              <a:latin typeface="Calibri"/>
              <a:ea typeface="Calibri"/>
              <a:cs typeface="Calibri"/>
              <a:sym typeface="Calibri"/>
            </a:endParaRPr>
          </a:p>
          <a:p>
            <a:pPr indent="-342900" lvl="1" marL="800100" marR="0" rtl="0" algn="just">
              <a:lnSpc>
                <a:spcPct val="107000"/>
              </a:lnSpc>
              <a:spcBef>
                <a:spcPts val="800"/>
              </a:spcBef>
              <a:spcAft>
                <a:spcPts val="0"/>
              </a:spcAft>
              <a:buClr>
                <a:schemeClr val="dk1"/>
              </a:buClr>
              <a:buSzPts val="1800"/>
              <a:buFont typeface="Calibri"/>
              <a:buAutoNum type="arabicParenR"/>
            </a:pPr>
            <a:r>
              <a:rPr b="0" i="0" lang="en-US" sz="1800" u="none" cap="none" strike="noStrike">
                <a:solidFill>
                  <a:schemeClr val="dk1"/>
                </a:solidFill>
                <a:latin typeface="Calibri"/>
                <a:ea typeface="Calibri"/>
                <a:cs typeface="Calibri"/>
                <a:sym typeface="Calibri"/>
              </a:rPr>
              <a:t>Coordinated government actions and efficient, adequate and equitable investment for ensuring the rights of all Children in Malaysia</a:t>
            </a:r>
            <a:endParaRPr/>
          </a:p>
          <a:p>
            <a:pPr indent="0" lvl="1" marL="457200" marR="0" rtl="0" algn="just">
              <a:lnSpc>
                <a:spcPct val="107000"/>
              </a:lnSpc>
              <a:spcBef>
                <a:spcPts val="0"/>
              </a:spcBef>
              <a:spcAft>
                <a:spcPts val="0"/>
              </a:spcAft>
              <a:buNone/>
            </a:pPr>
            <a:r>
              <a:t/>
            </a:r>
            <a:endParaRPr b="0" i="0" sz="1100" u="none" cap="none" strike="noStrike">
              <a:solidFill>
                <a:schemeClr val="dk1"/>
              </a:solidFill>
              <a:latin typeface="Calibri"/>
              <a:ea typeface="Calibri"/>
              <a:cs typeface="Calibri"/>
              <a:sym typeface="Calibri"/>
            </a:endParaRPr>
          </a:p>
          <a:p>
            <a:pPr indent="-342900" lvl="1" marL="800100" marR="0" rtl="0" algn="just">
              <a:lnSpc>
                <a:spcPct val="107000"/>
              </a:lnSpc>
              <a:spcBef>
                <a:spcPts val="0"/>
              </a:spcBef>
              <a:spcAft>
                <a:spcPts val="0"/>
              </a:spcAft>
              <a:buClr>
                <a:schemeClr val="dk1"/>
              </a:buClr>
              <a:buSzPts val="1800"/>
              <a:buFont typeface="Calibri"/>
              <a:buAutoNum type="arabicParenR"/>
            </a:pPr>
            <a:r>
              <a:rPr b="0" i="0" lang="en-US" sz="1800" u="none" cap="none" strike="noStrike">
                <a:solidFill>
                  <a:schemeClr val="dk1"/>
                </a:solidFill>
                <a:latin typeface="Calibri"/>
                <a:ea typeface="Calibri"/>
                <a:cs typeface="Calibri"/>
                <a:sym typeface="Calibri"/>
              </a:rPr>
              <a:t>A model for managing performance based planning, budgeting and results monitoring for shared outcomes for possible use in other sectors</a:t>
            </a:r>
            <a:endParaRPr b="0" i="0" sz="1800" u="none" cap="none" strike="noStrike">
              <a:solidFill>
                <a:schemeClr val="dk1"/>
              </a:solidFill>
              <a:latin typeface="Calibri"/>
              <a:ea typeface="Calibri"/>
              <a:cs typeface="Calibri"/>
              <a:sym typeface="Calibri"/>
            </a:endParaRPr>
          </a:p>
        </p:txBody>
      </p:sp>
      <p:sp>
        <p:nvSpPr>
          <p:cNvPr id="245" name="Google Shape;245;p14"/>
          <p:cNvSpPr/>
          <p:nvPr/>
        </p:nvSpPr>
        <p:spPr>
          <a:xfrm>
            <a:off x="425324" y="2849010"/>
            <a:ext cx="10901480" cy="1084015"/>
          </a:xfrm>
          <a:prstGeom prst="rect">
            <a:avLst/>
          </a:prstGeom>
          <a:noFill/>
          <a:ln>
            <a:noFill/>
          </a:ln>
        </p:spPr>
        <p:txBody>
          <a:bodyPr anchorCtr="0" anchor="t" bIns="45700" lIns="91425" spcFirstLastPara="1" rIns="91425" wrap="square" tIns="45700">
            <a:spAutoFit/>
          </a:bodyPr>
          <a:lstStyle/>
          <a:p>
            <a:pPr indent="0" lvl="0" marL="0" marR="0" rtl="0" algn="just">
              <a:lnSpc>
                <a:spcPct val="107000"/>
              </a:lnSpc>
              <a:spcBef>
                <a:spcPts val="0"/>
              </a:spcBef>
              <a:spcAft>
                <a:spcPts val="0"/>
              </a:spcAft>
              <a:buNone/>
            </a:pPr>
            <a:r>
              <a:rPr b="1" lang="en-US" sz="1800">
                <a:solidFill>
                  <a:schemeClr val="dk1"/>
                </a:solidFill>
                <a:latin typeface="Calibri"/>
                <a:ea typeface="Calibri"/>
                <a:cs typeface="Calibri"/>
                <a:sym typeface="Calibri"/>
              </a:rPr>
              <a:t>Partners:</a:t>
            </a:r>
            <a:endParaRPr b="1" sz="1800">
              <a:solidFill>
                <a:schemeClr val="dk1"/>
              </a:solidFill>
              <a:latin typeface="Calibri"/>
              <a:ea typeface="Calibri"/>
              <a:cs typeface="Calibri"/>
              <a:sym typeface="Calibri"/>
            </a:endParaRPr>
          </a:p>
          <a:p>
            <a:pPr indent="0" lvl="1" marL="914400" marR="0" rtl="0" algn="just">
              <a:lnSpc>
                <a:spcPct val="107000"/>
              </a:lnSpc>
              <a:spcBef>
                <a:spcPts val="0"/>
              </a:spcBef>
              <a:spcAft>
                <a:spcPts val="0"/>
              </a:spcAft>
              <a:buNone/>
            </a:pPr>
            <a:r>
              <a:rPr b="0" i="0" lang="en-US" sz="1800" u="none" cap="none" strike="noStrike">
                <a:solidFill>
                  <a:schemeClr val="dk1"/>
                </a:solidFill>
                <a:latin typeface="Calibri"/>
                <a:ea typeface="Calibri"/>
                <a:cs typeface="Calibri"/>
                <a:sym typeface="Calibri"/>
              </a:rPr>
              <a:t>Ministry of Finance;   Economic Planning Unit;  Implementing Ministries;  Non-Government Partners;  </a:t>
            </a:r>
            <a:endParaRPr/>
          </a:p>
          <a:p>
            <a:pPr indent="0" lvl="1" marL="914400" marR="0" rtl="0" algn="just">
              <a:lnSpc>
                <a:spcPct val="107000"/>
              </a:lnSpc>
              <a:spcBef>
                <a:spcPts val="800"/>
              </a:spcBef>
              <a:spcAft>
                <a:spcPts val="0"/>
              </a:spcAft>
              <a:buNone/>
            </a:pPr>
            <a:r>
              <a:rPr b="0" i="0" lang="en-US" sz="1800" u="none" cap="none" strike="noStrike">
                <a:solidFill>
                  <a:schemeClr val="dk1"/>
                </a:solidFill>
                <a:latin typeface="Calibri"/>
                <a:ea typeface="Calibri"/>
                <a:cs typeface="Calibri"/>
                <a:sym typeface="Calibri"/>
              </a:rPr>
              <a:t>UNICEF  </a:t>
            </a:r>
            <a:endParaRPr b="0" i="0" sz="1800" u="none" cap="none" strike="noStrike">
              <a:solidFill>
                <a:schemeClr val="dk1"/>
              </a:solidFill>
              <a:latin typeface="Calibri"/>
              <a:ea typeface="Calibri"/>
              <a:cs typeface="Calibri"/>
              <a:sym typeface="Calibri"/>
            </a:endParaRPr>
          </a:p>
        </p:txBody>
      </p:sp>
      <p:sp>
        <p:nvSpPr>
          <p:cNvPr id="246" name="Google Shape;246;p14"/>
          <p:cNvSpPr/>
          <p:nvPr/>
        </p:nvSpPr>
        <p:spPr>
          <a:xfrm>
            <a:off x="425324" y="3933025"/>
            <a:ext cx="10395857" cy="1771832"/>
          </a:xfrm>
          <a:prstGeom prst="rect">
            <a:avLst/>
          </a:prstGeom>
          <a:noFill/>
          <a:ln>
            <a:noFill/>
          </a:ln>
        </p:spPr>
        <p:txBody>
          <a:bodyPr anchorCtr="0" anchor="t" bIns="45700" lIns="91425" spcFirstLastPara="1" rIns="91425" wrap="square" tIns="45700">
            <a:spAutoFit/>
          </a:bodyPr>
          <a:lstStyle/>
          <a:p>
            <a:pPr indent="0" lvl="0" marL="0" marR="0" rtl="0" algn="just">
              <a:lnSpc>
                <a:spcPct val="107000"/>
              </a:lnSpc>
              <a:spcBef>
                <a:spcPts val="0"/>
              </a:spcBef>
              <a:spcAft>
                <a:spcPts val="0"/>
              </a:spcAft>
              <a:buNone/>
            </a:pPr>
            <a:r>
              <a:rPr b="1" lang="en-US" sz="1800">
                <a:solidFill>
                  <a:schemeClr val="dk1"/>
                </a:solidFill>
                <a:latin typeface="Calibri"/>
                <a:ea typeface="Calibri"/>
                <a:cs typeface="Calibri"/>
                <a:sym typeface="Calibri"/>
              </a:rPr>
              <a:t>Process/Milestones (tentative 36 months)</a:t>
            </a:r>
            <a:endParaRPr/>
          </a:p>
          <a:p>
            <a:pPr indent="-228600" lvl="0" marL="342900" marR="0" rtl="0" algn="just">
              <a:lnSpc>
                <a:spcPct val="107000"/>
              </a:lnSpc>
              <a:spcBef>
                <a:spcPts val="0"/>
              </a:spcBef>
              <a:spcAft>
                <a:spcPts val="0"/>
              </a:spcAft>
              <a:buClr>
                <a:schemeClr val="dk1"/>
              </a:buClr>
              <a:buSzPts val="1800"/>
              <a:buFont typeface="Noto Sans Symbols"/>
              <a:buNone/>
            </a:pPr>
            <a:r>
              <a:t/>
            </a:r>
            <a:endParaRPr sz="1800">
              <a:solidFill>
                <a:schemeClr val="dk1"/>
              </a:solidFill>
              <a:latin typeface="Calibri"/>
              <a:ea typeface="Calibri"/>
              <a:cs typeface="Calibri"/>
              <a:sym typeface="Calibri"/>
            </a:endParaRPr>
          </a:p>
          <a:p>
            <a:pPr indent="-342900" lvl="1" marL="800100" marR="0" rtl="0" algn="just">
              <a:lnSpc>
                <a:spcPct val="107000"/>
              </a:lnSpc>
              <a:spcBef>
                <a:spcPts val="0"/>
              </a:spcBef>
              <a:spcAft>
                <a:spcPts val="0"/>
              </a:spcAft>
              <a:buClr>
                <a:schemeClr val="dk1"/>
              </a:buClr>
              <a:buSzPts val="1800"/>
              <a:buFont typeface="Calibri"/>
              <a:buAutoNum type="arabicParenR"/>
            </a:pPr>
            <a:r>
              <a:rPr b="0" i="0" lang="en-US" sz="1800" u="none" cap="none" strike="noStrike">
                <a:solidFill>
                  <a:schemeClr val="dk1"/>
                </a:solidFill>
                <a:latin typeface="Calibri"/>
                <a:ea typeface="Calibri"/>
                <a:cs typeface="Calibri"/>
                <a:sym typeface="Calibri"/>
              </a:rPr>
              <a:t>Develop/adapt framework (alternatives) for mapping GoM support to children.  </a:t>
            </a:r>
            <a:endParaRPr b="0" i="0" sz="1800" u="none" cap="none" strike="noStrike">
              <a:solidFill>
                <a:schemeClr val="dk1"/>
              </a:solidFill>
              <a:latin typeface="Calibri"/>
              <a:ea typeface="Calibri"/>
              <a:cs typeface="Calibri"/>
              <a:sym typeface="Calibri"/>
            </a:endParaRPr>
          </a:p>
          <a:p>
            <a:pPr indent="0" lvl="2" marL="914400" marR="0" rtl="0" algn="just">
              <a:lnSpc>
                <a:spcPct val="107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2" marL="914400" marR="0" rtl="0" algn="just">
              <a:lnSpc>
                <a:spcPct val="107000"/>
              </a:lnSpc>
              <a:spcBef>
                <a:spcPts val="0"/>
              </a:spcBef>
              <a:spcAft>
                <a:spcPts val="0"/>
              </a:spcAft>
              <a:buNone/>
            </a:pPr>
            <a:r>
              <a:rPr b="0" i="0" lang="en-US" sz="1600" u="none" cap="none" strike="noStrike">
                <a:solidFill>
                  <a:schemeClr val="dk1"/>
                </a:solidFill>
                <a:latin typeface="Calibri"/>
                <a:ea typeface="Calibri"/>
                <a:cs typeface="Calibri"/>
                <a:sym typeface="Calibri"/>
              </a:rPr>
              <a:t>Framework draws on existing models (Child Well-Being, CRC, whole child, life cycle, Multiple Overlapping Deprivation Analysis,  and others)  - </a:t>
            </a:r>
            <a:endParaRPr b="0" i="0" sz="1600" u="none" cap="none" strike="noStrike">
              <a:solidFill>
                <a:schemeClr val="dk1"/>
              </a:solidFill>
              <a:latin typeface="Calibri"/>
              <a:ea typeface="Calibri"/>
              <a:cs typeface="Calibri"/>
              <a:sym typeface="Calibri"/>
            </a:endParaRPr>
          </a:p>
        </p:txBody>
      </p:sp>
      <p:sp>
        <p:nvSpPr>
          <p:cNvPr id="247" name="Google Shape;247;p14"/>
          <p:cNvSpPr/>
          <p:nvPr/>
        </p:nvSpPr>
        <p:spPr>
          <a:xfrm>
            <a:off x="215898" y="714847"/>
            <a:ext cx="9080500" cy="388696"/>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b="1" lang="en-US" sz="1800">
                <a:solidFill>
                  <a:srgbClr val="002060"/>
                </a:solidFill>
                <a:latin typeface="Calibri"/>
                <a:ea typeface="Calibri"/>
                <a:cs typeface="Calibri"/>
                <a:sym typeface="Calibri"/>
              </a:rPr>
              <a:t>1) Piloting a model of cross cutting thematic planning and budgeting for children (cont.) </a:t>
            </a:r>
            <a:endParaRPr b="1" sz="1800">
              <a:solidFill>
                <a:srgbClr val="002060"/>
              </a:solidFill>
              <a:latin typeface="Calibri"/>
              <a:ea typeface="Calibri"/>
              <a:cs typeface="Calibri"/>
              <a:sym typeface="Calibri"/>
            </a:endParaRPr>
          </a:p>
        </p:txBody>
      </p:sp>
      <p:sp>
        <p:nvSpPr>
          <p:cNvPr id="248" name="Google Shape;248;p14"/>
          <p:cNvSpPr/>
          <p:nvPr/>
        </p:nvSpPr>
        <p:spPr>
          <a:xfrm>
            <a:off x="114300" y="127425"/>
            <a:ext cx="464184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Proposed PF4C support/engagement</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15"/>
          <p:cNvSpPr/>
          <p:nvPr/>
        </p:nvSpPr>
        <p:spPr>
          <a:xfrm>
            <a:off x="312560" y="1001779"/>
            <a:ext cx="11193640" cy="5196423"/>
          </a:xfrm>
          <a:prstGeom prst="rect">
            <a:avLst/>
          </a:prstGeom>
          <a:noFill/>
          <a:ln>
            <a:noFill/>
          </a:ln>
        </p:spPr>
        <p:txBody>
          <a:bodyPr anchorCtr="0" anchor="t" bIns="45700" lIns="91425" spcFirstLastPara="1" rIns="91425" wrap="square" tIns="45700">
            <a:spAutoFit/>
          </a:bodyPr>
          <a:lstStyle/>
          <a:p>
            <a:pPr indent="0" lvl="0" marL="0" marR="0" rtl="0" algn="just">
              <a:lnSpc>
                <a:spcPct val="107000"/>
              </a:lnSpc>
              <a:spcBef>
                <a:spcPts val="0"/>
              </a:spcBef>
              <a:spcAft>
                <a:spcPts val="0"/>
              </a:spcAft>
              <a:buNone/>
            </a:pPr>
            <a:r>
              <a:t/>
            </a:r>
            <a:endParaRPr sz="1800">
              <a:solidFill>
                <a:schemeClr val="dk1"/>
              </a:solidFill>
              <a:latin typeface="Calibri"/>
              <a:ea typeface="Calibri"/>
              <a:cs typeface="Calibri"/>
              <a:sym typeface="Calibri"/>
            </a:endParaRPr>
          </a:p>
          <a:p>
            <a:pPr indent="-342900" lvl="1" marL="800100" marR="0" rtl="0" algn="just">
              <a:lnSpc>
                <a:spcPct val="107000"/>
              </a:lnSpc>
              <a:spcBef>
                <a:spcPts val="0"/>
              </a:spcBef>
              <a:spcAft>
                <a:spcPts val="0"/>
              </a:spcAft>
              <a:buClr>
                <a:schemeClr val="dk1"/>
              </a:buClr>
              <a:buSzPts val="1800"/>
              <a:buFont typeface="Calibri"/>
              <a:buAutoNum type="arabicParenR" startAt="2"/>
            </a:pPr>
            <a:r>
              <a:rPr b="0" i="0" lang="en-US" sz="1800" u="none" cap="none" strike="noStrike">
                <a:solidFill>
                  <a:schemeClr val="dk1"/>
                </a:solidFill>
                <a:latin typeface="Calibri"/>
                <a:ea typeface="Calibri"/>
                <a:cs typeface="Calibri"/>
                <a:sym typeface="Calibri"/>
              </a:rPr>
              <a:t>Desk exercise mapping GoM support for children against cross cutting thematic framework</a:t>
            </a:r>
            <a:endParaRPr/>
          </a:p>
          <a:p>
            <a:pPr indent="0" lvl="2" marL="914400" marR="0" rtl="0" algn="just">
              <a:lnSpc>
                <a:spcPct val="107000"/>
              </a:lnSpc>
              <a:spcBef>
                <a:spcPts val="0"/>
              </a:spcBef>
              <a:spcAft>
                <a:spcPts val="0"/>
              </a:spcAft>
              <a:buNone/>
            </a:pPr>
            <a:r>
              <a:rPr b="0" i="0" lang="en-US" sz="1800" u="none" cap="none" strike="noStrike">
                <a:solidFill>
                  <a:schemeClr val="dk1"/>
                </a:solidFill>
                <a:latin typeface="Calibri"/>
                <a:ea typeface="Calibri"/>
                <a:cs typeface="Calibri"/>
                <a:sym typeface="Calibri"/>
              </a:rPr>
              <a:t>Using facility of OBB MIS (myResults)</a:t>
            </a:r>
            <a:endParaRPr/>
          </a:p>
          <a:p>
            <a:pPr indent="-158750" lvl="2" marL="1143000" marR="0" rtl="0" algn="just">
              <a:lnSpc>
                <a:spcPct val="107000"/>
              </a:lnSpc>
              <a:spcBef>
                <a:spcPts val="0"/>
              </a:spcBef>
              <a:spcAft>
                <a:spcPts val="0"/>
              </a:spcAft>
              <a:buClr>
                <a:schemeClr val="dk1"/>
              </a:buClr>
              <a:buSzPts val="1100"/>
              <a:buFont typeface="Calibri"/>
              <a:buNone/>
            </a:pPr>
            <a:r>
              <a:t/>
            </a:r>
            <a:endParaRPr b="0" i="0" sz="1100" u="none" cap="none" strike="noStrike">
              <a:solidFill>
                <a:schemeClr val="dk1"/>
              </a:solidFill>
              <a:latin typeface="Calibri"/>
              <a:ea typeface="Calibri"/>
              <a:cs typeface="Calibri"/>
              <a:sym typeface="Calibri"/>
            </a:endParaRPr>
          </a:p>
          <a:p>
            <a:pPr indent="-342900" lvl="1" marL="800100" marR="0" rtl="0" algn="just">
              <a:lnSpc>
                <a:spcPct val="107000"/>
              </a:lnSpc>
              <a:spcBef>
                <a:spcPts val="0"/>
              </a:spcBef>
              <a:spcAft>
                <a:spcPts val="0"/>
              </a:spcAft>
              <a:buClr>
                <a:schemeClr val="dk1"/>
              </a:buClr>
              <a:buSzPts val="1800"/>
              <a:buFont typeface="Calibri"/>
              <a:buAutoNum type="arabicParenR" startAt="2"/>
            </a:pPr>
            <a:r>
              <a:rPr b="0" i="0" lang="en-US" sz="1800" u="none" cap="none" strike="noStrike">
                <a:solidFill>
                  <a:schemeClr val="dk1"/>
                </a:solidFill>
                <a:latin typeface="Calibri"/>
                <a:ea typeface="Calibri"/>
                <a:cs typeface="Calibri"/>
                <a:sym typeface="Calibri"/>
              </a:rPr>
              <a:t>Consultation process - </a:t>
            </a:r>
            <a:endParaRPr b="0" i="0" sz="1800" u="none" cap="none" strike="noStrike">
              <a:solidFill>
                <a:schemeClr val="dk1"/>
              </a:solidFill>
              <a:latin typeface="Calibri"/>
              <a:ea typeface="Calibri"/>
              <a:cs typeface="Calibri"/>
              <a:sym typeface="Calibri"/>
            </a:endParaRPr>
          </a:p>
          <a:p>
            <a:pPr indent="0" lvl="2" marL="914400" marR="0" rtl="0" algn="just">
              <a:lnSpc>
                <a:spcPct val="107000"/>
              </a:lnSpc>
              <a:spcBef>
                <a:spcPts val="0"/>
              </a:spcBef>
              <a:spcAft>
                <a:spcPts val="0"/>
              </a:spcAft>
              <a:buNone/>
            </a:pPr>
            <a:r>
              <a:t/>
            </a:r>
            <a:endParaRPr b="0" i="0" sz="1100" u="none" cap="none" strike="noStrike">
              <a:solidFill>
                <a:schemeClr val="dk1"/>
              </a:solidFill>
              <a:latin typeface="Calibri"/>
              <a:ea typeface="Calibri"/>
              <a:cs typeface="Calibri"/>
              <a:sym typeface="Calibri"/>
            </a:endParaRPr>
          </a:p>
          <a:p>
            <a:pPr indent="0" lvl="2" marL="914400" marR="0" rtl="0" algn="just">
              <a:lnSpc>
                <a:spcPct val="107000"/>
              </a:lnSpc>
              <a:spcBef>
                <a:spcPts val="0"/>
              </a:spcBef>
              <a:spcAft>
                <a:spcPts val="0"/>
              </a:spcAft>
              <a:buNone/>
            </a:pPr>
            <a:r>
              <a:rPr b="0" i="0" lang="en-US" sz="1800" u="none" cap="none" strike="noStrike">
                <a:solidFill>
                  <a:schemeClr val="dk1"/>
                </a:solidFill>
                <a:latin typeface="Calibri"/>
                <a:ea typeface="Calibri"/>
                <a:cs typeface="Calibri"/>
                <a:sym typeface="Calibri"/>
              </a:rPr>
              <a:t>Desk exercise mapping reviewed and revised by ministries</a:t>
            </a:r>
            <a:endParaRPr/>
          </a:p>
          <a:p>
            <a:pPr indent="0" lvl="2" marL="914400" marR="0" rtl="0" algn="just">
              <a:lnSpc>
                <a:spcPct val="107000"/>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2" marL="914400" marR="0" rtl="0" algn="just">
              <a:lnSpc>
                <a:spcPct val="107000"/>
              </a:lnSpc>
              <a:spcBef>
                <a:spcPts val="0"/>
              </a:spcBef>
              <a:spcAft>
                <a:spcPts val="0"/>
              </a:spcAft>
              <a:buNone/>
            </a:pPr>
            <a:r>
              <a:rPr b="0" i="0" lang="en-US" sz="1800" u="none" cap="none" strike="noStrike">
                <a:solidFill>
                  <a:schemeClr val="dk1"/>
                </a:solidFill>
                <a:latin typeface="Calibri"/>
                <a:ea typeface="Calibri"/>
                <a:cs typeface="Calibri"/>
                <a:sym typeface="Calibri"/>
              </a:rPr>
              <a:t>Consultative group identifies: </a:t>
            </a:r>
            <a:endParaRPr/>
          </a:p>
          <a:p>
            <a:pPr indent="0" lvl="3" marL="1371600" marR="0" rtl="0" algn="just">
              <a:lnSpc>
                <a:spcPct val="107000"/>
              </a:lnSpc>
              <a:spcBef>
                <a:spcPts val="0"/>
              </a:spcBef>
              <a:spcAft>
                <a:spcPts val="0"/>
              </a:spcAft>
              <a:buNone/>
            </a:pPr>
            <a:r>
              <a:rPr b="0" i="0" lang="en-US" sz="1800" u="none" cap="none" strike="noStrike">
                <a:solidFill>
                  <a:schemeClr val="dk1"/>
                </a:solidFill>
                <a:latin typeface="Calibri"/>
                <a:ea typeface="Calibri"/>
                <a:cs typeface="Calibri"/>
                <a:sym typeface="Calibri"/>
              </a:rPr>
              <a:t>Gaps, overlaps, equity concerns</a:t>
            </a:r>
            <a:endParaRPr/>
          </a:p>
          <a:p>
            <a:pPr indent="0" lvl="3" marL="1371600" marR="0" rtl="0" algn="just">
              <a:lnSpc>
                <a:spcPct val="107000"/>
              </a:lnSpc>
              <a:spcBef>
                <a:spcPts val="0"/>
              </a:spcBef>
              <a:spcAft>
                <a:spcPts val="0"/>
              </a:spcAft>
              <a:buNone/>
            </a:pPr>
            <a:r>
              <a:rPr b="0" i="0" lang="en-US" sz="1800" u="none" cap="none" strike="noStrike">
                <a:solidFill>
                  <a:schemeClr val="dk1"/>
                </a:solidFill>
                <a:latin typeface="Calibri"/>
                <a:ea typeface="Calibri"/>
                <a:cs typeface="Calibri"/>
                <a:sym typeface="Calibri"/>
              </a:rPr>
              <a:t>Technical tasks and support required (examples)</a:t>
            </a:r>
            <a:endParaRPr/>
          </a:p>
          <a:p>
            <a:pPr indent="0" lvl="4" marL="1828800" marR="0" rtl="0" algn="just">
              <a:lnSpc>
                <a:spcPct val="107000"/>
              </a:lnSpc>
              <a:spcBef>
                <a:spcPts val="0"/>
              </a:spcBef>
              <a:spcAft>
                <a:spcPts val="0"/>
              </a:spcAft>
              <a:buNone/>
            </a:pPr>
            <a:r>
              <a:rPr b="0" i="0" lang="en-US" sz="1800" u="none" cap="none" strike="noStrike">
                <a:solidFill>
                  <a:schemeClr val="dk1"/>
                </a:solidFill>
                <a:latin typeface="Calibri"/>
                <a:ea typeface="Calibri"/>
                <a:cs typeface="Calibri"/>
                <a:sym typeface="Calibri"/>
              </a:rPr>
              <a:t>Targeted evaluation, developing benchmark financial requirements, Public Expenditure Reviews (PER), budget incidence analysis, Public Expenditure Tracking, developing systems for community based reporting, capacity development in planning and budgeting and others as needed. </a:t>
            </a:r>
            <a:endParaRPr b="0" i="0" sz="1800" u="none" cap="none" strike="noStrike">
              <a:solidFill>
                <a:schemeClr val="dk1"/>
              </a:solidFill>
              <a:latin typeface="Calibri"/>
              <a:ea typeface="Calibri"/>
              <a:cs typeface="Calibri"/>
              <a:sym typeface="Calibri"/>
            </a:endParaRPr>
          </a:p>
          <a:p>
            <a:pPr indent="0" lvl="6" marL="2743200" marR="0" rtl="0" algn="just">
              <a:lnSpc>
                <a:spcPct val="107000"/>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342900" lvl="1" marL="800100" marR="0" rtl="0" algn="just">
              <a:lnSpc>
                <a:spcPct val="107000"/>
              </a:lnSpc>
              <a:spcBef>
                <a:spcPts val="0"/>
              </a:spcBef>
              <a:spcAft>
                <a:spcPts val="0"/>
              </a:spcAft>
              <a:buClr>
                <a:schemeClr val="dk1"/>
              </a:buClr>
              <a:buSzPts val="1800"/>
              <a:buFont typeface="Calibri"/>
              <a:buAutoNum type="arabicParenR" startAt="2"/>
            </a:pPr>
            <a:r>
              <a:rPr b="0" i="0" lang="en-US" sz="1800" u="none" cap="none" strike="noStrike">
                <a:solidFill>
                  <a:schemeClr val="dk1"/>
                </a:solidFill>
                <a:latin typeface="Calibri"/>
                <a:ea typeface="Calibri"/>
                <a:cs typeface="Calibri"/>
                <a:sym typeface="Calibri"/>
              </a:rPr>
              <a:t>Revision of mapping of GoM support for children and ministry program/activities, outcomes, outputs KPIs and budgets (where needed to address gaps, bottlenecks and other constraints identified in the thematic consultation process)</a:t>
            </a:r>
            <a:endParaRPr b="0" i="0" sz="1800" u="none" cap="none" strike="noStrike">
              <a:solidFill>
                <a:schemeClr val="dk1"/>
              </a:solidFill>
              <a:latin typeface="Calibri"/>
              <a:ea typeface="Calibri"/>
              <a:cs typeface="Calibri"/>
              <a:sym typeface="Calibri"/>
            </a:endParaRPr>
          </a:p>
        </p:txBody>
      </p:sp>
      <p:sp>
        <p:nvSpPr>
          <p:cNvPr id="254" name="Google Shape;254;p15"/>
          <p:cNvSpPr/>
          <p:nvPr/>
        </p:nvSpPr>
        <p:spPr>
          <a:xfrm>
            <a:off x="101598" y="536757"/>
            <a:ext cx="9080500" cy="388696"/>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b="1" lang="en-US" sz="1800">
                <a:solidFill>
                  <a:srgbClr val="002060"/>
                </a:solidFill>
                <a:latin typeface="Calibri"/>
                <a:ea typeface="Calibri"/>
                <a:cs typeface="Calibri"/>
                <a:sym typeface="Calibri"/>
              </a:rPr>
              <a:t>1) Piloting a model of cross cutting thematic planning and budgeting for children (cont.) </a:t>
            </a:r>
            <a:endParaRPr b="1" sz="1800">
              <a:solidFill>
                <a:srgbClr val="002060"/>
              </a:solidFill>
              <a:latin typeface="Calibri"/>
              <a:ea typeface="Calibri"/>
              <a:cs typeface="Calibri"/>
              <a:sym typeface="Calibri"/>
            </a:endParaRPr>
          </a:p>
        </p:txBody>
      </p:sp>
      <p:sp>
        <p:nvSpPr>
          <p:cNvPr id="255" name="Google Shape;255;p15"/>
          <p:cNvSpPr/>
          <p:nvPr/>
        </p:nvSpPr>
        <p:spPr>
          <a:xfrm>
            <a:off x="0" y="75092"/>
            <a:ext cx="464184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Proposed PF4C support/engagement</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16"/>
          <p:cNvSpPr txBox="1"/>
          <p:nvPr/>
        </p:nvSpPr>
        <p:spPr>
          <a:xfrm>
            <a:off x="219564" y="1339246"/>
            <a:ext cx="1791063" cy="3785652"/>
          </a:xfrm>
          <a:prstGeom prst="rect">
            <a:avLst/>
          </a:prstGeom>
          <a:solidFill>
            <a:srgbClr val="F2F2F2"/>
          </a:solidFill>
          <a:ln cap="flat" cmpd="sng" w="1587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200">
                <a:solidFill>
                  <a:schemeClr val="dk1"/>
                </a:solidFill>
                <a:latin typeface="Calibri"/>
                <a:ea typeface="Calibri"/>
                <a:cs typeface="Calibri"/>
                <a:sym typeface="Calibri"/>
              </a:rPr>
              <a:t>Child focused</a:t>
            </a:r>
            <a:endParaRPr/>
          </a:p>
          <a:p>
            <a:pPr indent="0" lvl="0" marL="0" marR="0" rtl="0" algn="l">
              <a:spcBef>
                <a:spcPts val="0"/>
              </a:spcBef>
              <a:spcAft>
                <a:spcPts val="0"/>
              </a:spcAft>
              <a:buNone/>
            </a:pPr>
            <a:r>
              <a:rPr b="1" lang="en-US" sz="1200">
                <a:solidFill>
                  <a:schemeClr val="dk1"/>
                </a:solidFill>
                <a:latin typeface="Calibri"/>
                <a:ea typeface="Calibri"/>
                <a:cs typeface="Calibri"/>
                <a:sym typeface="Calibri"/>
              </a:rPr>
              <a:t>Ministry </a:t>
            </a:r>
            <a:endParaRPr/>
          </a:p>
          <a:p>
            <a:pPr indent="0" lvl="0" marL="0" marR="0" rtl="0" algn="l">
              <a:spcBef>
                <a:spcPts val="0"/>
              </a:spcBef>
              <a:spcAft>
                <a:spcPts val="0"/>
              </a:spcAft>
              <a:buNone/>
            </a:pPr>
            <a:r>
              <a:rPr b="1" lang="en-US" sz="1200">
                <a:solidFill>
                  <a:schemeClr val="dk1"/>
                </a:solidFill>
                <a:latin typeface="Calibri"/>
                <a:ea typeface="Calibri"/>
                <a:cs typeface="Calibri"/>
                <a:sym typeface="Calibri"/>
              </a:rPr>
              <a:t>Program/</a:t>
            </a:r>
            <a:endParaRPr/>
          </a:p>
          <a:p>
            <a:pPr indent="0" lvl="0" marL="0" marR="0" rtl="0" algn="l">
              <a:spcBef>
                <a:spcPts val="0"/>
              </a:spcBef>
              <a:spcAft>
                <a:spcPts val="0"/>
              </a:spcAft>
              <a:buNone/>
            </a:pPr>
            <a:r>
              <a:rPr b="1" lang="en-US" sz="1200">
                <a:solidFill>
                  <a:schemeClr val="dk1"/>
                </a:solidFill>
                <a:latin typeface="Calibri"/>
                <a:ea typeface="Calibri"/>
                <a:cs typeface="Calibri"/>
                <a:sym typeface="Calibri"/>
              </a:rPr>
              <a:t>Activity from across government ministries</a:t>
            </a:r>
            <a:endParaRPr/>
          </a:p>
          <a:p>
            <a:pPr indent="0" lvl="0" marL="0" marR="0" rtl="0" algn="l">
              <a:spcBef>
                <a:spcPts val="0"/>
              </a:spcBef>
              <a:spcAft>
                <a:spcPts val="0"/>
              </a:spcAft>
              <a:buNone/>
            </a:pPr>
            <a:r>
              <a:t/>
            </a:r>
            <a:endParaRPr b="1" sz="12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200">
                <a:solidFill>
                  <a:schemeClr val="dk1"/>
                </a:solidFill>
                <a:latin typeface="Calibri"/>
                <a:ea typeface="Calibri"/>
                <a:cs typeface="Calibri"/>
                <a:sym typeface="Calibri"/>
              </a:rPr>
              <a:t>Outcomes,</a:t>
            </a:r>
            <a:endParaRPr/>
          </a:p>
          <a:p>
            <a:pPr indent="0" lvl="0" marL="0" marR="0" rtl="0" algn="l">
              <a:spcBef>
                <a:spcPts val="0"/>
              </a:spcBef>
              <a:spcAft>
                <a:spcPts val="0"/>
              </a:spcAft>
              <a:buNone/>
            </a:pPr>
            <a:r>
              <a:rPr b="1" lang="en-US" sz="1200">
                <a:solidFill>
                  <a:schemeClr val="dk1"/>
                </a:solidFill>
                <a:latin typeface="Calibri"/>
                <a:ea typeface="Calibri"/>
                <a:cs typeface="Calibri"/>
                <a:sym typeface="Calibri"/>
              </a:rPr>
              <a:t>Outputs</a:t>
            </a:r>
            <a:endParaRPr/>
          </a:p>
          <a:p>
            <a:pPr indent="0" lvl="0" marL="0" marR="0" rtl="0" algn="l">
              <a:spcBef>
                <a:spcPts val="0"/>
              </a:spcBef>
              <a:spcAft>
                <a:spcPts val="0"/>
              </a:spcAft>
              <a:buNone/>
            </a:pPr>
            <a:r>
              <a:rPr b="1" lang="en-US" sz="1200">
                <a:solidFill>
                  <a:schemeClr val="dk1"/>
                </a:solidFill>
                <a:latin typeface="Calibri"/>
                <a:ea typeface="Calibri"/>
                <a:cs typeface="Calibri"/>
                <a:sym typeface="Calibri"/>
              </a:rPr>
              <a:t>KPIs</a:t>
            </a:r>
            <a:endParaRPr/>
          </a:p>
          <a:p>
            <a:pPr indent="0" lvl="0" marL="0" marR="0" rtl="0" algn="l">
              <a:spcBef>
                <a:spcPts val="0"/>
              </a:spcBef>
              <a:spcAft>
                <a:spcPts val="0"/>
              </a:spcAft>
              <a:buNone/>
            </a:pPr>
            <a:r>
              <a:t/>
            </a:r>
            <a:endParaRPr b="1" sz="12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200">
                <a:solidFill>
                  <a:schemeClr val="dk1"/>
                </a:solidFill>
                <a:latin typeface="Calibri"/>
                <a:ea typeface="Calibri"/>
                <a:cs typeface="Calibri"/>
                <a:sym typeface="Calibri"/>
              </a:rPr>
              <a:t>Other non program support for households and children (i.e. BR1M)</a:t>
            </a:r>
            <a:endParaRPr/>
          </a:p>
          <a:p>
            <a:pPr indent="0" lvl="0" marL="0" marR="0" rtl="0" algn="l">
              <a:spcBef>
                <a:spcPts val="0"/>
              </a:spcBef>
              <a:spcAft>
                <a:spcPts val="0"/>
              </a:spcAft>
              <a:buNone/>
            </a:pPr>
            <a:r>
              <a:t/>
            </a:r>
            <a:endParaRPr b="1" sz="12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200">
                <a:solidFill>
                  <a:schemeClr val="dk1"/>
                </a:solidFill>
                <a:latin typeface="Calibri"/>
                <a:ea typeface="Calibri"/>
                <a:cs typeface="Calibri"/>
                <a:sym typeface="Calibri"/>
              </a:rPr>
              <a:t>Annual Spending</a:t>
            </a:r>
            <a:endParaRPr b="1" sz="12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12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200">
                <a:solidFill>
                  <a:schemeClr val="dk1"/>
                </a:solidFill>
                <a:latin typeface="Calibri"/>
                <a:ea typeface="Calibri"/>
                <a:cs typeface="Calibri"/>
                <a:sym typeface="Calibri"/>
              </a:rPr>
              <a:t>Boundary Partners</a:t>
            </a:r>
            <a:endParaRPr/>
          </a:p>
          <a:p>
            <a:pPr indent="0" lvl="0" marL="0" marR="0" rtl="0" algn="l">
              <a:spcBef>
                <a:spcPts val="0"/>
              </a:spcBef>
              <a:spcAft>
                <a:spcPts val="0"/>
              </a:spcAft>
              <a:buNone/>
            </a:pPr>
            <a:r>
              <a:t/>
            </a:r>
            <a:endParaRPr b="1" sz="12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200">
                <a:solidFill>
                  <a:schemeClr val="dk1"/>
                </a:solidFill>
                <a:latin typeface="Calibri"/>
                <a:ea typeface="Calibri"/>
                <a:cs typeface="Calibri"/>
                <a:sym typeface="Calibri"/>
              </a:rPr>
              <a:t>(source: myResults, ministry documentation)</a:t>
            </a:r>
            <a:endParaRPr sz="1200">
              <a:solidFill>
                <a:schemeClr val="dk1"/>
              </a:solidFill>
              <a:latin typeface="Calibri"/>
              <a:ea typeface="Calibri"/>
              <a:cs typeface="Calibri"/>
              <a:sym typeface="Calibri"/>
            </a:endParaRPr>
          </a:p>
        </p:txBody>
      </p:sp>
      <p:sp>
        <p:nvSpPr>
          <p:cNvPr id="261" name="Google Shape;261;p16"/>
          <p:cNvSpPr txBox="1"/>
          <p:nvPr/>
        </p:nvSpPr>
        <p:spPr>
          <a:xfrm>
            <a:off x="3282315" y="1244568"/>
            <a:ext cx="1608083" cy="52322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chemeClr val="dk1"/>
                </a:solidFill>
                <a:latin typeface="Calibri"/>
                <a:ea typeface="Calibri"/>
                <a:cs typeface="Calibri"/>
                <a:sym typeface="Calibri"/>
              </a:rPr>
              <a:t>National Outcomes</a:t>
            </a:r>
            <a:endParaRPr/>
          </a:p>
          <a:p>
            <a:pPr indent="0" lvl="0" marL="0" marR="0" rtl="0" algn="l">
              <a:spcBef>
                <a:spcPts val="0"/>
              </a:spcBef>
              <a:spcAft>
                <a:spcPts val="0"/>
              </a:spcAft>
              <a:buNone/>
            </a:pPr>
            <a:r>
              <a:rPr b="1" lang="en-US" sz="1400">
                <a:solidFill>
                  <a:schemeClr val="dk1"/>
                </a:solidFill>
                <a:latin typeface="Calibri"/>
                <a:ea typeface="Calibri"/>
                <a:cs typeface="Calibri"/>
                <a:sym typeface="Calibri"/>
              </a:rPr>
              <a:t>11</a:t>
            </a:r>
            <a:r>
              <a:rPr b="1" baseline="30000" lang="en-US" sz="1400">
                <a:solidFill>
                  <a:schemeClr val="dk1"/>
                </a:solidFill>
                <a:latin typeface="Calibri"/>
                <a:ea typeface="Calibri"/>
                <a:cs typeface="Calibri"/>
                <a:sym typeface="Calibri"/>
              </a:rPr>
              <a:t>th</a:t>
            </a:r>
            <a:r>
              <a:rPr b="1" lang="en-US" sz="1400">
                <a:solidFill>
                  <a:schemeClr val="dk1"/>
                </a:solidFill>
                <a:latin typeface="Calibri"/>
                <a:ea typeface="Calibri"/>
                <a:cs typeface="Calibri"/>
                <a:sym typeface="Calibri"/>
              </a:rPr>
              <a:t> Malaysia Plan</a:t>
            </a:r>
            <a:endParaRPr sz="1400">
              <a:solidFill>
                <a:schemeClr val="dk1"/>
              </a:solidFill>
              <a:latin typeface="Calibri"/>
              <a:ea typeface="Calibri"/>
              <a:cs typeface="Calibri"/>
              <a:sym typeface="Calibri"/>
            </a:endParaRPr>
          </a:p>
        </p:txBody>
      </p:sp>
      <p:sp>
        <p:nvSpPr>
          <p:cNvPr id="262" name="Google Shape;262;p16"/>
          <p:cNvSpPr txBox="1"/>
          <p:nvPr/>
        </p:nvSpPr>
        <p:spPr>
          <a:xfrm>
            <a:off x="7163137" y="280137"/>
            <a:ext cx="2180900" cy="52322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Malaysia Child</a:t>
            </a:r>
            <a:endParaRPr/>
          </a:p>
          <a:p>
            <a:pPr indent="0" lvl="0" marL="0" marR="0" rtl="0" algn="ctr">
              <a:spcBef>
                <a:spcPts val="0"/>
              </a:spcBef>
              <a:spcAft>
                <a:spcPts val="0"/>
              </a:spcAft>
              <a:buNone/>
            </a:pPr>
            <a:r>
              <a:rPr b="1" lang="en-US" sz="1400">
                <a:solidFill>
                  <a:schemeClr val="dk1"/>
                </a:solidFill>
                <a:latin typeface="Calibri"/>
                <a:ea typeface="Calibri"/>
                <a:cs typeface="Calibri"/>
                <a:sym typeface="Calibri"/>
              </a:rPr>
              <a:t>Well-Being*</a:t>
            </a:r>
            <a:endParaRPr sz="1400">
              <a:solidFill>
                <a:schemeClr val="dk1"/>
              </a:solidFill>
              <a:latin typeface="Calibri"/>
              <a:ea typeface="Calibri"/>
              <a:cs typeface="Calibri"/>
              <a:sym typeface="Calibri"/>
            </a:endParaRPr>
          </a:p>
        </p:txBody>
      </p:sp>
      <p:sp>
        <p:nvSpPr>
          <p:cNvPr id="263" name="Google Shape;263;p16"/>
          <p:cNvSpPr txBox="1"/>
          <p:nvPr/>
        </p:nvSpPr>
        <p:spPr>
          <a:xfrm>
            <a:off x="7163137" y="814895"/>
            <a:ext cx="2180900" cy="600164"/>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100">
                <a:solidFill>
                  <a:schemeClr val="dk1"/>
                </a:solidFill>
                <a:latin typeface="Calibri"/>
                <a:ea typeface="Calibri"/>
                <a:cs typeface="Calibri"/>
                <a:sym typeface="Calibri"/>
              </a:rPr>
              <a:t>Material well-being</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Poverty</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 Living Condition</a:t>
            </a:r>
            <a:endParaRPr b="0" i="0" sz="1100" u="none" cap="none" strike="noStrike">
              <a:solidFill>
                <a:schemeClr val="dk1"/>
              </a:solidFill>
              <a:latin typeface="Calibri"/>
              <a:ea typeface="Calibri"/>
              <a:cs typeface="Calibri"/>
              <a:sym typeface="Calibri"/>
            </a:endParaRPr>
          </a:p>
        </p:txBody>
      </p:sp>
      <p:sp>
        <p:nvSpPr>
          <p:cNvPr id="264" name="Google Shape;264;p16"/>
          <p:cNvSpPr txBox="1"/>
          <p:nvPr/>
        </p:nvSpPr>
        <p:spPr>
          <a:xfrm>
            <a:off x="7163137" y="1406402"/>
            <a:ext cx="2180900" cy="1277273"/>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100">
                <a:solidFill>
                  <a:schemeClr val="dk1"/>
                </a:solidFill>
                <a:latin typeface="Calibri"/>
                <a:ea typeface="Calibri"/>
                <a:cs typeface="Calibri"/>
                <a:sym typeface="Calibri"/>
              </a:rPr>
              <a:t>Education &amp; Development </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School completion</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Educational Achievement</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Educational and Employment Opportunities</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Access to Early Childhood Care and Education </a:t>
            </a:r>
            <a:endParaRPr b="0" i="0" sz="1100" u="none" cap="none" strike="noStrike">
              <a:solidFill>
                <a:schemeClr val="dk1"/>
              </a:solidFill>
              <a:latin typeface="Calibri"/>
              <a:ea typeface="Calibri"/>
              <a:cs typeface="Calibri"/>
              <a:sym typeface="Calibri"/>
            </a:endParaRPr>
          </a:p>
        </p:txBody>
      </p:sp>
      <p:sp>
        <p:nvSpPr>
          <p:cNvPr id="265" name="Google Shape;265;p16"/>
          <p:cNvSpPr txBox="1"/>
          <p:nvPr/>
        </p:nvSpPr>
        <p:spPr>
          <a:xfrm>
            <a:off x="3284474" y="1944696"/>
            <a:ext cx="1608083"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266" name="Google Shape;266;p16"/>
          <p:cNvSpPr txBox="1"/>
          <p:nvPr/>
        </p:nvSpPr>
        <p:spPr>
          <a:xfrm>
            <a:off x="3284474" y="2235596"/>
            <a:ext cx="1608083"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267" name="Google Shape;267;p16"/>
          <p:cNvSpPr txBox="1"/>
          <p:nvPr/>
        </p:nvSpPr>
        <p:spPr>
          <a:xfrm>
            <a:off x="3284474" y="2523613"/>
            <a:ext cx="1608083"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268" name="Google Shape;268;p16"/>
          <p:cNvSpPr txBox="1"/>
          <p:nvPr/>
        </p:nvSpPr>
        <p:spPr>
          <a:xfrm>
            <a:off x="3284474" y="2792109"/>
            <a:ext cx="1608083"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269" name="Google Shape;269;p16"/>
          <p:cNvSpPr txBox="1"/>
          <p:nvPr/>
        </p:nvSpPr>
        <p:spPr>
          <a:xfrm>
            <a:off x="3284474" y="3069528"/>
            <a:ext cx="1608083"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270" name="Google Shape;270;p16"/>
          <p:cNvSpPr txBox="1"/>
          <p:nvPr/>
        </p:nvSpPr>
        <p:spPr>
          <a:xfrm>
            <a:off x="3284474" y="3341782"/>
            <a:ext cx="1608083"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271" name="Google Shape;271;p16"/>
          <p:cNvSpPr txBox="1"/>
          <p:nvPr/>
        </p:nvSpPr>
        <p:spPr>
          <a:xfrm>
            <a:off x="3284474" y="3923582"/>
            <a:ext cx="1608083"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272" name="Google Shape;272;p16"/>
          <p:cNvSpPr txBox="1"/>
          <p:nvPr/>
        </p:nvSpPr>
        <p:spPr>
          <a:xfrm>
            <a:off x="3284474" y="4191658"/>
            <a:ext cx="1608083"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273" name="Google Shape;273;p16"/>
          <p:cNvSpPr txBox="1"/>
          <p:nvPr/>
        </p:nvSpPr>
        <p:spPr>
          <a:xfrm>
            <a:off x="3284474" y="4460575"/>
            <a:ext cx="1608083"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274" name="Google Shape;274;p16"/>
          <p:cNvSpPr txBox="1"/>
          <p:nvPr/>
        </p:nvSpPr>
        <p:spPr>
          <a:xfrm>
            <a:off x="3284474" y="4706558"/>
            <a:ext cx="1608083"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275" name="Google Shape;275;p16"/>
          <p:cNvSpPr txBox="1"/>
          <p:nvPr/>
        </p:nvSpPr>
        <p:spPr>
          <a:xfrm>
            <a:off x="3284474" y="3635904"/>
            <a:ext cx="1608083"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276" name="Google Shape;276;p16"/>
          <p:cNvSpPr txBox="1"/>
          <p:nvPr/>
        </p:nvSpPr>
        <p:spPr>
          <a:xfrm>
            <a:off x="7163848" y="2683675"/>
            <a:ext cx="2180900" cy="2292935"/>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100">
                <a:solidFill>
                  <a:schemeClr val="dk1"/>
                </a:solidFill>
                <a:latin typeface="Calibri"/>
                <a:ea typeface="Calibri"/>
                <a:cs typeface="Calibri"/>
                <a:sym typeface="Calibri"/>
              </a:rPr>
              <a:t>Health</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Child mortality</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Low birth weight </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Breastfeeding</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Maternal health</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Immunization</a:t>
            </a:r>
            <a:endParaRPr b="0" i="0" sz="11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Teenage births</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Reproductive health</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HIV/AIDS</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Obesity</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Smoking</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Injury</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Disability</a:t>
            </a:r>
            <a:endParaRPr b="0" i="0" sz="1100" u="none" cap="none" strike="noStrike">
              <a:solidFill>
                <a:schemeClr val="dk1"/>
              </a:solidFill>
              <a:latin typeface="Calibri"/>
              <a:ea typeface="Calibri"/>
              <a:cs typeface="Calibri"/>
              <a:sym typeface="Calibri"/>
            </a:endParaRPr>
          </a:p>
        </p:txBody>
      </p:sp>
      <p:sp>
        <p:nvSpPr>
          <p:cNvPr id="277" name="Google Shape;277;p16"/>
          <p:cNvSpPr txBox="1"/>
          <p:nvPr/>
        </p:nvSpPr>
        <p:spPr>
          <a:xfrm>
            <a:off x="7163848" y="5000530"/>
            <a:ext cx="2180900" cy="93871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100">
                <a:solidFill>
                  <a:schemeClr val="dk1"/>
                </a:solidFill>
                <a:latin typeface="Calibri"/>
                <a:ea typeface="Calibri"/>
                <a:cs typeface="Calibri"/>
                <a:sym typeface="Calibri"/>
              </a:rPr>
              <a:t>Subjective well-being </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Subjective health well-being</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Subjective school well-being</a:t>
            </a:r>
            <a:endParaRPr/>
          </a:p>
        </p:txBody>
      </p:sp>
      <p:sp>
        <p:nvSpPr>
          <p:cNvPr id="278" name="Google Shape;278;p16"/>
          <p:cNvSpPr txBox="1"/>
          <p:nvPr/>
        </p:nvSpPr>
        <p:spPr>
          <a:xfrm>
            <a:off x="7163848" y="5939249"/>
            <a:ext cx="2180900" cy="600164"/>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100">
                <a:solidFill>
                  <a:schemeClr val="dk1"/>
                </a:solidFill>
                <a:latin typeface="Calibri"/>
                <a:ea typeface="Calibri"/>
                <a:cs typeface="Calibri"/>
                <a:sym typeface="Calibri"/>
              </a:rPr>
              <a:t>Family and peer relationships </a:t>
            </a:r>
            <a:endParaRPr sz="1100">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Family relations</a:t>
            </a:r>
            <a:endParaRPr/>
          </a:p>
          <a:p>
            <a:pPr indent="0" lvl="1" marL="457200" marR="0" rtl="0" algn="l">
              <a:spcBef>
                <a:spcPts val="0"/>
              </a:spcBef>
              <a:spcAft>
                <a:spcPts val="0"/>
              </a:spcAft>
              <a:buNone/>
            </a:pPr>
            <a:r>
              <a:rPr b="0" i="0" lang="en-US" sz="1100" u="none" cap="none" strike="noStrike">
                <a:solidFill>
                  <a:schemeClr val="dk1"/>
                </a:solidFill>
                <a:latin typeface="Calibri"/>
                <a:ea typeface="Calibri"/>
                <a:cs typeface="Calibri"/>
                <a:sym typeface="Calibri"/>
              </a:rPr>
              <a:t>Peer relations</a:t>
            </a:r>
            <a:endParaRPr b="0" i="0" sz="1100" u="none" cap="none" strike="noStrike">
              <a:solidFill>
                <a:schemeClr val="dk1"/>
              </a:solidFill>
              <a:latin typeface="Calibri"/>
              <a:ea typeface="Calibri"/>
              <a:cs typeface="Calibri"/>
              <a:sym typeface="Calibri"/>
            </a:endParaRPr>
          </a:p>
        </p:txBody>
      </p:sp>
      <p:cxnSp>
        <p:nvCxnSpPr>
          <p:cNvPr id="279" name="Google Shape;279;p16"/>
          <p:cNvCxnSpPr>
            <a:stCxn id="260" idx="3"/>
          </p:cNvCxnSpPr>
          <p:nvPr/>
        </p:nvCxnSpPr>
        <p:spPr>
          <a:xfrm flipH="1" rot="10800000">
            <a:off x="2010627" y="2507572"/>
            <a:ext cx="1204200" cy="724500"/>
          </a:xfrm>
          <a:prstGeom prst="straightConnector1">
            <a:avLst/>
          </a:prstGeom>
          <a:noFill/>
          <a:ln cap="flat" cmpd="sng" w="9525">
            <a:solidFill>
              <a:schemeClr val="accent1"/>
            </a:solidFill>
            <a:prstDash val="solid"/>
            <a:miter lim="800000"/>
            <a:headEnd len="sm" w="sm" type="none"/>
            <a:tailEnd len="med" w="med" type="triangle"/>
          </a:ln>
        </p:spPr>
      </p:cxnSp>
      <p:cxnSp>
        <p:nvCxnSpPr>
          <p:cNvPr id="280" name="Google Shape;280;p16"/>
          <p:cNvCxnSpPr>
            <a:stCxn id="260" idx="3"/>
          </p:cNvCxnSpPr>
          <p:nvPr/>
        </p:nvCxnSpPr>
        <p:spPr>
          <a:xfrm flipH="1" rot="10800000">
            <a:off x="2010627" y="2604472"/>
            <a:ext cx="1204200" cy="627600"/>
          </a:xfrm>
          <a:prstGeom prst="straightConnector1">
            <a:avLst/>
          </a:prstGeom>
          <a:noFill/>
          <a:ln cap="flat" cmpd="sng" w="9525">
            <a:solidFill>
              <a:schemeClr val="accent1"/>
            </a:solidFill>
            <a:prstDash val="solid"/>
            <a:miter lim="800000"/>
            <a:headEnd len="sm" w="sm" type="none"/>
            <a:tailEnd len="med" w="med" type="triangle"/>
          </a:ln>
        </p:spPr>
      </p:cxnSp>
      <p:cxnSp>
        <p:nvCxnSpPr>
          <p:cNvPr id="281" name="Google Shape;281;p16"/>
          <p:cNvCxnSpPr>
            <a:endCxn id="271" idx="1"/>
          </p:cNvCxnSpPr>
          <p:nvPr/>
        </p:nvCxnSpPr>
        <p:spPr>
          <a:xfrm>
            <a:off x="2068274" y="2661982"/>
            <a:ext cx="1216200" cy="1400100"/>
          </a:xfrm>
          <a:prstGeom prst="straightConnector1">
            <a:avLst/>
          </a:prstGeom>
          <a:noFill/>
          <a:ln cap="flat" cmpd="sng" w="9525">
            <a:solidFill>
              <a:schemeClr val="accent1"/>
            </a:solidFill>
            <a:prstDash val="solid"/>
            <a:miter lim="800000"/>
            <a:headEnd len="sm" w="sm" type="none"/>
            <a:tailEnd len="med" w="med" type="triangle"/>
          </a:ln>
        </p:spPr>
      </p:cxnSp>
      <p:cxnSp>
        <p:nvCxnSpPr>
          <p:cNvPr id="282" name="Google Shape;282;p16"/>
          <p:cNvCxnSpPr>
            <a:endCxn id="266" idx="1"/>
          </p:cNvCxnSpPr>
          <p:nvPr/>
        </p:nvCxnSpPr>
        <p:spPr>
          <a:xfrm>
            <a:off x="2002274" y="1500496"/>
            <a:ext cx="1282200" cy="873600"/>
          </a:xfrm>
          <a:prstGeom prst="straightConnector1">
            <a:avLst/>
          </a:prstGeom>
          <a:noFill/>
          <a:ln cap="flat" cmpd="sng" w="9525">
            <a:solidFill>
              <a:schemeClr val="accent1"/>
            </a:solidFill>
            <a:prstDash val="solid"/>
            <a:miter lim="800000"/>
            <a:headEnd len="sm" w="sm" type="none"/>
            <a:tailEnd len="med" w="med" type="triangle"/>
          </a:ln>
        </p:spPr>
      </p:cxnSp>
      <p:cxnSp>
        <p:nvCxnSpPr>
          <p:cNvPr id="283" name="Google Shape;283;p16"/>
          <p:cNvCxnSpPr>
            <a:stCxn id="260" idx="3"/>
          </p:cNvCxnSpPr>
          <p:nvPr/>
        </p:nvCxnSpPr>
        <p:spPr>
          <a:xfrm>
            <a:off x="2010627" y="3232072"/>
            <a:ext cx="1355100" cy="1681800"/>
          </a:xfrm>
          <a:prstGeom prst="straightConnector1">
            <a:avLst/>
          </a:prstGeom>
          <a:noFill/>
          <a:ln cap="flat" cmpd="sng" w="9525">
            <a:solidFill>
              <a:schemeClr val="accent1"/>
            </a:solidFill>
            <a:prstDash val="solid"/>
            <a:miter lim="800000"/>
            <a:headEnd len="sm" w="sm" type="none"/>
            <a:tailEnd len="med" w="med" type="triangle"/>
          </a:ln>
        </p:spPr>
      </p:cxnSp>
      <p:cxnSp>
        <p:nvCxnSpPr>
          <p:cNvPr id="284" name="Google Shape;284;p16"/>
          <p:cNvCxnSpPr>
            <a:stCxn id="260" idx="3"/>
          </p:cNvCxnSpPr>
          <p:nvPr/>
        </p:nvCxnSpPr>
        <p:spPr>
          <a:xfrm>
            <a:off x="2010627" y="3232072"/>
            <a:ext cx="1320300" cy="886800"/>
          </a:xfrm>
          <a:prstGeom prst="straightConnector1">
            <a:avLst/>
          </a:prstGeom>
          <a:noFill/>
          <a:ln cap="flat" cmpd="sng" w="9525">
            <a:solidFill>
              <a:schemeClr val="accent1"/>
            </a:solidFill>
            <a:prstDash val="solid"/>
            <a:miter lim="800000"/>
            <a:headEnd len="sm" w="sm" type="none"/>
            <a:tailEnd len="med" w="med" type="triangle"/>
          </a:ln>
        </p:spPr>
      </p:cxnSp>
      <p:cxnSp>
        <p:nvCxnSpPr>
          <p:cNvPr id="285" name="Google Shape;285;p16"/>
          <p:cNvCxnSpPr/>
          <p:nvPr/>
        </p:nvCxnSpPr>
        <p:spPr>
          <a:xfrm>
            <a:off x="2002218" y="4258043"/>
            <a:ext cx="1282256" cy="574658"/>
          </a:xfrm>
          <a:prstGeom prst="straightConnector1">
            <a:avLst/>
          </a:prstGeom>
          <a:noFill/>
          <a:ln cap="flat" cmpd="sng" w="9525">
            <a:solidFill>
              <a:schemeClr val="accent1"/>
            </a:solidFill>
            <a:prstDash val="solid"/>
            <a:miter lim="800000"/>
            <a:headEnd len="sm" w="sm" type="none"/>
            <a:tailEnd len="med" w="med" type="triangle"/>
          </a:ln>
        </p:spPr>
      </p:cxnSp>
      <p:cxnSp>
        <p:nvCxnSpPr>
          <p:cNvPr id="286" name="Google Shape;286;p16"/>
          <p:cNvCxnSpPr/>
          <p:nvPr/>
        </p:nvCxnSpPr>
        <p:spPr>
          <a:xfrm>
            <a:off x="2002219" y="1942433"/>
            <a:ext cx="1163891" cy="988175"/>
          </a:xfrm>
          <a:prstGeom prst="straightConnector1">
            <a:avLst/>
          </a:prstGeom>
          <a:noFill/>
          <a:ln cap="flat" cmpd="sng" w="9525">
            <a:solidFill>
              <a:schemeClr val="accent1"/>
            </a:solidFill>
            <a:prstDash val="solid"/>
            <a:miter lim="800000"/>
            <a:headEnd len="sm" w="sm" type="none"/>
            <a:tailEnd len="med" w="med" type="triangle"/>
          </a:ln>
        </p:spPr>
      </p:cxnSp>
      <p:sp>
        <p:nvSpPr>
          <p:cNvPr id="287" name="Google Shape;287;p16"/>
          <p:cNvSpPr/>
          <p:nvPr/>
        </p:nvSpPr>
        <p:spPr>
          <a:xfrm>
            <a:off x="5055071" y="1951623"/>
            <a:ext cx="2079733" cy="1436334"/>
          </a:xfrm>
          <a:prstGeom prst="rightArrow">
            <a:avLst>
              <a:gd fmla="val 50000" name="adj1"/>
              <a:gd fmla="val 50000" name="adj2"/>
            </a:avLst>
          </a:prstGeom>
          <a:noFill/>
          <a:ln cap="flat" cmpd="sng" w="12700">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100">
                <a:solidFill>
                  <a:schemeClr val="dk1"/>
                </a:solidFill>
                <a:latin typeface="Calibri"/>
                <a:ea typeface="Calibri"/>
                <a:cs typeface="Calibri"/>
                <a:sym typeface="Calibri"/>
              </a:rPr>
              <a:t>Outcomes, outputs, KPIs</a:t>
            </a:r>
            <a:endParaRPr b="1" sz="1100">
              <a:solidFill>
                <a:schemeClr val="dk1"/>
              </a:solidFill>
              <a:latin typeface="Calibri"/>
              <a:ea typeface="Calibri"/>
              <a:cs typeface="Calibri"/>
              <a:sym typeface="Calibri"/>
            </a:endParaRPr>
          </a:p>
        </p:txBody>
      </p:sp>
      <p:sp>
        <p:nvSpPr>
          <p:cNvPr id="288" name="Google Shape;288;p16"/>
          <p:cNvSpPr txBox="1"/>
          <p:nvPr/>
        </p:nvSpPr>
        <p:spPr>
          <a:xfrm>
            <a:off x="4729328" y="1765430"/>
            <a:ext cx="2201604" cy="58477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600">
                <a:solidFill>
                  <a:srgbClr val="2F5496"/>
                </a:solidFill>
                <a:latin typeface="Calibri"/>
                <a:ea typeface="Calibri"/>
                <a:cs typeface="Calibri"/>
                <a:sym typeface="Calibri"/>
              </a:rPr>
              <a:t>Map GoM support for children</a:t>
            </a:r>
            <a:endParaRPr b="1" sz="1600">
              <a:solidFill>
                <a:srgbClr val="2F5496"/>
              </a:solidFill>
              <a:latin typeface="Calibri"/>
              <a:ea typeface="Calibri"/>
              <a:cs typeface="Calibri"/>
              <a:sym typeface="Calibri"/>
            </a:endParaRPr>
          </a:p>
        </p:txBody>
      </p:sp>
      <p:cxnSp>
        <p:nvCxnSpPr>
          <p:cNvPr id="289" name="Google Shape;289;p16"/>
          <p:cNvCxnSpPr>
            <a:stCxn id="260" idx="3"/>
          </p:cNvCxnSpPr>
          <p:nvPr/>
        </p:nvCxnSpPr>
        <p:spPr>
          <a:xfrm flipH="1" rot="10800000">
            <a:off x="2010627" y="3082972"/>
            <a:ext cx="1308000" cy="149100"/>
          </a:xfrm>
          <a:prstGeom prst="straightConnector1">
            <a:avLst/>
          </a:prstGeom>
          <a:noFill/>
          <a:ln cap="flat" cmpd="sng" w="9525">
            <a:solidFill>
              <a:schemeClr val="accent1"/>
            </a:solidFill>
            <a:prstDash val="solid"/>
            <a:miter lim="800000"/>
            <a:headEnd len="sm" w="sm" type="none"/>
            <a:tailEnd len="med" w="med" type="triangle"/>
          </a:ln>
        </p:spPr>
      </p:cxnSp>
      <p:sp>
        <p:nvSpPr>
          <p:cNvPr id="290" name="Google Shape;290;p16"/>
          <p:cNvSpPr txBox="1"/>
          <p:nvPr/>
        </p:nvSpPr>
        <p:spPr>
          <a:xfrm>
            <a:off x="4968881" y="5124898"/>
            <a:ext cx="2252112" cy="160043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US" sz="1400">
                <a:solidFill>
                  <a:schemeClr val="dk1"/>
                </a:solidFill>
                <a:latin typeface="Calibri"/>
                <a:ea typeface="Calibri"/>
                <a:cs typeface="Calibri"/>
                <a:sym typeface="Calibri"/>
              </a:rPr>
              <a:t>What does thematic assessment of child-focused actions and planning suggest for changes in ministry level activities and spending to improve efficiency and equity? </a:t>
            </a:r>
            <a:endParaRPr i="1" sz="1400">
              <a:solidFill>
                <a:schemeClr val="dk1"/>
              </a:solidFill>
              <a:latin typeface="Calibri"/>
              <a:ea typeface="Calibri"/>
              <a:cs typeface="Calibri"/>
              <a:sym typeface="Calibri"/>
            </a:endParaRPr>
          </a:p>
        </p:txBody>
      </p:sp>
      <p:sp>
        <p:nvSpPr>
          <p:cNvPr id="291" name="Google Shape;291;p16"/>
          <p:cNvSpPr txBox="1"/>
          <p:nvPr/>
        </p:nvSpPr>
        <p:spPr>
          <a:xfrm>
            <a:off x="9493732" y="1298558"/>
            <a:ext cx="2354580" cy="298543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a:solidFill>
                  <a:srgbClr val="2E75B5"/>
                </a:solidFill>
                <a:latin typeface="Calibri"/>
                <a:ea typeface="Calibri"/>
                <a:cs typeface="Calibri"/>
                <a:sym typeface="Calibri"/>
              </a:rPr>
              <a:t>Collaborative thematic  crosscutting planning &amp; budgeting:</a:t>
            </a:r>
            <a:endParaRPr/>
          </a:p>
          <a:p>
            <a:pPr indent="0" lvl="0" marL="0" marR="0" rtl="0" algn="l">
              <a:spcBef>
                <a:spcPts val="0"/>
              </a:spcBef>
              <a:spcAft>
                <a:spcPts val="0"/>
              </a:spcAft>
              <a:buNone/>
            </a:pPr>
            <a:r>
              <a:t/>
            </a:r>
            <a:endParaRPr b="1" sz="1400">
              <a:solidFill>
                <a:schemeClr val="dk1"/>
              </a:solidFill>
              <a:latin typeface="Calibri"/>
              <a:ea typeface="Calibri"/>
              <a:cs typeface="Calibri"/>
              <a:sym typeface="Calibri"/>
            </a:endParaRPr>
          </a:p>
          <a:p>
            <a:pPr indent="0" lvl="0" marL="0" marR="0" rtl="0" algn="l">
              <a:spcBef>
                <a:spcPts val="0"/>
              </a:spcBef>
              <a:spcAft>
                <a:spcPts val="0"/>
              </a:spcAft>
              <a:buNone/>
            </a:pPr>
            <a:r>
              <a:rPr lang="en-US" sz="1400">
                <a:solidFill>
                  <a:schemeClr val="dk1"/>
                </a:solidFill>
                <a:latin typeface="Calibri"/>
                <a:ea typeface="Calibri"/>
                <a:cs typeface="Calibri"/>
                <a:sym typeface="Calibri"/>
              </a:rPr>
              <a:t>Are there gaps? Is there inefficient overlap?  Are outcomes the correct outcomes?  What are the results – are investments effective? Are actions and spending promoting equity and inclusion?  Is spending adequate to meet objectives?</a:t>
            </a:r>
            <a:endParaRPr sz="1400">
              <a:solidFill>
                <a:schemeClr val="dk1"/>
              </a:solidFill>
              <a:latin typeface="Calibri"/>
              <a:ea typeface="Calibri"/>
              <a:cs typeface="Calibri"/>
              <a:sym typeface="Calibri"/>
            </a:endParaRPr>
          </a:p>
        </p:txBody>
      </p:sp>
      <p:sp>
        <p:nvSpPr>
          <p:cNvPr id="292" name="Google Shape;292;p16"/>
          <p:cNvSpPr txBox="1"/>
          <p:nvPr/>
        </p:nvSpPr>
        <p:spPr>
          <a:xfrm>
            <a:off x="9493732" y="4263123"/>
            <a:ext cx="2354580" cy="246221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chemeClr val="dk1"/>
                </a:solidFill>
                <a:latin typeface="Calibri"/>
                <a:ea typeface="Calibri"/>
                <a:cs typeface="Calibri"/>
                <a:sym typeface="Calibri"/>
              </a:rPr>
              <a:t>Tools/strategies:</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en-US" sz="1400">
                <a:solidFill>
                  <a:schemeClr val="dk1"/>
                </a:solidFill>
                <a:latin typeface="Calibri"/>
                <a:ea typeface="Calibri"/>
                <a:cs typeface="Calibri"/>
                <a:sym typeface="Calibri"/>
              </a:rPr>
              <a:t>Targeted evaluation, costing/financial impact analysis of unmet needs, Public Expenditure Review, analysis of budget incidence and expenditure tracking (equity), establishment of a system to track spending and results over time</a:t>
            </a:r>
            <a:endParaRPr sz="1400">
              <a:solidFill>
                <a:schemeClr val="dk1"/>
              </a:solidFill>
              <a:latin typeface="Calibri"/>
              <a:ea typeface="Calibri"/>
              <a:cs typeface="Calibri"/>
              <a:sym typeface="Calibri"/>
            </a:endParaRPr>
          </a:p>
        </p:txBody>
      </p:sp>
      <p:sp>
        <p:nvSpPr>
          <p:cNvPr id="293" name="Google Shape;293;p16"/>
          <p:cNvSpPr/>
          <p:nvPr/>
        </p:nvSpPr>
        <p:spPr>
          <a:xfrm flipH="1">
            <a:off x="5057375" y="3698885"/>
            <a:ext cx="1971199" cy="1436334"/>
          </a:xfrm>
          <a:prstGeom prst="rightArrow">
            <a:avLst>
              <a:gd fmla="val 50000" name="adj1"/>
              <a:gd fmla="val 50000" name="adj2"/>
            </a:avLst>
          </a:prstGeom>
          <a:noFill/>
          <a:ln cap="flat" cmpd="sng" w="12700">
            <a:solidFill>
              <a:schemeClr val="dk1"/>
            </a:solidFill>
            <a:prstDash val="dash"/>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100">
                <a:solidFill>
                  <a:schemeClr val="dk1"/>
                </a:solidFill>
                <a:latin typeface="Calibri"/>
                <a:ea typeface="Calibri"/>
                <a:cs typeface="Calibri"/>
                <a:sym typeface="Calibri"/>
              </a:rPr>
              <a:t>Revised outcomes, outputs, KPIs</a:t>
            </a:r>
            <a:endParaRPr b="1" sz="1100">
              <a:solidFill>
                <a:schemeClr val="dk1"/>
              </a:solidFill>
              <a:latin typeface="Calibri"/>
              <a:ea typeface="Calibri"/>
              <a:cs typeface="Calibri"/>
              <a:sym typeface="Calibri"/>
            </a:endParaRPr>
          </a:p>
        </p:txBody>
      </p:sp>
      <p:sp>
        <p:nvSpPr>
          <p:cNvPr id="294" name="Google Shape;294;p16"/>
          <p:cNvSpPr txBox="1"/>
          <p:nvPr/>
        </p:nvSpPr>
        <p:spPr>
          <a:xfrm>
            <a:off x="5821768" y="3498026"/>
            <a:ext cx="1851778" cy="58477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600">
                <a:solidFill>
                  <a:srgbClr val="2E75B5"/>
                </a:solidFill>
                <a:latin typeface="Calibri"/>
                <a:ea typeface="Calibri"/>
                <a:cs typeface="Calibri"/>
                <a:sym typeface="Calibri"/>
              </a:rPr>
              <a:t>Revising strategies, outcomes, budgets</a:t>
            </a:r>
            <a:endParaRPr b="1" sz="1600">
              <a:solidFill>
                <a:srgbClr val="2E75B5"/>
              </a:solidFill>
              <a:latin typeface="Calibri"/>
              <a:ea typeface="Calibri"/>
              <a:cs typeface="Calibri"/>
              <a:sym typeface="Calibri"/>
            </a:endParaRPr>
          </a:p>
        </p:txBody>
      </p:sp>
      <p:sp>
        <p:nvSpPr>
          <p:cNvPr id="295" name="Google Shape;295;p16"/>
          <p:cNvSpPr/>
          <p:nvPr/>
        </p:nvSpPr>
        <p:spPr>
          <a:xfrm>
            <a:off x="9185121" y="281012"/>
            <a:ext cx="437849" cy="417381"/>
          </a:xfrm>
          <a:prstGeom prst="ellipse">
            <a:avLst/>
          </a:prstGeom>
          <a:noFill/>
          <a:ln cap="flat" cmpd="sng" w="22225">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Calibri"/>
                <a:ea typeface="Calibri"/>
                <a:cs typeface="Calibri"/>
                <a:sym typeface="Calibri"/>
              </a:rPr>
              <a:t>1</a:t>
            </a:r>
            <a:endParaRPr/>
          </a:p>
        </p:txBody>
      </p:sp>
      <p:sp>
        <p:nvSpPr>
          <p:cNvPr id="296" name="Google Shape;296;p16"/>
          <p:cNvSpPr/>
          <p:nvPr/>
        </p:nvSpPr>
        <p:spPr>
          <a:xfrm>
            <a:off x="5323114" y="1406401"/>
            <a:ext cx="549348" cy="417141"/>
          </a:xfrm>
          <a:prstGeom prst="ellipse">
            <a:avLst/>
          </a:prstGeom>
          <a:noFill/>
          <a:ln cap="flat" cmpd="sng" w="22225">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Calibri"/>
                <a:ea typeface="Calibri"/>
                <a:cs typeface="Calibri"/>
                <a:sym typeface="Calibri"/>
              </a:rPr>
              <a:t>2</a:t>
            </a:r>
            <a:endParaRPr sz="1800">
              <a:solidFill>
                <a:schemeClr val="dk1"/>
              </a:solidFill>
              <a:latin typeface="Calibri"/>
              <a:ea typeface="Calibri"/>
              <a:cs typeface="Calibri"/>
              <a:sym typeface="Calibri"/>
            </a:endParaRPr>
          </a:p>
        </p:txBody>
      </p:sp>
      <p:sp>
        <p:nvSpPr>
          <p:cNvPr id="297" name="Google Shape;297;p16"/>
          <p:cNvSpPr/>
          <p:nvPr/>
        </p:nvSpPr>
        <p:spPr>
          <a:xfrm>
            <a:off x="10059652" y="915754"/>
            <a:ext cx="575060" cy="423492"/>
          </a:xfrm>
          <a:prstGeom prst="ellipse">
            <a:avLst/>
          </a:prstGeom>
          <a:noFill/>
          <a:ln cap="flat" cmpd="sng" w="22225">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Calibri"/>
                <a:ea typeface="Calibri"/>
                <a:cs typeface="Calibri"/>
                <a:sym typeface="Calibri"/>
              </a:rPr>
              <a:t>3</a:t>
            </a:r>
            <a:endParaRPr sz="1800">
              <a:solidFill>
                <a:schemeClr val="dk1"/>
              </a:solidFill>
              <a:latin typeface="Calibri"/>
              <a:ea typeface="Calibri"/>
              <a:cs typeface="Calibri"/>
              <a:sym typeface="Calibri"/>
            </a:endParaRPr>
          </a:p>
        </p:txBody>
      </p:sp>
      <p:sp>
        <p:nvSpPr>
          <p:cNvPr id="298" name="Google Shape;298;p16"/>
          <p:cNvSpPr/>
          <p:nvPr/>
        </p:nvSpPr>
        <p:spPr>
          <a:xfrm>
            <a:off x="5377309" y="3260649"/>
            <a:ext cx="502167" cy="438236"/>
          </a:xfrm>
          <a:prstGeom prst="ellipse">
            <a:avLst/>
          </a:prstGeom>
          <a:noFill/>
          <a:ln cap="flat" cmpd="sng" w="22225">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Calibri"/>
                <a:ea typeface="Calibri"/>
                <a:cs typeface="Calibri"/>
                <a:sym typeface="Calibri"/>
              </a:rPr>
              <a:t>4</a:t>
            </a:r>
            <a:endParaRPr sz="1800">
              <a:solidFill>
                <a:schemeClr val="dk1"/>
              </a:solidFill>
              <a:latin typeface="Calibri"/>
              <a:ea typeface="Calibri"/>
              <a:cs typeface="Calibri"/>
              <a:sym typeface="Calibri"/>
            </a:endParaRPr>
          </a:p>
        </p:txBody>
      </p:sp>
      <p:sp>
        <p:nvSpPr>
          <p:cNvPr id="299" name="Google Shape;299;p16"/>
          <p:cNvSpPr/>
          <p:nvPr/>
        </p:nvSpPr>
        <p:spPr>
          <a:xfrm>
            <a:off x="966243" y="5124898"/>
            <a:ext cx="2279837" cy="917492"/>
          </a:xfrm>
          <a:prstGeom prst="wedgeEllipseCallout">
            <a:avLst>
              <a:gd fmla="val 34205" name="adj1"/>
              <a:gd fmla="val -121210" name="adj2"/>
            </a:avLst>
          </a:prstGeom>
          <a:solidFill>
            <a:schemeClr val="lt1"/>
          </a:solidFill>
          <a:ln cap="flat" cmpd="sng" w="12700">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1100">
                <a:solidFill>
                  <a:schemeClr val="dk1"/>
                </a:solidFill>
                <a:latin typeface="Calibri"/>
                <a:ea typeface="Calibri"/>
                <a:cs typeface="Calibri"/>
                <a:sym typeface="Calibri"/>
              </a:rPr>
              <a:t>Only possible to assess coherence with National Outcomes..not needs of children</a:t>
            </a:r>
            <a:endParaRPr sz="1100">
              <a:solidFill>
                <a:schemeClr val="dk1"/>
              </a:solidFill>
              <a:latin typeface="Calibri"/>
              <a:ea typeface="Calibri"/>
              <a:cs typeface="Calibri"/>
              <a:sym typeface="Calibri"/>
            </a:endParaRPr>
          </a:p>
        </p:txBody>
      </p:sp>
      <p:sp>
        <p:nvSpPr>
          <p:cNvPr id="300" name="Google Shape;300;p16"/>
          <p:cNvSpPr/>
          <p:nvPr/>
        </p:nvSpPr>
        <p:spPr>
          <a:xfrm>
            <a:off x="4729328" y="512432"/>
            <a:ext cx="2338960" cy="757555"/>
          </a:xfrm>
          <a:prstGeom prst="wedgeEllipseCallout">
            <a:avLst>
              <a:gd fmla="val 46196" name="adj1"/>
              <a:gd fmla="val 102047" name="adj2"/>
            </a:avLst>
          </a:prstGeom>
          <a:solidFill>
            <a:schemeClr val="lt1"/>
          </a:solidFill>
          <a:ln cap="flat" cmpd="sng" w="12700">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1100">
                <a:solidFill>
                  <a:schemeClr val="dk1"/>
                </a:solidFill>
                <a:latin typeface="Calibri"/>
                <a:ea typeface="Calibri"/>
                <a:cs typeface="Calibri"/>
                <a:sym typeface="Calibri"/>
              </a:rPr>
              <a:t>Assess government actions and spending against needs of children</a:t>
            </a:r>
            <a:endParaRPr sz="1100">
              <a:solidFill>
                <a:schemeClr val="dk1"/>
              </a:solidFill>
              <a:latin typeface="Calibri"/>
              <a:ea typeface="Calibri"/>
              <a:cs typeface="Calibri"/>
              <a:sym typeface="Calibri"/>
            </a:endParaRPr>
          </a:p>
        </p:txBody>
      </p:sp>
      <p:sp>
        <p:nvSpPr>
          <p:cNvPr id="301" name="Google Shape;301;p16"/>
          <p:cNvSpPr txBox="1"/>
          <p:nvPr/>
        </p:nvSpPr>
        <p:spPr>
          <a:xfrm>
            <a:off x="70578" y="178145"/>
            <a:ext cx="580188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Thematic cross cutting planning and budgeting</a:t>
            </a:r>
            <a:endParaRPr b="1" sz="1800">
              <a:solidFill>
                <a:schemeClr val="dk1"/>
              </a:solidFill>
              <a:latin typeface="Calibri"/>
              <a:ea typeface="Calibri"/>
              <a:cs typeface="Calibri"/>
              <a:sym typeface="Calibri"/>
            </a:endParaRPr>
          </a:p>
        </p:txBody>
      </p:sp>
      <p:sp>
        <p:nvSpPr>
          <p:cNvPr id="302" name="Google Shape;302;p16"/>
          <p:cNvSpPr txBox="1"/>
          <p:nvPr/>
        </p:nvSpPr>
        <p:spPr>
          <a:xfrm>
            <a:off x="9785540" y="222491"/>
            <a:ext cx="2211755"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2F5496"/>
                </a:solidFill>
                <a:latin typeface="Calibri"/>
                <a:ea typeface="Calibri"/>
                <a:cs typeface="Calibri"/>
                <a:sym typeface="Calibri"/>
              </a:rPr>
              <a:t>Develop/adapt a thematic framework</a:t>
            </a:r>
            <a:endParaRPr b="1" sz="1800">
              <a:solidFill>
                <a:srgbClr val="2F5496"/>
              </a:solidFill>
              <a:latin typeface="Calibri"/>
              <a:ea typeface="Calibri"/>
              <a:cs typeface="Calibri"/>
              <a:sym typeface="Calibri"/>
            </a:endParaRPr>
          </a:p>
        </p:txBody>
      </p:sp>
      <p:sp>
        <p:nvSpPr>
          <p:cNvPr id="303" name="Google Shape;303;p16"/>
          <p:cNvSpPr txBox="1"/>
          <p:nvPr/>
        </p:nvSpPr>
        <p:spPr>
          <a:xfrm>
            <a:off x="544286" y="6275968"/>
            <a:ext cx="394487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 Example – draft child well-being framework developed with Malaysia  partners</a:t>
            </a:r>
            <a:endParaRPr sz="1400">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p17"/>
          <p:cNvSpPr/>
          <p:nvPr/>
        </p:nvSpPr>
        <p:spPr>
          <a:xfrm>
            <a:off x="0" y="75092"/>
            <a:ext cx="464184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Proposed PF4C support/engagement</a:t>
            </a:r>
            <a:endParaRPr/>
          </a:p>
        </p:txBody>
      </p:sp>
      <p:sp>
        <p:nvSpPr>
          <p:cNvPr id="309" name="Google Shape;309;p17"/>
          <p:cNvSpPr/>
          <p:nvPr/>
        </p:nvSpPr>
        <p:spPr>
          <a:xfrm>
            <a:off x="153792" y="820224"/>
            <a:ext cx="9606657" cy="388696"/>
          </a:xfrm>
          <a:prstGeom prst="rect">
            <a:avLst/>
          </a:prstGeom>
          <a:noFill/>
          <a:ln>
            <a:noFill/>
          </a:ln>
        </p:spPr>
        <p:txBody>
          <a:bodyPr anchorCtr="0" anchor="t" bIns="45700" lIns="91425" spcFirstLastPara="1" rIns="91425" wrap="square" tIns="45700">
            <a:spAutoFit/>
          </a:bodyPr>
          <a:lstStyle/>
          <a:p>
            <a:pPr indent="-225425" lvl="0" marL="225425" marR="0" rtl="0" algn="l">
              <a:lnSpc>
                <a:spcPct val="107000"/>
              </a:lnSpc>
              <a:spcBef>
                <a:spcPts val="0"/>
              </a:spcBef>
              <a:spcAft>
                <a:spcPts val="0"/>
              </a:spcAft>
              <a:buNone/>
            </a:pPr>
            <a:r>
              <a:rPr b="1" lang="en-US" sz="1800">
                <a:solidFill>
                  <a:srgbClr val="002060"/>
                </a:solidFill>
                <a:latin typeface="Calibri"/>
                <a:ea typeface="Calibri"/>
                <a:cs typeface="Calibri"/>
                <a:sym typeface="Calibri"/>
              </a:rPr>
              <a:t>2) Provide support to near term sectoral ministry needs through collaboration with MOF</a:t>
            </a:r>
            <a:endParaRPr b="1" sz="1800">
              <a:solidFill>
                <a:srgbClr val="002060"/>
              </a:solidFill>
              <a:latin typeface="Calibri"/>
              <a:ea typeface="Calibri"/>
              <a:cs typeface="Calibri"/>
              <a:sym typeface="Calibri"/>
            </a:endParaRPr>
          </a:p>
        </p:txBody>
      </p:sp>
      <p:sp>
        <p:nvSpPr>
          <p:cNvPr id="310" name="Google Shape;310;p17"/>
          <p:cNvSpPr txBox="1"/>
          <p:nvPr/>
        </p:nvSpPr>
        <p:spPr>
          <a:xfrm>
            <a:off x="339046" y="1304817"/>
            <a:ext cx="10541286" cy="3970318"/>
          </a:xfrm>
          <a:prstGeom prst="rect">
            <a:avLst/>
          </a:prstGeom>
          <a:noFill/>
          <a:ln>
            <a:noFill/>
          </a:ln>
        </p:spPr>
        <p:txBody>
          <a:bodyPr anchorCtr="0" anchor="t" bIns="45700" lIns="91425" spcFirstLastPara="1" rIns="91425" wrap="square" tIns="45700">
            <a:spAutoFit/>
          </a:bodyPr>
          <a:lstStyle/>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Ministry priorities are typically driven by external reviews (PERs, Audits, etc.) and commitments to policy changes rather than implementation of OBB</a:t>
            </a:r>
            <a:endParaRPr/>
          </a:p>
          <a:p>
            <a:pPr indent="0" lvl="1" marL="45720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Provide support to sector ministries with MOF as active participant to link support to ministries to overall improvements in child-focus of sectoral planning and budgeting and roll out of OBB</a:t>
            </a:r>
            <a:endParaRPr/>
          </a:p>
          <a:p>
            <a:pPr indent="0" lvl="1" marL="45720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Incorporate PF4C perspective into other ongoing UNICEF CO support to sectoral ministries (advocacy, communication, policy development – incorporate planning, budgeting and OBB aspects)</a:t>
            </a:r>
            <a:endParaRPr/>
          </a:p>
          <a:p>
            <a:pPr indent="0" lvl="1" marL="45720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Some possibilities identified through initial consultation: </a:t>
            </a:r>
            <a:endParaRPr/>
          </a:p>
          <a:p>
            <a:pPr indent="0" lvl="3" marL="137160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3" marL="13716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Equity in spending for secondary education;</a:t>
            </a:r>
            <a:endParaRPr/>
          </a:p>
          <a:p>
            <a:pPr indent="0" lvl="3" marL="13716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Targeting of welfare grants; </a:t>
            </a:r>
            <a:endParaRPr/>
          </a:p>
          <a:p>
            <a:pPr indent="0" lvl="3" marL="13716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Policy reforms in juvenile justice.</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18"/>
          <p:cNvSpPr/>
          <p:nvPr/>
        </p:nvSpPr>
        <p:spPr>
          <a:xfrm>
            <a:off x="600414" y="1537634"/>
            <a:ext cx="10439317" cy="4537781"/>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b="1" lang="en-US" sz="1800">
                <a:solidFill>
                  <a:schemeClr val="dk1"/>
                </a:solidFill>
                <a:latin typeface="Calibri"/>
                <a:ea typeface="Calibri"/>
                <a:cs typeface="Calibri"/>
                <a:sym typeface="Calibri"/>
              </a:rPr>
              <a:t>Rationale: </a:t>
            </a:r>
            <a:endParaRPr/>
          </a:p>
          <a:p>
            <a:pPr indent="0" lvl="0" marL="0" marR="0" rtl="0" algn="l">
              <a:lnSpc>
                <a:spcPct val="107000"/>
              </a:lnSpc>
              <a:spcBef>
                <a:spcPts val="0"/>
              </a:spcBef>
              <a:spcAft>
                <a:spcPts val="0"/>
              </a:spcAft>
              <a:buNone/>
            </a:pPr>
            <a:r>
              <a:rPr b="1" lang="en-US" sz="1800">
                <a:solidFill>
                  <a:schemeClr val="dk1"/>
                </a:solidFill>
                <a:latin typeface="Calibri"/>
                <a:ea typeface="Calibri"/>
                <a:cs typeface="Calibri"/>
                <a:sym typeface="Calibri"/>
              </a:rPr>
              <a:t> </a:t>
            </a:r>
            <a:endParaRPr b="1" sz="1800">
              <a:solidFill>
                <a:schemeClr val="dk1"/>
              </a:solidFill>
              <a:latin typeface="Calibri"/>
              <a:ea typeface="Calibri"/>
              <a:cs typeface="Calibri"/>
              <a:sym typeface="Calibri"/>
            </a:endParaRPr>
          </a:p>
          <a:p>
            <a:pPr indent="0" lvl="1" marL="457200" marR="0" rtl="0" algn="l">
              <a:lnSpc>
                <a:spcPct val="107000"/>
              </a:lnSpc>
              <a:spcBef>
                <a:spcPts val="0"/>
              </a:spcBef>
              <a:spcAft>
                <a:spcPts val="0"/>
              </a:spcAft>
              <a:buNone/>
            </a:pPr>
            <a:r>
              <a:rPr b="0" i="0" lang="en-US" sz="1800" u="none" cap="none" strike="noStrike">
                <a:solidFill>
                  <a:schemeClr val="dk1"/>
                </a:solidFill>
                <a:latin typeface="Calibri"/>
                <a:ea typeface="Calibri"/>
                <a:cs typeface="Calibri"/>
                <a:sym typeface="Calibri"/>
              </a:rPr>
              <a:t>The broad category of “social” spending regularly reported by MOF or individual ministry budgets do not provide a means for assessing the coherence of public spending with the multidimensional needs of children across the life cycle stages.    </a:t>
            </a:r>
            <a:endParaRPr b="0" i="0" sz="1800" u="none" cap="none" strike="noStrike">
              <a:solidFill>
                <a:schemeClr val="dk1"/>
              </a:solidFill>
              <a:latin typeface="Calibri"/>
              <a:ea typeface="Calibri"/>
              <a:cs typeface="Calibri"/>
              <a:sym typeface="Calibri"/>
            </a:endParaRPr>
          </a:p>
          <a:p>
            <a:pPr indent="0" lvl="1" marL="457200" marR="0" rtl="0" algn="l">
              <a:lnSpc>
                <a:spcPct val="107000"/>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1" marL="457200" marR="0" rtl="0" algn="l">
              <a:lnSpc>
                <a:spcPct val="107000"/>
              </a:lnSpc>
              <a:spcBef>
                <a:spcPts val="0"/>
              </a:spcBef>
              <a:spcAft>
                <a:spcPts val="0"/>
              </a:spcAft>
              <a:buNone/>
            </a:pPr>
            <a:r>
              <a:rPr b="0" i="0" lang="en-US" sz="1800" u="none" cap="none" strike="noStrike">
                <a:solidFill>
                  <a:schemeClr val="dk1"/>
                </a:solidFill>
                <a:latin typeface="Calibri"/>
                <a:ea typeface="Calibri"/>
                <a:cs typeface="Calibri"/>
                <a:sym typeface="Calibri"/>
              </a:rPr>
              <a:t>The development of the OBB MIS (myResults) facilitates the analysis of spending for children by bringing together ministry outcomes, outputs, KPIs and planned spending (imported from GFMAS) in one source.  A child spending analysis tool would provide decision makers a means of: </a:t>
            </a:r>
            <a:endParaRPr/>
          </a:p>
          <a:p>
            <a:pPr indent="0" lvl="1" marL="457200" marR="0" rtl="0" algn="l">
              <a:lnSpc>
                <a:spcPct val="107000"/>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285750" lvl="2" marL="1200150" marR="0" rtl="0" algn="l">
              <a:lnSpc>
                <a:spcPct val="107000"/>
              </a:lnSpc>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Assessing gaps – investment inadequate to meet policy goals;</a:t>
            </a:r>
            <a:endParaRPr b="0" i="0" sz="1800" u="none" cap="none" strike="noStrike">
              <a:solidFill>
                <a:schemeClr val="dk1"/>
              </a:solidFill>
              <a:latin typeface="Calibri"/>
              <a:ea typeface="Calibri"/>
              <a:cs typeface="Calibri"/>
              <a:sym typeface="Calibri"/>
            </a:endParaRPr>
          </a:p>
          <a:p>
            <a:pPr indent="-285750" lvl="2" marL="1200150" marR="0" rtl="0" algn="l">
              <a:lnSpc>
                <a:spcPct val="107000"/>
              </a:lnSpc>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Identifying where spending may be in excess of requirements;</a:t>
            </a:r>
            <a:endParaRPr b="0" i="0" sz="1800" u="none" cap="none" strike="noStrike">
              <a:solidFill>
                <a:schemeClr val="dk1"/>
              </a:solidFill>
              <a:latin typeface="Calibri"/>
              <a:ea typeface="Calibri"/>
              <a:cs typeface="Calibri"/>
              <a:sym typeface="Calibri"/>
            </a:endParaRPr>
          </a:p>
          <a:p>
            <a:pPr indent="-285750" lvl="2" marL="1200150" marR="0" rtl="0" algn="l">
              <a:lnSpc>
                <a:spcPct val="107000"/>
              </a:lnSpc>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Highlighting areas where the relationship between spending and results is poor;</a:t>
            </a:r>
            <a:endParaRPr b="0" i="0" sz="1800" u="none" cap="none" strike="noStrike">
              <a:solidFill>
                <a:schemeClr val="dk1"/>
              </a:solidFill>
              <a:latin typeface="Calibri"/>
              <a:ea typeface="Calibri"/>
              <a:cs typeface="Calibri"/>
              <a:sym typeface="Calibri"/>
            </a:endParaRPr>
          </a:p>
          <a:p>
            <a:pPr indent="-285750" lvl="2" marL="1200150" marR="0" rtl="0" algn="l">
              <a:lnSpc>
                <a:spcPct val="107000"/>
              </a:lnSpc>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Evaluating the equity of spending;</a:t>
            </a:r>
            <a:endParaRPr/>
          </a:p>
          <a:p>
            <a:pPr indent="-285750" lvl="2" marL="1200150" marR="0" rtl="0" algn="l">
              <a:lnSpc>
                <a:spcPct val="107000"/>
              </a:lnSpc>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Tracking the impact of policy on spending for children over time</a:t>
            </a:r>
            <a:endParaRPr b="1" i="0" sz="1800" u="none" cap="none" strike="noStrike">
              <a:solidFill>
                <a:schemeClr val="dk1"/>
              </a:solidFill>
              <a:latin typeface="Calibri"/>
              <a:ea typeface="Calibri"/>
              <a:cs typeface="Calibri"/>
              <a:sym typeface="Calibri"/>
            </a:endParaRPr>
          </a:p>
        </p:txBody>
      </p:sp>
      <p:sp>
        <p:nvSpPr>
          <p:cNvPr id="316" name="Google Shape;316;p18"/>
          <p:cNvSpPr/>
          <p:nvPr/>
        </p:nvSpPr>
        <p:spPr>
          <a:xfrm>
            <a:off x="0" y="100135"/>
            <a:ext cx="464184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Proposed PF4C support/engagement</a:t>
            </a:r>
            <a:endParaRPr/>
          </a:p>
        </p:txBody>
      </p:sp>
      <p:sp>
        <p:nvSpPr>
          <p:cNvPr id="317" name="Google Shape;317;p18"/>
          <p:cNvSpPr/>
          <p:nvPr/>
        </p:nvSpPr>
        <p:spPr>
          <a:xfrm>
            <a:off x="0" y="988719"/>
            <a:ext cx="9080500" cy="671915"/>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b="1" lang="en-US" sz="1800">
                <a:solidFill>
                  <a:srgbClr val="002060"/>
                </a:solidFill>
                <a:latin typeface="Calibri"/>
                <a:ea typeface="Calibri"/>
                <a:cs typeface="Calibri"/>
                <a:sym typeface="Calibri"/>
              </a:rPr>
              <a:t>3) Developing a child spending analysis tool</a:t>
            </a:r>
            <a:endParaRPr/>
          </a:p>
          <a:p>
            <a:pPr indent="0" lvl="0" marL="0" marR="0" rtl="0" algn="l">
              <a:lnSpc>
                <a:spcPct val="107000"/>
              </a:lnSpc>
              <a:spcBef>
                <a:spcPts val="0"/>
              </a:spcBef>
              <a:spcAft>
                <a:spcPts val="0"/>
              </a:spcAft>
              <a:buNone/>
            </a:pPr>
            <a:r>
              <a:t/>
            </a:r>
            <a:endParaRPr b="1" sz="1800">
              <a:solidFill>
                <a:srgbClr val="002060"/>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19"/>
          <p:cNvSpPr/>
          <p:nvPr/>
        </p:nvSpPr>
        <p:spPr>
          <a:xfrm>
            <a:off x="373411" y="1303753"/>
            <a:ext cx="10423725" cy="3169970"/>
          </a:xfrm>
          <a:prstGeom prst="rect">
            <a:avLst/>
          </a:prstGeom>
          <a:noFill/>
          <a:ln>
            <a:noFill/>
          </a:ln>
        </p:spPr>
        <p:txBody>
          <a:bodyPr anchorCtr="0" anchor="t" bIns="45700" lIns="91425" spcFirstLastPara="1" rIns="91425" wrap="square" tIns="45700">
            <a:spAutoFit/>
          </a:bodyPr>
          <a:lstStyle/>
          <a:p>
            <a:pPr indent="0" lvl="0" marL="0" marR="0" rtl="0" algn="just">
              <a:lnSpc>
                <a:spcPct val="107000"/>
              </a:lnSpc>
              <a:spcBef>
                <a:spcPts val="0"/>
              </a:spcBef>
              <a:spcAft>
                <a:spcPts val="0"/>
              </a:spcAft>
              <a:buNone/>
            </a:pPr>
            <a:r>
              <a:rPr b="1" lang="en-US" sz="1800">
                <a:solidFill>
                  <a:schemeClr val="dk1"/>
                </a:solidFill>
                <a:latin typeface="Calibri"/>
                <a:ea typeface="Calibri"/>
                <a:cs typeface="Calibri"/>
                <a:sym typeface="Calibri"/>
              </a:rPr>
              <a:t>Goal: </a:t>
            </a:r>
            <a:endParaRPr/>
          </a:p>
          <a:p>
            <a:pPr indent="0" lvl="1" marL="457200" marR="0" rtl="0" algn="just">
              <a:lnSpc>
                <a:spcPct val="107000"/>
              </a:lnSpc>
              <a:spcBef>
                <a:spcPts val="800"/>
              </a:spcBef>
              <a:spcAft>
                <a:spcPts val="0"/>
              </a:spcAft>
              <a:buNone/>
            </a:pPr>
            <a:r>
              <a:rPr b="0" i="0" lang="en-US" sz="1800" u="none" cap="none" strike="noStrike">
                <a:solidFill>
                  <a:schemeClr val="dk1"/>
                </a:solidFill>
                <a:latin typeface="Calibri"/>
                <a:ea typeface="Calibri"/>
                <a:cs typeface="Calibri"/>
                <a:sym typeface="Calibri"/>
              </a:rPr>
              <a:t>Elaboration of a child spending analysis tool that reflects child priorities in Malaysia and is based on a methodology developed through consensus with key Malaysia stakeholders. </a:t>
            </a:r>
            <a:endParaRPr/>
          </a:p>
          <a:p>
            <a:pPr indent="0" lvl="0" marL="0" marR="0" rtl="0" algn="just">
              <a:lnSpc>
                <a:spcPct val="107000"/>
              </a:lnSpc>
              <a:spcBef>
                <a:spcPts val="800"/>
              </a:spcBef>
              <a:spcAft>
                <a:spcPts val="0"/>
              </a:spcAft>
              <a:buNone/>
            </a:pPr>
            <a:r>
              <a:rPr b="1" lang="en-US" sz="1800">
                <a:solidFill>
                  <a:schemeClr val="dk1"/>
                </a:solidFill>
                <a:latin typeface="Calibri"/>
                <a:ea typeface="Calibri"/>
                <a:cs typeface="Calibri"/>
                <a:sym typeface="Calibri"/>
              </a:rPr>
              <a:t>Objectives:</a:t>
            </a:r>
            <a:endParaRPr/>
          </a:p>
          <a:p>
            <a:pPr indent="-285750" lvl="1" marL="742950" marR="0" rtl="0" algn="just">
              <a:lnSpc>
                <a:spcPct val="107000"/>
              </a:lnSpc>
              <a:spcBef>
                <a:spcPts val="80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A baseline child spending analysis for Malaysia that captures public spending in categories useful for the analysis of efficiency, equity and adequacy in meeting the needs of children (could be government wide and/or sectoral)</a:t>
            </a:r>
            <a:endParaRPr/>
          </a:p>
          <a:p>
            <a:pPr indent="-285750" lvl="1" marL="742950" marR="0" rtl="0" algn="just">
              <a:lnSpc>
                <a:spcPct val="107000"/>
              </a:lnSpc>
              <a:spcBef>
                <a:spcPts val="80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A well-documented methodology (perhaps code for the analysis) for the child spending analysis tool that can be replicated over time to support ongoing tracking of investments for children </a:t>
            </a:r>
            <a:endParaRPr/>
          </a:p>
        </p:txBody>
      </p:sp>
      <p:sp>
        <p:nvSpPr>
          <p:cNvPr id="323" name="Google Shape;323;p19"/>
          <p:cNvSpPr/>
          <p:nvPr/>
        </p:nvSpPr>
        <p:spPr>
          <a:xfrm>
            <a:off x="373411" y="4820551"/>
            <a:ext cx="10901480" cy="1084015"/>
          </a:xfrm>
          <a:prstGeom prst="rect">
            <a:avLst/>
          </a:prstGeom>
          <a:noFill/>
          <a:ln>
            <a:noFill/>
          </a:ln>
        </p:spPr>
        <p:txBody>
          <a:bodyPr anchorCtr="0" anchor="t" bIns="45700" lIns="91425" spcFirstLastPara="1" rIns="91425" wrap="square" tIns="45700">
            <a:spAutoFit/>
          </a:bodyPr>
          <a:lstStyle/>
          <a:p>
            <a:pPr indent="0" lvl="0" marL="0" marR="0" rtl="0" algn="just">
              <a:lnSpc>
                <a:spcPct val="107000"/>
              </a:lnSpc>
              <a:spcBef>
                <a:spcPts val="0"/>
              </a:spcBef>
              <a:spcAft>
                <a:spcPts val="0"/>
              </a:spcAft>
              <a:buNone/>
            </a:pPr>
            <a:r>
              <a:rPr b="1" lang="en-US" sz="1800">
                <a:solidFill>
                  <a:schemeClr val="dk1"/>
                </a:solidFill>
                <a:latin typeface="Calibri"/>
                <a:ea typeface="Calibri"/>
                <a:cs typeface="Calibri"/>
                <a:sym typeface="Calibri"/>
              </a:rPr>
              <a:t>Partners:</a:t>
            </a:r>
            <a:endParaRPr b="1" sz="1800">
              <a:solidFill>
                <a:schemeClr val="dk1"/>
              </a:solidFill>
              <a:latin typeface="Calibri"/>
              <a:ea typeface="Calibri"/>
              <a:cs typeface="Calibri"/>
              <a:sym typeface="Calibri"/>
            </a:endParaRPr>
          </a:p>
          <a:p>
            <a:pPr indent="0" lvl="1" marL="914400" marR="0" rtl="0" algn="just">
              <a:lnSpc>
                <a:spcPct val="107000"/>
              </a:lnSpc>
              <a:spcBef>
                <a:spcPts val="0"/>
              </a:spcBef>
              <a:spcAft>
                <a:spcPts val="0"/>
              </a:spcAft>
              <a:buNone/>
            </a:pPr>
            <a:r>
              <a:rPr b="0" i="0" lang="en-US" sz="1800" u="none" cap="none" strike="noStrike">
                <a:solidFill>
                  <a:schemeClr val="dk1"/>
                </a:solidFill>
                <a:latin typeface="Calibri"/>
                <a:ea typeface="Calibri"/>
                <a:cs typeface="Calibri"/>
                <a:sym typeface="Calibri"/>
              </a:rPr>
              <a:t>Ministry of Finance;   Economic Planning Unit;  Implementing Ministries;  Non-Government Partners;  </a:t>
            </a:r>
            <a:endParaRPr/>
          </a:p>
          <a:p>
            <a:pPr indent="0" lvl="1" marL="914400" marR="0" rtl="0" algn="just">
              <a:lnSpc>
                <a:spcPct val="107000"/>
              </a:lnSpc>
              <a:spcBef>
                <a:spcPts val="800"/>
              </a:spcBef>
              <a:spcAft>
                <a:spcPts val="0"/>
              </a:spcAft>
              <a:buNone/>
            </a:pPr>
            <a:r>
              <a:rPr b="0" i="0" lang="en-US" sz="1800" u="none" cap="none" strike="noStrike">
                <a:solidFill>
                  <a:schemeClr val="dk1"/>
                </a:solidFill>
                <a:latin typeface="Calibri"/>
                <a:ea typeface="Calibri"/>
                <a:cs typeface="Calibri"/>
                <a:sym typeface="Calibri"/>
              </a:rPr>
              <a:t>UNICEF  </a:t>
            </a:r>
            <a:endParaRPr b="0" i="0" sz="1800" u="none" cap="none" strike="noStrike">
              <a:solidFill>
                <a:schemeClr val="dk1"/>
              </a:solidFill>
              <a:latin typeface="Calibri"/>
              <a:ea typeface="Calibri"/>
              <a:cs typeface="Calibri"/>
              <a:sym typeface="Calibri"/>
            </a:endParaRPr>
          </a:p>
        </p:txBody>
      </p:sp>
      <p:sp>
        <p:nvSpPr>
          <p:cNvPr id="324" name="Google Shape;324;p19"/>
          <p:cNvSpPr/>
          <p:nvPr/>
        </p:nvSpPr>
        <p:spPr>
          <a:xfrm>
            <a:off x="0" y="100135"/>
            <a:ext cx="464184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Proposed PF4C support/engagement</a:t>
            </a:r>
            <a:endParaRPr/>
          </a:p>
        </p:txBody>
      </p:sp>
      <p:sp>
        <p:nvSpPr>
          <p:cNvPr id="325" name="Google Shape;325;p19"/>
          <p:cNvSpPr/>
          <p:nvPr/>
        </p:nvSpPr>
        <p:spPr>
          <a:xfrm>
            <a:off x="101598" y="590247"/>
            <a:ext cx="9080500" cy="685059"/>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b="1" lang="en-US" sz="1800">
                <a:solidFill>
                  <a:srgbClr val="002060"/>
                </a:solidFill>
                <a:latin typeface="Calibri"/>
                <a:ea typeface="Calibri"/>
                <a:cs typeface="Calibri"/>
                <a:sym typeface="Calibri"/>
              </a:rPr>
              <a:t>3) Developing a child spending analysis tool (cont.)</a:t>
            </a:r>
            <a:endParaRPr b="1" sz="1800">
              <a:solidFill>
                <a:srgbClr val="002060"/>
              </a:solidFill>
              <a:latin typeface="Calibri"/>
              <a:ea typeface="Calibri"/>
              <a:cs typeface="Calibri"/>
              <a:sym typeface="Calibri"/>
            </a:endParaRPr>
          </a:p>
          <a:p>
            <a:pPr indent="0" lvl="0" marL="0" marR="0" rtl="0" algn="l">
              <a:lnSpc>
                <a:spcPct val="107000"/>
              </a:lnSpc>
              <a:spcBef>
                <a:spcPts val="0"/>
              </a:spcBef>
              <a:spcAft>
                <a:spcPts val="0"/>
              </a:spcAft>
              <a:buNone/>
            </a:pPr>
            <a:r>
              <a:t/>
            </a:r>
            <a:endParaRPr b="1" sz="1800">
              <a:solidFill>
                <a:srgbClr val="00206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
          <p:cNvSpPr txBox="1"/>
          <p:nvPr/>
        </p:nvSpPr>
        <p:spPr>
          <a:xfrm>
            <a:off x="667657" y="570912"/>
            <a:ext cx="10751457" cy="646330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Study supported by UNICEF Regional (East Asia and Pacific) and Malaysia UNICEF Country Office</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en-US" sz="1800">
                <a:solidFill>
                  <a:schemeClr val="dk1"/>
                </a:solidFill>
                <a:latin typeface="Calibri"/>
                <a:ea typeface="Calibri"/>
                <a:cs typeface="Calibri"/>
                <a:sym typeface="Calibri"/>
              </a:rPr>
              <a:t>Undertaken with support of MOF Malaysia (documents, facilitating initial appointments, extracts from budget system MIS)</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en-US" sz="1800">
                <a:solidFill>
                  <a:schemeClr val="dk1"/>
                </a:solidFill>
                <a:latin typeface="Calibri"/>
                <a:ea typeface="Calibri"/>
                <a:cs typeface="Calibri"/>
                <a:sym typeface="Calibri"/>
              </a:rPr>
              <a:t>Strategic Orientation:</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Malaysia as an upper middle income country </a:t>
            </a:r>
            <a:endParaRPr/>
          </a:p>
          <a:p>
            <a:pPr indent="0" lvl="2" marL="914400" marR="0" rtl="0" algn="l">
              <a:spcBef>
                <a:spcPts val="0"/>
              </a:spcBef>
              <a:spcAft>
                <a:spcPts val="0"/>
              </a:spcAft>
              <a:buNone/>
            </a:pPr>
            <a:r>
              <a:t/>
            </a:r>
            <a:endParaRPr b="0" i="1" sz="1200" u="none" cap="none" strike="noStrike">
              <a:solidFill>
                <a:schemeClr val="dk1"/>
              </a:solidFill>
              <a:latin typeface="Calibri"/>
              <a:ea typeface="Calibri"/>
              <a:cs typeface="Calibri"/>
              <a:sym typeface="Calibri"/>
            </a:endParaRPr>
          </a:p>
          <a:p>
            <a:pPr indent="0" lvl="2" marL="914400" marR="0" rtl="0" algn="l">
              <a:spcBef>
                <a:spcPts val="0"/>
              </a:spcBef>
              <a:spcAft>
                <a:spcPts val="0"/>
              </a:spcAft>
              <a:buNone/>
            </a:pPr>
            <a:r>
              <a:rPr b="0" i="1" lang="en-US" sz="1800" u="none" cap="none" strike="noStrike">
                <a:solidFill>
                  <a:schemeClr val="dk1"/>
                </a:solidFill>
                <a:latin typeface="Calibri"/>
                <a:ea typeface="Calibri"/>
                <a:cs typeface="Calibri"/>
                <a:sym typeface="Calibri"/>
              </a:rPr>
              <a:t>Lessons learned relevant for development of strategies and approaches for working with MI and HI countries to address persisting child rights challenges (regionally and beyond) </a:t>
            </a:r>
            <a:endParaRPr b="0" i="1" sz="18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Malaysia Ministry of Finance is well regarded and is an active participant in regional PFM network – PEMNA – Public Expenditure Management Network Asia-Pacific &amp; Asian Development Bank - COP</a:t>
            </a:r>
            <a:endParaRPr sz="1800">
              <a:solidFill>
                <a:schemeClr val="dk1"/>
              </a:solidFill>
              <a:latin typeface="Calibri"/>
              <a:ea typeface="Calibri"/>
              <a:cs typeface="Calibri"/>
              <a:sym typeface="Calibri"/>
            </a:endParaRPr>
          </a:p>
          <a:p>
            <a:pPr indent="0" lvl="2" marL="91440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2" marL="914400" marR="0" rtl="0" algn="l">
              <a:spcBef>
                <a:spcPts val="0"/>
              </a:spcBef>
              <a:spcAft>
                <a:spcPts val="0"/>
              </a:spcAft>
              <a:buNone/>
            </a:pPr>
            <a:r>
              <a:rPr b="0" i="1" lang="en-US" sz="1800" u="none" cap="none" strike="noStrike">
                <a:solidFill>
                  <a:schemeClr val="dk1"/>
                </a:solidFill>
                <a:latin typeface="Calibri"/>
                <a:ea typeface="Calibri"/>
                <a:cs typeface="Calibri"/>
                <a:sym typeface="Calibri"/>
              </a:rPr>
              <a:t>Potential for dissemination of PF4C work in Malaysia through  regional PFM networks</a:t>
            </a:r>
            <a:endParaRPr b="0" i="1" sz="18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t/>
            </a:r>
            <a:endParaRPr i="1" sz="1200">
              <a:solidFill>
                <a:schemeClr val="dk1"/>
              </a:solidFill>
              <a:latin typeface="Calibri"/>
              <a:ea typeface="Calibri"/>
              <a:cs typeface="Calibri"/>
              <a:sym typeface="Calibri"/>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Previous collaboration with Ministry of Finance on planning and budgeting for children </a:t>
            </a:r>
            <a:endParaRPr/>
          </a:p>
          <a:p>
            <a:pPr indent="0" lvl="1" marL="45720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2" marL="914400" marR="0" rtl="0" algn="l">
              <a:spcBef>
                <a:spcPts val="0"/>
              </a:spcBef>
              <a:spcAft>
                <a:spcPts val="0"/>
              </a:spcAft>
              <a:buNone/>
            </a:pPr>
            <a:r>
              <a:rPr b="0" i="1" lang="en-US" sz="1800" u="none" cap="none" strike="noStrike">
                <a:solidFill>
                  <a:schemeClr val="dk1"/>
                </a:solidFill>
                <a:latin typeface="Calibri"/>
                <a:ea typeface="Calibri"/>
                <a:cs typeface="Calibri"/>
                <a:sym typeface="Calibri"/>
              </a:rPr>
              <a:t>Presentations/participation in regional meetings, study tours </a:t>
            </a:r>
            <a:endParaRPr/>
          </a:p>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Implementation of PFM system reform in Malaysia – Outcome Based Budgeting (OBB)</a:t>
            </a:r>
            <a:endParaRPr sz="1800">
              <a:solidFill>
                <a:schemeClr val="dk1"/>
              </a:solidFill>
              <a:latin typeface="Calibri"/>
              <a:ea typeface="Calibri"/>
              <a:cs typeface="Calibri"/>
              <a:sym typeface="Calibri"/>
            </a:endParaRPr>
          </a:p>
          <a:p>
            <a:pPr indent="0" lvl="1" marL="45720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2" marL="914400" marR="0" rtl="0" algn="l">
              <a:spcBef>
                <a:spcPts val="0"/>
              </a:spcBef>
              <a:spcAft>
                <a:spcPts val="0"/>
              </a:spcAft>
              <a:buNone/>
            </a:pPr>
            <a:r>
              <a:rPr b="0" i="1" lang="en-US" sz="1800" u="none" cap="none" strike="noStrike">
                <a:solidFill>
                  <a:schemeClr val="dk1"/>
                </a:solidFill>
                <a:latin typeface="Calibri"/>
                <a:ea typeface="Calibri"/>
                <a:cs typeface="Calibri"/>
                <a:sym typeface="Calibri"/>
              </a:rPr>
              <a:t>Keen interest in adopting performance based budgeting on the part of a number of countries in the region – lessons learned on how to integrate a child-focus into the reforms</a:t>
            </a:r>
            <a:endParaRPr b="0" i="0" sz="1800" u="none" cap="none" strike="noStrike">
              <a:solidFill>
                <a:schemeClr val="dk1"/>
              </a:solidFill>
              <a:latin typeface="Calibri"/>
              <a:ea typeface="Calibri"/>
              <a:cs typeface="Calibri"/>
              <a:sym typeface="Calibri"/>
            </a:endParaRPr>
          </a:p>
        </p:txBody>
      </p:sp>
      <p:sp>
        <p:nvSpPr>
          <p:cNvPr id="96" name="Google Shape;96;p2"/>
          <p:cNvSpPr/>
          <p:nvPr/>
        </p:nvSpPr>
        <p:spPr>
          <a:xfrm>
            <a:off x="103225" y="109247"/>
            <a:ext cx="641731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PF4C study in Malaysia: strategic orientation</a:t>
            </a:r>
            <a:endParaRPr sz="2400">
              <a:solidFill>
                <a:srgbClr val="0070C0"/>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20"/>
          <p:cNvSpPr/>
          <p:nvPr/>
        </p:nvSpPr>
        <p:spPr>
          <a:xfrm>
            <a:off x="562232" y="1110206"/>
            <a:ext cx="10423725" cy="5164747"/>
          </a:xfrm>
          <a:prstGeom prst="rect">
            <a:avLst/>
          </a:prstGeom>
          <a:noFill/>
          <a:ln>
            <a:noFill/>
          </a:ln>
        </p:spPr>
        <p:txBody>
          <a:bodyPr anchorCtr="0" anchor="t" bIns="45700" lIns="91425" spcFirstLastPara="1" rIns="91425" wrap="square" tIns="45700">
            <a:spAutoFit/>
          </a:bodyPr>
          <a:lstStyle/>
          <a:p>
            <a:pPr indent="0" lvl="0" marL="0" marR="0" rtl="0" algn="just">
              <a:lnSpc>
                <a:spcPct val="107000"/>
              </a:lnSpc>
              <a:spcBef>
                <a:spcPts val="0"/>
              </a:spcBef>
              <a:spcAft>
                <a:spcPts val="0"/>
              </a:spcAft>
              <a:buNone/>
            </a:pPr>
            <a:r>
              <a:rPr b="1" lang="en-US" sz="1800">
                <a:solidFill>
                  <a:schemeClr val="dk1"/>
                </a:solidFill>
                <a:latin typeface="Calibri"/>
                <a:ea typeface="Calibri"/>
                <a:cs typeface="Calibri"/>
                <a:sym typeface="Calibri"/>
              </a:rPr>
              <a:t>Process/Milestones (tentative 16 months)</a:t>
            </a:r>
            <a:endParaRPr/>
          </a:p>
          <a:p>
            <a:pPr indent="0" lvl="0" marL="0" marR="0" rtl="0" algn="just">
              <a:lnSpc>
                <a:spcPct val="107000"/>
              </a:lnSpc>
              <a:spcBef>
                <a:spcPts val="0"/>
              </a:spcBef>
              <a:spcAft>
                <a:spcPts val="0"/>
              </a:spcAft>
              <a:buNone/>
            </a:pPr>
            <a:r>
              <a:t/>
            </a:r>
            <a:endParaRPr b="1" sz="1800">
              <a:solidFill>
                <a:schemeClr val="dk1"/>
              </a:solidFill>
              <a:latin typeface="Calibri"/>
              <a:ea typeface="Calibri"/>
              <a:cs typeface="Calibri"/>
              <a:sym typeface="Calibri"/>
            </a:endParaRPr>
          </a:p>
          <a:p>
            <a:pPr indent="-342900" lvl="0" marL="342900" marR="0" rtl="0" algn="just">
              <a:lnSpc>
                <a:spcPct val="107000"/>
              </a:lnSpc>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Advocacy: presentation of models of child spending analysis to important Malaysia stakeholders</a:t>
            </a:r>
            <a:endParaRPr/>
          </a:p>
          <a:p>
            <a:pPr indent="0" lvl="0" marL="0" marR="0" rtl="0" algn="just">
              <a:lnSpc>
                <a:spcPct val="107000"/>
              </a:lnSpc>
              <a:spcBef>
                <a:spcPts val="800"/>
              </a:spcBef>
              <a:spcAft>
                <a:spcPts val="0"/>
              </a:spcAft>
              <a:buNone/>
            </a:pPr>
            <a:r>
              <a:t/>
            </a:r>
            <a:endParaRPr sz="1200">
              <a:solidFill>
                <a:schemeClr val="dk1"/>
              </a:solidFill>
              <a:latin typeface="Calibri"/>
              <a:ea typeface="Calibri"/>
              <a:cs typeface="Calibri"/>
              <a:sym typeface="Calibri"/>
            </a:endParaRPr>
          </a:p>
          <a:p>
            <a:pPr indent="-342900" lvl="0" marL="342900" marR="0" rtl="0" algn="just">
              <a:lnSpc>
                <a:spcPct val="107000"/>
              </a:lnSpc>
              <a:spcBef>
                <a:spcPts val="80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Initial model development - presentation of initial model to key stakeholders and revision based on feedback</a:t>
            </a:r>
            <a:endParaRPr/>
          </a:p>
          <a:p>
            <a:pPr indent="-342900" lvl="0" marL="342900" marR="0" rtl="0" algn="just">
              <a:lnSpc>
                <a:spcPct val="107000"/>
              </a:lnSpc>
              <a:spcBef>
                <a:spcPts val="80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Desk exercise- draft  child spending analysis (likely several alternatives for discussion)</a:t>
            </a:r>
            <a:endParaRPr/>
          </a:p>
          <a:p>
            <a:pPr indent="0" lvl="1" marL="457200" marR="0" rtl="0" algn="just">
              <a:lnSpc>
                <a:spcPct val="107000"/>
              </a:lnSpc>
              <a:spcBef>
                <a:spcPts val="800"/>
              </a:spcBef>
              <a:spcAft>
                <a:spcPts val="0"/>
              </a:spcAft>
              <a:buNone/>
            </a:pPr>
            <a:r>
              <a:rPr b="0" i="0" lang="en-US" sz="1800" u="none" cap="none" strike="noStrike">
                <a:solidFill>
                  <a:schemeClr val="dk1"/>
                </a:solidFill>
                <a:latin typeface="Calibri"/>
                <a:ea typeface="Calibri"/>
                <a:cs typeface="Calibri"/>
                <a:sym typeface="Calibri"/>
              </a:rPr>
              <a:t>Specification of data requirements and structure (primarily myResults and GFMAS)</a:t>
            </a:r>
            <a:endParaRPr/>
          </a:p>
          <a:p>
            <a:pPr indent="0" lvl="1" marL="457200" marR="0" rtl="0" algn="just">
              <a:lnSpc>
                <a:spcPct val="107000"/>
              </a:lnSpc>
              <a:spcBef>
                <a:spcPts val="800"/>
              </a:spcBef>
              <a:spcAft>
                <a:spcPts val="0"/>
              </a:spcAft>
              <a:buNone/>
            </a:pPr>
            <a:r>
              <a:rPr b="0" i="0" lang="en-US" sz="1800" u="none" cap="none" strike="noStrike">
                <a:solidFill>
                  <a:schemeClr val="dk1"/>
                </a:solidFill>
                <a:latin typeface="Calibri"/>
                <a:ea typeface="Calibri"/>
                <a:cs typeface="Calibri"/>
                <a:sym typeface="Calibri"/>
              </a:rPr>
              <a:t>Develop draft child spending analysis – also involves meeting/presentation with some ministries to refine the draft model</a:t>
            </a:r>
            <a:endParaRPr/>
          </a:p>
          <a:p>
            <a:pPr indent="-342900" lvl="0" marL="342900" marR="0" rtl="0" algn="just">
              <a:lnSpc>
                <a:spcPct val="107000"/>
              </a:lnSpc>
              <a:spcBef>
                <a:spcPts val="80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Formal consultation/feedback with key stakeholders group on initial draft child spending analysis</a:t>
            </a:r>
            <a:endParaRPr/>
          </a:p>
          <a:p>
            <a:pPr indent="0" lvl="2" marL="914400" marR="0" rtl="0" algn="just">
              <a:lnSpc>
                <a:spcPct val="107000"/>
              </a:lnSpc>
              <a:spcBef>
                <a:spcPts val="800"/>
              </a:spcBef>
              <a:spcAft>
                <a:spcPts val="0"/>
              </a:spcAft>
              <a:buNone/>
            </a:pPr>
            <a:r>
              <a:rPr b="0" i="0" lang="en-US" sz="1800" u="none" cap="none" strike="noStrike">
                <a:solidFill>
                  <a:schemeClr val="dk1"/>
                </a:solidFill>
                <a:latin typeface="Calibri"/>
                <a:ea typeface="Calibri"/>
                <a:cs typeface="Calibri"/>
                <a:sym typeface="Calibri"/>
              </a:rPr>
              <a:t>Feedback from key stakeholders on attribution decisions and methodology</a:t>
            </a:r>
            <a:endParaRPr/>
          </a:p>
          <a:p>
            <a:pPr indent="-342900" lvl="0" marL="342900" marR="0" rtl="0" algn="just">
              <a:lnSpc>
                <a:spcPct val="107000"/>
              </a:lnSpc>
              <a:spcBef>
                <a:spcPts val="80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Finalization of child spending analysis tool and methodology</a:t>
            </a:r>
            <a:endParaRPr/>
          </a:p>
          <a:p>
            <a:pPr indent="-342900" lvl="0" marL="342900" marR="0" rtl="0" algn="just">
              <a:lnSpc>
                <a:spcPct val="107000"/>
              </a:lnSpc>
              <a:spcBef>
                <a:spcPts val="80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Documentation of methodology and analysis</a:t>
            </a:r>
            <a:endParaRPr/>
          </a:p>
        </p:txBody>
      </p:sp>
      <p:sp>
        <p:nvSpPr>
          <p:cNvPr id="331" name="Google Shape;331;p20"/>
          <p:cNvSpPr/>
          <p:nvPr/>
        </p:nvSpPr>
        <p:spPr>
          <a:xfrm>
            <a:off x="0" y="100135"/>
            <a:ext cx="464184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Proposed PF4C support/engagement</a:t>
            </a:r>
            <a:endParaRPr/>
          </a:p>
        </p:txBody>
      </p:sp>
      <p:sp>
        <p:nvSpPr>
          <p:cNvPr id="332" name="Google Shape;332;p20"/>
          <p:cNvSpPr/>
          <p:nvPr/>
        </p:nvSpPr>
        <p:spPr>
          <a:xfrm>
            <a:off x="101598" y="590247"/>
            <a:ext cx="8975900" cy="388696"/>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b="1" lang="en-US" sz="1800">
                <a:solidFill>
                  <a:srgbClr val="002060"/>
                </a:solidFill>
                <a:latin typeface="Calibri"/>
                <a:ea typeface="Calibri"/>
                <a:cs typeface="Calibri"/>
                <a:sym typeface="Calibri"/>
              </a:rPr>
              <a:t>3) Developing a child spending analysis tool (cont.)</a:t>
            </a:r>
            <a:endParaRPr b="1" sz="1800">
              <a:solidFill>
                <a:srgbClr val="002060"/>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pic>
        <p:nvPicPr>
          <p:cNvPr id="337" name="Google Shape;337;p21"/>
          <p:cNvPicPr preferRelativeResize="0"/>
          <p:nvPr/>
        </p:nvPicPr>
        <p:blipFill rotWithShape="1">
          <a:blip r:embed="rId3">
            <a:alphaModFix/>
          </a:blip>
          <a:srcRect b="0" l="0" r="0" t="0"/>
          <a:stretch/>
        </p:blipFill>
        <p:spPr>
          <a:xfrm>
            <a:off x="202546" y="2189431"/>
            <a:ext cx="11505720" cy="1946017"/>
          </a:xfrm>
          <a:prstGeom prst="rect">
            <a:avLst/>
          </a:prstGeom>
          <a:noFill/>
          <a:ln>
            <a:noFill/>
          </a:ln>
        </p:spPr>
      </p:pic>
      <p:sp>
        <p:nvSpPr>
          <p:cNvPr id="338" name="Google Shape;338;p21"/>
          <p:cNvSpPr txBox="1"/>
          <p:nvPr/>
        </p:nvSpPr>
        <p:spPr>
          <a:xfrm>
            <a:off x="202546" y="4278573"/>
            <a:ext cx="4732637"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rgbClr val="0070C0"/>
                </a:solidFill>
                <a:latin typeface="Calibri"/>
                <a:ea typeface="Calibri"/>
                <a:cs typeface="Calibri"/>
                <a:sym typeface="Calibri"/>
              </a:rPr>
              <a:t>With myResults managers define queries to produce analyzable file </a:t>
            </a:r>
            <a:endParaRPr sz="1800">
              <a:solidFill>
                <a:srgbClr val="0070C0"/>
              </a:solidFill>
              <a:latin typeface="Calibri"/>
              <a:ea typeface="Calibri"/>
              <a:cs typeface="Calibri"/>
              <a:sym typeface="Calibri"/>
            </a:endParaRPr>
          </a:p>
        </p:txBody>
      </p:sp>
      <p:cxnSp>
        <p:nvCxnSpPr>
          <p:cNvPr id="339" name="Google Shape;339;p21"/>
          <p:cNvCxnSpPr/>
          <p:nvPr/>
        </p:nvCxnSpPr>
        <p:spPr>
          <a:xfrm flipH="1" rot="10800000">
            <a:off x="929020" y="3951401"/>
            <a:ext cx="617838" cy="369815"/>
          </a:xfrm>
          <a:prstGeom prst="straightConnector1">
            <a:avLst/>
          </a:prstGeom>
          <a:noFill/>
          <a:ln cap="flat" cmpd="sng" w="25400">
            <a:solidFill>
              <a:schemeClr val="accent1"/>
            </a:solidFill>
            <a:prstDash val="solid"/>
            <a:miter lim="800000"/>
            <a:headEnd len="sm" w="sm" type="none"/>
            <a:tailEnd len="med" w="med" type="triangle"/>
          </a:ln>
        </p:spPr>
      </p:cxnSp>
      <p:sp>
        <p:nvSpPr>
          <p:cNvPr id="340" name="Google Shape;340;p21"/>
          <p:cNvSpPr txBox="1"/>
          <p:nvPr/>
        </p:nvSpPr>
        <p:spPr>
          <a:xfrm>
            <a:off x="4437710" y="1063256"/>
            <a:ext cx="4732637"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rgbClr val="0070C0"/>
                </a:solidFill>
                <a:latin typeface="Calibri"/>
                <a:ea typeface="Calibri"/>
                <a:cs typeface="Calibri"/>
                <a:sym typeface="Calibri"/>
              </a:rPr>
              <a:t>Use ministry elaborated outcomes, outputs and KPIs to attribute spending for children – both yes/no and proportion</a:t>
            </a:r>
            <a:endParaRPr sz="1800">
              <a:solidFill>
                <a:srgbClr val="0070C0"/>
              </a:solidFill>
              <a:latin typeface="Calibri"/>
              <a:ea typeface="Calibri"/>
              <a:cs typeface="Calibri"/>
              <a:sym typeface="Calibri"/>
            </a:endParaRPr>
          </a:p>
        </p:txBody>
      </p:sp>
      <p:cxnSp>
        <p:nvCxnSpPr>
          <p:cNvPr id="341" name="Google Shape;341;p21"/>
          <p:cNvCxnSpPr/>
          <p:nvPr/>
        </p:nvCxnSpPr>
        <p:spPr>
          <a:xfrm>
            <a:off x="5752407" y="1886958"/>
            <a:ext cx="495009" cy="573609"/>
          </a:xfrm>
          <a:prstGeom prst="straightConnector1">
            <a:avLst/>
          </a:prstGeom>
          <a:noFill/>
          <a:ln cap="flat" cmpd="sng" w="25400">
            <a:solidFill>
              <a:schemeClr val="accent1"/>
            </a:solidFill>
            <a:prstDash val="solid"/>
            <a:miter lim="800000"/>
            <a:headEnd len="sm" w="sm" type="none"/>
            <a:tailEnd len="med" w="med" type="triangle"/>
          </a:ln>
        </p:spPr>
      </p:cxnSp>
      <p:sp>
        <p:nvSpPr>
          <p:cNvPr id="342" name="Google Shape;342;p21"/>
          <p:cNvSpPr txBox="1"/>
          <p:nvPr/>
        </p:nvSpPr>
        <p:spPr>
          <a:xfrm>
            <a:off x="7246670" y="4472632"/>
            <a:ext cx="4732637"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rgbClr val="0070C0"/>
                </a:solidFill>
                <a:latin typeface="Calibri"/>
                <a:ea typeface="Calibri"/>
                <a:cs typeface="Calibri"/>
                <a:sym typeface="Calibri"/>
              </a:rPr>
              <a:t>Categorize spending – depending on goal of the analysis (examples – life cycle, well-being domains, CRC domains, etc.)</a:t>
            </a:r>
            <a:endParaRPr sz="1800">
              <a:solidFill>
                <a:srgbClr val="0070C0"/>
              </a:solidFill>
              <a:latin typeface="Calibri"/>
              <a:ea typeface="Calibri"/>
              <a:cs typeface="Calibri"/>
              <a:sym typeface="Calibri"/>
            </a:endParaRPr>
          </a:p>
        </p:txBody>
      </p:sp>
      <p:cxnSp>
        <p:nvCxnSpPr>
          <p:cNvPr id="343" name="Google Shape;343;p21"/>
          <p:cNvCxnSpPr/>
          <p:nvPr/>
        </p:nvCxnSpPr>
        <p:spPr>
          <a:xfrm flipH="1" rot="10800000">
            <a:off x="10147161" y="3949680"/>
            <a:ext cx="667265" cy="371536"/>
          </a:xfrm>
          <a:prstGeom prst="straightConnector1">
            <a:avLst/>
          </a:prstGeom>
          <a:noFill/>
          <a:ln cap="flat" cmpd="sng" w="25400">
            <a:solidFill>
              <a:schemeClr val="accent1"/>
            </a:solidFill>
            <a:prstDash val="solid"/>
            <a:miter lim="800000"/>
            <a:headEnd len="sm" w="sm" type="none"/>
            <a:tailEnd len="med" w="med" type="triangle"/>
          </a:ln>
        </p:spPr>
      </p:cxnSp>
      <p:pic>
        <p:nvPicPr>
          <p:cNvPr id="344" name="Google Shape;344;p21"/>
          <p:cNvPicPr preferRelativeResize="0"/>
          <p:nvPr/>
        </p:nvPicPr>
        <p:blipFill rotWithShape="1">
          <a:blip r:embed="rId4">
            <a:alphaModFix/>
          </a:blip>
          <a:srcRect b="0" l="0" r="0" t="0"/>
          <a:stretch/>
        </p:blipFill>
        <p:spPr>
          <a:xfrm>
            <a:off x="1972450" y="5143677"/>
            <a:ext cx="2420583" cy="1714323"/>
          </a:xfrm>
          <a:prstGeom prst="rect">
            <a:avLst/>
          </a:prstGeom>
          <a:noFill/>
          <a:ln>
            <a:noFill/>
          </a:ln>
        </p:spPr>
      </p:pic>
      <p:sp>
        <p:nvSpPr>
          <p:cNvPr id="345" name="Google Shape;345;p21"/>
          <p:cNvSpPr/>
          <p:nvPr/>
        </p:nvSpPr>
        <p:spPr>
          <a:xfrm>
            <a:off x="671304" y="5143677"/>
            <a:ext cx="875554" cy="687224"/>
          </a:xfrm>
          <a:prstGeom prst="ellipse">
            <a:avLst/>
          </a:prstGeom>
          <a:noFill/>
          <a:ln cap="flat" cmpd="sng" w="22225">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rgbClr val="0070C0"/>
                </a:solidFill>
                <a:latin typeface="Calibri"/>
                <a:ea typeface="Calibri"/>
                <a:cs typeface="Calibri"/>
                <a:sym typeface="Calibri"/>
              </a:rPr>
              <a:t>1</a:t>
            </a:r>
            <a:endParaRPr b="1" sz="2400">
              <a:solidFill>
                <a:srgbClr val="0070C0"/>
              </a:solidFill>
              <a:latin typeface="Calibri"/>
              <a:ea typeface="Calibri"/>
              <a:cs typeface="Calibri"/>
              <a:sym typeface="Calibri"/>
            </a:endParaRPr>
          </a:p>
        </p:txBody>
      </p:sp>
      <p:sp>
        <p:nvSpPr>
          <p:cNvPr id="346" name="Google Shape;346;p21"/>
          <p:cNvSpPr/>
          <p:nvPr/>
        </p:nvSpPr>
        <p:spPr>
          <a:xfrm>
            <a:off x="3499149" y="1218040"/>
            <a:ext cx="875554" cy="687224"/>
          </a:xfrm>
          <a:prstGeom prst="ellipse">
            <a:avLst/>
          </a:prstGeom>
          <a:noFill/>
          <a:ln cap="flat" cmpd="sng" w="22225">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rgbClr val="0070C0"/>
                </a:solidFill>
                <a:latin typeface="Calibri"/>
                <a:ea typeface="Calibri"/>
                <a:cs typeface="Calibri"/>
                <a:sym typeface="Calibri"/>
              </a:rPr>
              <a:t>2</a:t>
            </a:r>
            <a:endParaRPr b="1" sz="2400">
              <a:solidFill>
                <a:srgbClr val="0070C0"/>
              </a:solidFill>
              <a:latin typeface="Calibri"/>
              <a:ea typeface="Calibri"/>
              <a:cs typeface="Calibri"/>
              <a:sym typeface="Calibri"/>
            </a:endParaRPr>
          </a:p>
        </p:txBody>
      </p:sp>
      <p:sp>
        <p:nvSpPr>
          <p:cNvPr id="347" name="Google Shape;347;p21"/>
          <p:cNvSpPr/>
          <p:nvPr/>
        </p:nvSpPr>
        <p:spPr>
          <a:xfrm>
            <a:off x="8581972" y="5395962"/>
            <a:ext cx="875554" cy="687224"/>
          </a:xfrm>
          <a:prstGeom prst="ellipse">
            <a:avLst/>
          </a:prstGeom>
          <a:noFill/>
          <a:ln cap="flat" cmpd="sng" w="22225">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rgbClr val="0070C0"/>
                </a:solidFill>
                <a:latin typeface="Calibri"/>
                <a:ea typeface="Calibri"/>
                <a:cs typeface="Calibri"/>
                <a:sym typeface="Calibri"/>
              </a:rPr>
              <a:t>3</a:t>
            </a:r>
            <a:endParaRPr b="1" sz="2400">
              <a:solidFill>
                <a:srgbClr val="0070C0"/>
              </a:solidFill>
              <a:latin typeface="Calibri"/>
              <a:ea typeface="Calibri"/>
              <a:cs typeface="Calibri"/>
              <a:sym typeface="Calibri"/>
            </a:endParaRPr>
          </a:p>
        </p:txBody>
      </p:sp>
      <p:sp>
        <p:nvSpPr>
          <p:cNvPr id="348" name="Google Shape;348;p21"/>
          <p:cNvSpPr/>
          <p:nvPr/>
        </p:nvSpPr>
        <p:spPr>
          <a:xfrm>
            <a:off x="0" y="100135"/>
            <a:ext cx="464184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Proposed PF4C support/engagement</a:t>
            </a:r>
            <a:endParaRPr/>
          </a:p>
        </p:txBody>
      </p:sp>
      <p:sp>
        <p:nvSpPr>
          <p:cNvPr id="349" name="Google Shape;349;p21"/>
          <p:cNvSpPr/>
          <p:nvPr/>
        </p:nvSpPr>
        <p:spPr>
          <a:xfrm>
            <a:off x="149770" y="542428"/>
            <a:ext cx="8975900" cy="388696"/>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b="1" lang="en-US" sz="1800">
                <a:solidFill>
                  <a:srgbClr val="002060"/>
                </a:solidFill>
                <a:latin typeface="Calibri"/>
                <a:ea typeface="Calibri"/>
                <a:cs typeface="Calibri"/>
                <a:sym typeface="Calibri"/>
              </a:rPr>
              <a:t>3) Developing a child spending analysis tool (cont.)</a:t>
            </a:r>
            <a:endParaRPr b="1" sz="1800">
              <a:solidFill>
                <a:srgbClr val="002060"/>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graphicFrame>
        <p:nvGraphicFramePr>
          <p:cNvPr id="354" name="Google Shape;354;p22"/>
          <p:cNvGraphicFramePr/>
          <p:nvPr/>
        </p:nvGraphicFramePr>
        <p:xfrm>
          <a:off x="7248697" y="542427"/>
          <a:ext cx="4553415" cy="2583639"/>
        </p:xfrm>
        <a:graphic>
          <a:graphicData uri="http://schemas.openxmlformats.org/drawingml/2006/chart">
            <c:chart r:id="rId3"/>
          </a:graphicData>
        </a:graphic>
      </p:graphicFrame>
      <p:sp>
        <p:nvSpPr>
          <p:cNvPr id="355" name="Google Shape;355;p22"/>
          <p:cNvSpPr txBox="1"/>
          <p:nvPr/>
        </p:nvSpPr>
        <p:spPr>
          <a:xfrm>
            <a:off x="430340" y="1157315"/>
            <a:ext cx="3781167" cy="61555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Examples of spending analysis</a:t>
            </a:r>
            <a:endParaRPr/>
          </a:p>
          <a:p>
            <a:pPr indent="0" lvl="0" marL="0" marR="0" rtl="0" algn="l">
              <a:spcBef>
                <a:spcPts val="0"/>
              </a:spcBef>
              <a:spcAft>
                <a:spcPts val="0"/>
              </a:spcAft>
              <a:buNone/>
            </a:pPr>
            <a:r>
              <a:rPr lang="en-US" sz="1600">
                <a:solidFill>
                  <a:schemeClr val="dk1"/>
                </a:solidFill>
                <a:latin typeface="Calibri"/>
                <a:ea typeface="Calibri"/>
                <a:cs typeface="Calibri"/>
                <a:sym typeface="Calibri"/>
              </a:rPr>
              <a:t>(simulated data) </a:t>
            </a:r>
            <a:endParaRPr sz="1600">
              <a:solidFill>
                <a:schemeClr val="dk1"/>
              </a:solidFill>
              <a:latin typeface="Calibri"/>
              <a:ea typeface="Calibri"/>
              <a:cs typeface="Calibri"/>
              <a:sym typeface="Calibri"/>
            </a:endParaRPr>
          </a:p>
        </p:txBody>
      </p:sp>
      <p:sp>
        <p:nvSpPr>
          <p:cNvPr id="356" name="Google Shape;356;p22"/>
          <p:cNvSpPr txBox="1"/>
          <p:nvPr/>
        </p:nvSpPr>
        <p:spPr>
          <a:xfrm>
            <a:off x="5370023" y="983394"/>
            <a:ext cx="1558000" cy="116955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rgbClr val="0070C0"/>
                </a:solidFill>
                <a:latin typeface="Calibri"/>
                <a:ea typeface="Calibri"/>
                <a:cs typeface="Calibri"/>
                <a:sym typeface="Calibri"/>
              </a:rPr>
              <a:t>Gov. wide CRC-based (used by EPU in “Profile of Children in Malaysia”)</a:t>
            </a:r>
            <a:endParaRPr sz="1400">
              <a:solidFill>
                <a:srgbClr val="0070C0"/>
              </a:solidFill>
              <a:latin typeface="Calibri"/>
              <a:ea typeface="Calibri"/>
              <a:cs typeface="Calibri"/>
              <a:sym typeface="Calibri"/>
            </a:endParaRPr>
          </a:p>
        </p:txBody>
      </p:sp>
      <p:pic>
        <p:nvPicPr>
          <p:cNvPr id="357" name="Google Shape;357;p22"/>
          <p:cNvPicPr preferRelativeResize="0"/>
          <p:nvPr/>
        </p:nvPicPr>
        <p:blipFill rotWithShape="1">
          <a:blip r:embed="rId4">
            <a:alphaModFix/>
          </a:blip>
          <a:srcRect b="0" l="0" r="0" t="0"/>
          <a:stretch/>
        </p:blipFill>
        <p:spPr>
          <a:xfrm>
            <a:off x="7378727" y="3441469"/>
            <a:ext cx="4459107" cy="2773979"/>
          </a:xfrm>
          <a:prstGeom prst="rect">
            <a:avLst/>
          </a:prstGeom>
          <a:noFill/>
          <a:ln cap="flat" cmpd="sng" w="25400">
            <a:solidFill>
              <a:schemeClr val="accent1"/>
            </a:solidFill>
            <a:prstDash val="solid"/>
            <a:round/>
            <a:headEnd len="sm" w="sm" type="none"/>
            <a:tailEnd len="sm" w="sm" type="none"/>
          </a:ln>
        </p:spPr>
      </p:pic>
      <p:sp>
        <p:nvSpPr>
          <p:cNvPr id="358" name="Google Shape;358;p22"/>
          <p:cNvSpPr txBox="1"/>
          <p:nvPr/>
        </p:nvSpPr>
        <p:spPr>
          <a:xfrm>
            <a:off x="215213" y="4723059"/>
            <a:ext cx="853733"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rgbClr val="0070C0"/>
                </a:solidFill>
                <a:latin typeface="Calibri"/>
                <a:ea typeface="Calibri"/>
                <a:cs typeface="Calibri"/>
                <a:sym typeface="Calibri"/>
              </a:rPr>
              <a:t>Sector- focused analysis</a:t>
            </a:r>
            <a:endParaRPr sz="1400">
              <a:solidFill>
                <a:srgbClr val="0070C0"/>
              </a:solidFill>
              <a:latin typeface="Calibri"/>
              <a:ea typeface="Calibri"/>
              <a:cs typeface="Calibri"/>
              <a:sym typeface="Calibri"/>
            </a:endParaRPr>
          </a:p>
        </p:txBody>
      </p:sp>
      <p:sp>
        <p:nvSpPr>
          <p:cNvPr id="359" name="Google Shape;359;p22"/>
          <p:cNvSpPr txBox="1"/>
          <p:nvPr/>
        </p:nvSpPr>
        <p:spPr>
          <a:xfrm>
            <a:off x="5690801" y="4507498"/>
            <a:ext cx="1249579" cy="9541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rgbClr val="0070C0"/>
                </a:solidFill>
                <a:latin typeface="Calibri"/>
                <a:ea typeface="Calibri"/>
                <a:cs typeface="Calibri"/>
                <a:sym typeface="Calibri"/>
              </a:rPr>
              <a:t>Gov. wide based on Child Well-Being framework</a:t>
            </a:r>
            <a:endParaRPr sz="1400">
              <a:solidFill>
                <a:srgbClr val="0070C0"/>
              </a:solidFill>
              <a:latin typeface="Calibri"/>
              <a:ea typeface="Calibri"/>
              <a:cs typeface="Calibri"/>
              <a:sym typeface="Calibri"/>
            </a:endParaRPr>
          </a:p>
        </p:txBody>
      </p:sp>
      <p:sp>
        <p:nvSpPr>
          <p:cNvPr id="360" name="Google Shape;360;p22"/>
          <p:cNvSpPr txBox="1"/>
          <p:nvPr/>
        </p:nvSpPr>
        <p:spPr>
          <a:xfrm>
            <a:off x="642078" y="2045798"/>
            <a:ext cx="454810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rgbClr val="0070C0"/>
                </a:solidFill>
                <a:latin typeface="Calibri"/>
                <a:ea typeface="Calibri"/>
                <a:cs typeface="Calibri"/>
                <a:sym typeface="Calibri"/>
              </a:rPr>
              <a:t>Only examples – many other possibilities</a:t>
            </a:r>
            <a:endParaRPr sz="1800">
              <a:solidFill>
                <a:srgbClr val="0070C0"/>
              </a:solidFill>
              <a:latin typeface="Calibri"/>
              <a:ea typeface="Calibri"/>
              <a:cs typeface="Calibri"/>
              <a:sym typeface="Calibri"/>
            </a:endParaRPr>
          </a:p>
        </p:txBody>
      </p:sp>
      <p:sp>
        <p:nvSpPr>
          <p:cNvPr id="361" name="Google Shape;361;p22"/>
          <p:cNvSpPr/>
          <p:nvPr/>
        </p:nvSpPr>
        <p:spPr>
          <a:xfrm>
            <a:off x="-23266" y="35514"/>
            <a:ext cx="464184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Proposed PF4C support/engagement</a:t>
            </a:r>
            <a:endParaRPr/>
          </a:p>
        </p:txBody>
      </p:sp>
      <p:sp>
        <p:nvSpPr>
          <p:cNvPr id="362" name="Google Shape;362;p22"/>
          <p:cNvSpPr/>
          <p:nvPr/>
        </p:nvSpPr>
        <p:spPr>
          <a:xfrm>
            <a:off x="149770" y="542428"/>
            <a:ext cx="8975900" cy="388696"/>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b="1" lang="en-US" sz="1800">
                <a:solidFill>
                  <a:srgbClr val="002060"/>
                </a:solidFill>
                <a:latin typeface="Calibri"/>
                <a:ea typeface="Calibri"/>
                <a:cs typeface="Calibri"/>
                <a:sym typeface="Calibri"/>
              </a:rPr>
              <a:t>3) Developing a child spending analysis tool (cont.)</a:t>
            </a:r>
            <a:endParaRPr b="1" sz="1800">
              <a:solidFill>
                <a:srgbClr val="002060"/>
              </a:solidFill>
              <a:latin typeface="Calibri"/>
              <a:ea typeface="Calibri"/>
              <a:cs typeface="Calibri"/>
              <a:sym typeface="Calibri"/>
            </a:endParaRPr>
          </a:p>
        </p:txBody>
      </p:sp>
      <p:pic>
        <p:nvPicPr>
          <p:cNvPr id="363" name="Google Shape;363;p22"/>
          <p:cNvPicPr preferRelativeResize="0"/>
          <p:nvPr/>
        </p:nvPicPr>
        <p:blipFill rotWithShape="1">
          <a:blip r:embed="rId5">
            <a:alphaModFix/>
          </a:blip>
          <a:srcRect b="0" l="0" r="0" t="0"/>
          <a:stretch/>
        </p:blipFill>
        <p:spPr>
          <a:xfrm>
            <a:off x="986508" y="3367587"/>
            <a:ext cx="4027281" cy="2881720"/>
          </a:xfrm>
          <a:prstGeom prst="rect">
            <a:avLst/>
          </a:prstGeom>
          <a:noFill/>
          <a:ln cap="flat" cmpd="sng" w="22225">
            <a:solidFill>
              <a:schemeClr val="accent1"/>
            </a:solidFill>
            <a:prstDash val="solid"/>
            <a:round/>
            <a:headEnd len="sm" w="sm" type="none"/>
            <a:tailEnd len="sm" w="sm" type="none"/>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5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5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3"/>
          <p:cNvSpPr/>
          <p:nvPr/>
        </p:nvSpPr>
        <p:spPr>
          <a:xfrm>
            <a:off x="1719618" y="2251881"/>
            <a:ext cx="8367776" cy="2585323"/>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Describe the public budgeting process in Malaysia from the perspective of  outcomes for children – highlighting enabling factors  and bottlenecks; </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Highlight results so far and key lessons learned from the implementation of Outcome Based Budgeting;</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Identify strategic points of engagement (technical, advocacy, partnership) for building on the OBB reforms in Malaysia for ensuring that public spending for children in Malaysia is transparent, efficient, equitable and adequate</a:t>
            </a:r>
            <a:endParaRPr/>
          </a:p>
        </p:txBody>
      </p:sp>
      <p:sp>
        <p:nvSpPr>
          <p:cNvPr id="102" name="Google Shape;102;p3"/>
          <p:cNvSpPr/>
          <p:nvPr/>
        </p:nvSpPr>
        <p:spPr>
          <a:xfrm>
            <a:off x="92338" y="218104"/>
            <a:ext cx="6068975"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PF4C study in Malaysia - 2015: </a:t>
            </a:r>
            <a:endParaRPr/>
          </a:p>
          <a:p>
            <a:pPr indent="0" lvl="0" marL="0" marR="0" rtl="0" algn="l">
              <a:spcBef>
                <a:spcPts val="0"/>
              </a:spcBef>
              <a:spcAft>
                <a:spcPts val="0"/>
              </a:spcAft>
              <a:buNone/>
            </a:pPr>
            <a:r>
              <a:rPr b="1" lang="en-US" sz="2400">
                <a:solidFill>
                  <a:srgbClr val="0070C0"/>
                </a:solidFill>
                <a:latin typeface="Calibri"/>
                <a:ea typeface="Calibri"/>
                <a:cs typeface="Calibri"/>
                <a:sym typeface="Calibri"/>
              </a:rPr>
              <a:t>Specific Objectives</a:t>
            </a:r>
            <a:endParaRPr sz="2400">
              <a:solidFill>
                <a:srgbClr val="0070C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4"/>
          <p:cNvSpPr/>
          <p:nvPr/>
        </p:nvSpPr>
        <p:spPr>
          <a:xfrm>
            <a:off x="108856" y="98362"/>
            <a:ext cx="6052457"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PF4C study in Malaysia: inputs/data</a:t>
            </a:r>
            <a:endParaRPr sz="2400">
              <a:solidFill>
                <a:srgbClr val="0070C0"/>
              </a:solidFill>
              <a:latin typeface="Calibri"/>
              <a:ea typeface="Calibri"/>
              <a:cs typeface="Calibri"/>
              <a:sym typeface="Calibri"/>
            </a:endParaRPr>
          </a:p>
        </p:txBody>
      </p:sp>
      <p:sp>
        <p:nvSpPr>
          <p:cNvPr id="108" name="Google Shape;108;p4"/>
          <p:cNvSpPr/>
          <p:nvPr/>
        </p:nvSpPr>
        <p:spPr>
          <a:xfrm>
            <a:off x="272143" y="661408"/>
            <a:ext cx="11462657" cy="298543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Review of documentation:  </a:t>
            </a:r>
            <a:endParaRPr/>
          </a:p>
          <a:p>
            <a:pPr indent="0" lvl="0" marL="0" marR="0" rtl="0" algn="l">
              <a:spcBef>
                <a:spcPts val="0"/>
              </a:spcBef>
              <a:spcAft>
                <a:spcPts val="0"/>
              </a:spcAft>
              <a:buNone/>
            </a:pPr>
            <a:r>
              <a:t/>
            </a:r>
            <a:endParaRPr sz="1100">
              <a:solidFill>
                <a:schemeClr val="dk1"/>
              </a:solidFill>
              <a:latin typeface="Calibri"/>
              <a:ea typeface="Calibri"/>
              <a:cs typeface="Calibri"/>
              <a:sym typeface="Calibri"/>
            </a:endParaRPr>
          </a:p>
          <a:p>
            <a:pPr indent="0" lvl="1" marL="457200" marR="0" rtl="0" algn="l">
              <a:spcBef>
                <a:spcPts val="0"/>
              </a:spcBef>
              <a:spcAft>
                <a:spcPts val="0"/>
              </a:spcAft>
              <a:buNone/>
            </a:pPr>
            <a:r>
              <a:rPr b="1" i="0" lang="en-US" sz="1800" u="none" cap="none" strike="noStrike">
                <a:solidFill>
                  <a:schemeClr val="dk1"/>
                </a:solidFill>
                <a:latin typeface="Calibri"/>
                <a:ea typeface="Calibri"/>
                <a:cs typeface="Calibri"/>
                <a:sym typeface="Calibri"/>
              </a:rPr>
              <a:t>Reference material on global experience in: </a:t>
            </a:r>
            <a:r>
              <a:rPr b="0" i="0" lang="en-US" sz="1800" u="none" cap="none" strike="noStrike">
                <a:solidFill>
                  <a:schemeClr val="dk1"/>
                </a:solidFill>
                <a:latin typeface="Calibri"/>
                <a:ea typeface="Calibri"/>
                <a:cs typeface="Calibri"/>
                <a:sym typeface="Calibri"/>
              </a:rPr>
              <a:t>Child-focused budgeting; Performance Based Budgeting </a:t>
            </a:r>
            <a:endParaRPr/>
          </a:p>
          <a:p>
            <a:pPr indent="0" lvl="1" marL="457200" marR="0" rtl="0" algn="l">
              <a:spcBef>
                <a:spcPts val="0"/>
              </a:spcBef>
              <a:spcAft>
                <a:spcPts val="0"/>
              </a:spcAft>
              <a:buNone/>
            </a:pPr>
            <a:r>
              <a:t/>
            </a:r>
            <a:endParaRPr b="0" i="0" sz="11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1" i="0" lang="en-US" sz="1800" u="none" cap="none" strike="noStrike">
                <a:solidFill>
                  <a:schemeClr val="dk1"/>
                </a:solidFill>
                <a:latin typeface="Calibri"/>
                <a:ea typeface="Calibri"/>
                <a:cs typeface="Calibri"/>
                <a:sym typeface="Calibri"/>
              </a:rPr>
              <a:t>Malaysia documentation</a:t>
            </a:r>
            <a:r>
              <a:rPr b="0" i="0" lang="en-US" sz="1800" u="none" cap="none" strike="noStrike">
                <a:solidFill>
                  <a:schemeClr val="dk1"/>
                </a:solidFill>
                <a:latin typeface="Calibri"/>
                <a:ea typeface="Calibri"/>
                <a:cs typeface="Calibri"/>
                <a:sym typeface="Calibri"/>
              </a:rPr>
              <a:t>: Malaysia Plans (9</a:t>
            </a:r>
            <a:r>
              <a:rPr b="0" baseline="30000" i="0" lang="en-US" sz="1800" u="none" cap="none" strike="noStrike">
                <a:solidFill>
                  <a:schemeClr val="dk1"/>
                </a:solidFill>
                <a:latin typeface="Calibri"/>
                <a:ea typeface="Calibri"/>
                <a:cs typeface="Calibri"/>
                <a:sym typeface="Calibri"/>
              </a:rPr>
              <a:t>th</a:t>
            </a:r>
            <a:r>
              <a:rPr b="0" i="0" lang="en-US" sz="1800" u="none" cap="none" strike="noStrike">
                <a:solidFill>
                  <a:schemeClr val="dk1"/>
                </a:solidFill>
                <a:latin typeface="Calibri"/>
                <a:ea typeface="Calibri"/>
                <a:cs typeface="Calibri"/>
                <a:sym typeface="Calibri"/>
              </a:rPr>
              <a:t>, 10</a:t>
            </a:r>
            <a:r>
              <a:rPr b="0" baseline="30000" i="0" lang="en-US" sz="1800" u="none" cap="none" strike="noStrike">
                <a:solidFill>
                  <a:schemeClr val="dk1"/>
                </a:solidFill>
                <a:latin typeface="Calibri"/>
                <a:ea typeface="Calibri"/>
                <a:cs typeface="Calibri"/>
                <a:sym typeface="Calibri"/>
              </a:rPr>
              <a:t>th</a:t>
            </a:r>
            <a:r>
              <a:rPr b="0" i="0" lang="en-US" sz="1800" u="none" cap="none" strike="noStrike">
                <a:solidFill>
                  <a:schemeClr val="dk1"/>
                </a:solidFill>
                <a:latin typeface="Calibri"/>
                <a:ea typeface="Calibri"/>
                <a:cs typeface="Calibri"/>
                <a:sym typeface="Calibri"/>
              </a:rPr>
              <a:t>), Strategic Plan MOH, Government Transformation Program Reports;  National Audit Reports; Education Blueprint; National Heath Accounts, Profile of Children in Malaysia, Mapping of Social Protection Programmes in Malaysia, Social Sector Budget and Expenditure Review; others</a:t>
            </a:r>
            <a:endParaRPr/>
          </a:p>
          <a:p>
            <a:pPr indent="0" lvl="1" marL="457200" marR="0" rtl="0" algn="l">
              <a:spcBef>
                <a:spcPts val="0"/>
              </a:spcBef>
              <a:spcAft>
                <a:spcPts val="0"/>
              </a:spcAft>
              <a:buNone/>
            </a:pPr>
            <a:r>
              <a:t/>
            </a:r>
            <a:endParaRPr b="0" i="0" sz="11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1" i="0" lang="en-US" sz="1800" u="none" cap="none" strike="noStrike">
                <a:solidFill>
                  <a:schemeClr val="dk1"/>
                </a:solidFill>
                <a:latin typeface="Calibri"/>
                <a:ea typeface="Calibri"/>
                <a:cs typeface="Calibri"/>
                <a:sym typeface="Calibri"/>
              </a:rPr>
              <a:t>Budget documentation: </a:t>
            </a:r>
            <a:r>
              <a:rPr b="0" i="0" lang="en-US" sz="1800" u="none" cap="none" strike="noStrike">
                <a:solidFill>
                  <a:schemeClr val="dk1"/>
                </a:solidFill>
                <a:latin typeface="Calibri"/>
                <a:ea typeface="Calibri"/>
                <a:cs typeface="Calibri"/>
                <a:sym typeface="Calibri"/>
              </a:rPr>
              <a:t>National Budgets (various years); Treasury Circulars; reporting formats</a:t>
            </a:r>
            <a:endParaRPr/>
          </a:p>
          <a:p>
            <a:pPr indent="0" lvl="1" marL="457200" marR="0" rtl="0" algn="l">
              <a:spcBef>
                <a:spcPts val="0"/>
              </a:spcBef>
              <a:spcAft>
                <a:spcPts val="0"/>
              </a:spcAft>
              <a:buNone/>
            </a:pPr>
            <a:r>
              <a:t/>
            </a:r>
            <a:endParaRPr b="0" i="0" sz="11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1" i="0" lang="en-US" sz="1800" u="none" cap="none" strike="noStrike">
                <a:solidFill>
                  <a:schemeClr val="dk1"/>
                </a:solidFill>
                <a:latin typeface="Calibri"/>
                <a:ea typeface="Calibri"/>
                <a:cs typeface="Calibri"/>
                <a:sym typeface="Calibri"/>
              </a:rPr>
              <a:t>Extract of new OBB MIS (myResults): </a:t>
            </a:r>
            <a:r>
              <a:rPr b="0" i="0" lang="en-US" sz="1800" u="none" cap="none" strike="noStrike">
                <a:solidFill>
                  <a:schemeClr val="dk1"/>
                </a:solidFill>
                <a:latin typeface="Calibri"/>
                <a:ea typeface="Calibri"/>
                <a:cs typeface="Calibri"/>
                <a:sym typeface="Calibri"/>
              </a:rPr>
              <a:t>Selected ministry programs/activities in Health; Education; Women, Family and Community Development</a:t>
            </a:r>
            <a:endParaRPr/>
          </a:p>
        </p:txBody>
      </p:sp>
      <p:sp>
        <p:nvSpPr>
          <p:cNvPr id="109" name="Google Shape;109;p4"/>
          <p:cNvSpPr/>
          <p:nvPr/>
        </p:nvSpPr>
        <p:spPr>
          <a:xfrm>
            <a:off x="424018" y="3646841"/>
            <a:ext cx="11158906" cy="32624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Interviews:  </a:t>
            </a:r>
            <a:endParaRPr/>
          </a:p>
          <a:p>
            <a:pPr indent="0" lvl="0" marL="0" marR="0" rtl="0" algn="l">
              <a:spcBef>
                <a:spcPts val="0"/>
              </a:spcBef>
              <a:spcAft>
                <a:spcPts val="0"/>
              </a:spcAft>
              <a:buNone/>
            </a:pPr>
            <a:r>
              <a:t/>
            </a:r>
            <a:endParaRPr sz="1100">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MOF Budget Office officials including Budget Review Officers who work with implementing ministries in developing budget proposals;</a:t>
            </a:r>
            <a:endParaRPr/>
          </a:p>
          <a:p>
            <a:pPr indent="0" lvl="1" marL="457200" marR="0" rtl="0" algn="l">
              <a:spcBef>
                <a:spcPts val="0"/>
              </a:spcBef>
              <a:spcAft>
                <a:spcPts val="0"/>
              </a:spcAft>
              <a:buNone/>
            </a:pPr>
            <a:r>
              <a:t/>
            </a:r>
            <a:endParaRPr b="0" i="0" sz="11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Policy development officials and program level planners in key program areas in the Ministry of Health; Ministry of Education and Ministry of Women, Family and Community Development;</a:t>
            </a:r>
            <a:endParaRPr/>
          </a:p>
          <a:p>
            <a:pPr indent="0" lvl="1" marL="457200" marR="0" rtl="0" algn="l">
              <a:spcBef>
                <a:spcPts val="0"/>
              </a:spcBef>
              <a:spcAft>
                <a:spcPts val="0"/>
              </a:spcAft>
              <a:buNone/>
            </a:pPr>
            <a:r>
              <a:t/>
            </a:r>
            <a:endParaRPr b="0" i="0" sz="11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Finance unit officials in the same ministries;</a:t>
            </a:r>
            <a:endParaRPr/>
          </a:p>
          <a:p>
            <a:pPr indent="0" lvl="1" marL="457200" marR="0" rtl="0" algn="l">
              <a:spcBef>
                <a:spcPts val="0"/>
              </a:spcBef>
              <a:spcAft>
                <a:spcPts val="0"/>
              </a:spcAft>
              <a:buNone/>
            </a:pPr>
            <a:r>
              <a:t/>
            </a:r>
            <a:endParaRPr b="0" i="0" sz="11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Officials in Economic Planning Unit – Prime Minister’s Department and Public Service Department</a:t>
            </a:r>
            <a:endParaRPr/>
          </a:p>
          <a:p>
            <a:pPr indent="0" lvl="1" marL="457200" marR="0" rtl="0" algn="l">
              <a:spcBef>
                <a:spcPts val="0"/>
              </a:spcBef>
              <a:spcAft>
                <a:spcPts val="0"/>
              </a:spcAft>
              <a:buNone/>
            </a:pPr>
            <a:r>
              <a:t/>
            </a:r>
            <a:endParaRPr b="0" i="0" sz="11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UNICEF and UNDP programme staff</a:t>
            </a:r>
            <a:endParaRPr b="0" i="0" sz="1800" u="none" cap="none" strike="noStrike">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5"/>
          <p:cNvSpPr/>
          <p:nvPr/>
        </p:nvSpPr>
        <p:spPr>
          <a:xfrm>
            <a:off x="108856" y="98363"/>
            <a:ext cx="5442857"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PF4C study in Malaysia: inputs/data (cont.)</a:t>
            </a:r>
            <a:endParaRPr sz="2400">
              <a:solidFill>
                <a:srgbClr val="0070C0"/>
              </a:solidFill>
              <a:latin typeface="Calibri"/>
              <a:ea typeface="Calibri"/>
              <a:cs typeface="Calibri"/>
              <a:sym typeface="Calibri"/>
            </a:endParaRPr>
          </a:p>
        </p:txBody>
      </p:sp>
      <p:sp>
        <p:nvSpPr>
          <p:cNvPr id="115" name="Google Shape;115;p5"/>
          <p:cNvSpPr/>
          <p:nvPr/>
        </p:nvSpPr>
        <p:spPr>
          <a:xfrm>
            <a:off x="261258" y="792036"/>
            <a:ext cx="11462657" cy="541686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National Consultation on Public Finance for Children in Malaysia:  </a:t>
            </a:r>
            <a:endParaRPr/>
          </a:p>
          <a:p>
            <a:pPr indent="0" lvl="0" marL="0" marR="0" rtl="0" algn="l">
              <a:spcBef>
                <a:spcPts val="0"/>
              </a:spcBef>
              <a:spcAft>
                <a:spcPts val="0"/>
              </a:spcAft>
              <a:buNone/>
            </a:pPr>
            <a:r>
              <a:t/>
            </a:r>
            <a:endParaRPr sz="1100">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Cohosted by Malaysia MOF and UNICEF Country Office (26 January 2015)</a:t>
            </a:r>
            <a:endParaRPr/>
          </a:p>
          <a:p>
            <a:pPr indent="-171450" lvl="1" marL="742950" marR="0" rtl="0" algn="l">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Objectives of National Consultation:</a:t>
            </a:r>
            <a:endParaRPr/>
          </a:p>
          <a:p>
            <a:pPr indent="0" lvl="1" marL="45720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2" marL="914400" marR="0" rtl="0" algn="l">
              <a:spcBef>
                <a:spcPts val="0"/>
              </a:spcBef>
              <a:spcAft>
                <a:spcPts val="0"/>
              </a:spcAft>
              <a:buNone/>
            </a:pPr>
            <a:r>
              <a:rPr b="0" i="1" lang="en-US" sz="1800" u="none" cap="none" strike="noStrike">
                <a:solidFill>
                  <a:schemeClr val="dk1"/>
                </a:solidFill>
                <a:latin typeface="Calibri"/>
                <a:ea typeface="Calibri"/>
                <a:cs typeface="Calibri"/>
                <a:sym typeface="Calibri"/>
              </a:rPr>
              <a:t>Identify the achievements of ministries in implementing Outcome Based Budgeting (OBB) and the remaining challenges for effective planning and budgeting for children </a:t>
            </a:r>
            <a:endParaRPr b="0" i="1" sz="1800" u="none" cap="none" strike="noStrike">
              <a:solidFill>
                <a:schemeClr val="dk1"/>
              </a:solidFill>
              <a:latin typeface="Calibri"/>
              <a:ea typeface="Calibri"/>
              <a:cs typeface="Calibri"/>
              <a:sym typeface="Calibri"/>
            </a:endParaRPr>
          </a:p>
          <a:p>
            <a:pPr indent="0" lvl="2" marL="914400" marR="0" rtl="0" algn="l">
              <a:spcBef>
                <a:spcPts val="0"/>
              </a:spcBef>
              <a:spcAft>
                <a:spcPts val="0"/>
              </a:spcAft>
              <a:buNone/>
            </a:pPr>
            <a:r>
              <a:t/>
            </a:r>
            <a:endParaRPr b="0" i="1" sz="1800" u="none" cap="none" strike="noStrike">
              <a:solidFill>
                <a:schemeClr val="dk1"/>
              </a:solidFill>
              <a:latin typeface="Calibri"/>
              <a:ea typeface="Calibri"/>
              <a:cs typeface="Calibri"/>
              <a:sym typeface="Calibri"/>
            </a:endParaRPr>
          </a:p>
          <a:p>
            <a:pPr indent="0" lvl="2" marL="914400" marR="0" rtl="0" algn="l">
              <a:spcBef>
                <a:spcPts val="0"/>
              </a:spcBef>
              <a:spcAft>
                <a:spcPts val="0"/>
              </a:spcAft>
              <a:buNone/>
            </a:pPr>
            <a:r>
              <a:rPr b="0" i="1" lang="en-US" sz="1800" u="none" cap="none" strike="noStrike">
                <a:solidFill>
                  <a:schemeClr val="dk1"/>
                </a:solidFill>
                <a:latin typeface="Calibri"/>
                <a:ea typeface="Calibri"/>
                <a:cs typeface="Calibri"/>
                <a:sym typeface="Calibri"/>
              </a:rPr>
              <a:t>Expose ministry policy and budget officials to experiences in implementing OBB or performance based budgeting from other countries</a:t>
            </a:r>
            <a:endParaRPr/>
          </a:p>
          <a:p>
            <a:pPr indent="0" lvl="2" marL="914400" marR="0" rtl="0" algn="l">
              <a:spcBef>
                <a:spcPts val="0"/>
              </a:spcBef>
              <a:spcAft>
                <a:spcPts val="0"/>
              </a:spcAft>
              <a:buNone/>
            </a:pPr>
            <a:r>
              <a:t/>
            </a:r>
            <a:endParaRPr b="0" i="1" sz="1800" u="none" cap="none" strike="noStrike">
              <a:solidFill>
                <a:schemeClr val="dk1"/>
              </a:solidFill>
              <a:latin typeface="Calibri"/>
              <a:ea typeface="Calibri"/>
              <a:cs typeface="Calibri"/>
              <a:sym typeface="Calibri"/>
            </a:endParaRPr>
          </a:p>
          <a:p>
            <a:pPr indent="0" lvl="2" marL="914400" marR="0" rtl="0" algn="l">
              <a:spcBef>
                <a:spcPts val="0"/>
              </a:spcBef>
              <a:spcAft>
                <a:spcPts val="0"/>
              </a:spcAft>
              <a:buNone/>
            </a:pPr>
            <a:r>
              <a:rPr b="0" i="1" lang="en-US" sz="1800" u="none" cap="none" strike="noStrike">
                <a:solidFill>
                  <a:schemeClr val="dk1"/>
                </a:solidFill>
                <a:latin typeface="Calibri"/>
                <a:ea typeface="Calibri"/>
                <a:cs typeface="Calibri"/>
                <a:sym typeface="Calibri"/>
              </a:rPr>
              <a:t>Familiarize ministries with potential strategies and tools for enhancing planning and budgeting for children Develop priorities and a plan for OBB rollout and improving results for children </a:t>
            </a:r>
            <a:endParaRPr b="0" i="1" sz="1800" u="none" cap="none" strike="noStrike">
              <a:solidFill>
                <a:schemeClr val="dk1"/>
              </a:solidFill>
              <a:latin typeface="Calibri"/>
              <a:ea typeface="Calibri"/>
              <a:cs typeface="Calibri"/>
              <a:sym typeface="Calibri"/>
            </a:endParaRPr>
          </a:p>
          <a:p>
            <a:pPr indent="0" lvl="2" marL="91440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Participants: Ministry of Finance, Economic Planning Unit, Public Service Department;  implementing ministries (Education; Health and Women, Family and Community Development), international experts involved in PFM reforms in other countries (South Africa and Philippines) and regional and global UNICEF Social Policy specialists.</a:t>
            </a:r>
            <a:endParaRPr/>
          </a:p>
          <a:p>
            <a:pPr indent="-171450" lvl="1" marL="742950" marR="0" rtl="0" algn="l">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t/>
            </a:r>
            <a:endParaRPr sz="11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6"/>
          <p:cNvSpPr/>
          <p:nvPr/>
        </p:nvSpPr>
        <p:spPr>
          <a:xfrm>
            <a:off x="108856" y="98363"/>
            <a:ext cx="5442857"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PF4C study in Malaysia: inputs/data (cont.)</a:t>
            </a:r>
            <a:endParaRPr sz="2400">
              <a:solidFill>
                <a:srgbClr val="0070C0"/>
              </a:solidFill>
              <a:latin typeface="Calibri"/>
              <a:ea typeface="Calibri"/>
              <a:cs typeface="Calibri"/>
              <a:sym typeface="Calibri"/>
            </a:endParaRPr>
          </a:p>
        </p:txBody>
      </p:sp>
      <p:sp>
        <p:nvSpPr>
          <p:cNvPr id="121" name="Google Shape;121;p6"/>
          <p:cNvSpPr/>
          <p:nvPr/>
        </p:nvSpPr>
        <p:spPr>
          <a:xfrm>
            <a:off x="261258" y="792036"/>
            <a:ext cx="11462657" cy="30931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Follow up</a:t>
            </a:r>
            <a:endParaRPr/>
          </a:p>
          <a:p>
            <a:pPr indent="0" lvl="0" marL="0" marR="0" rtl="0" algn="l">
              <a:spcBef>
                <a:spcPts val="0"/>
              </a:spcBef>
              <a:spcAft>
                <a:spcPts val="0"/>
              </a:spcAft>
              <a:buNone/>
            </a:pPr>
            <a:r>
              <a:t/>
            </a:r>
            <a:endParaRPr b="1" sz="11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1100">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Follow up meetings with 3 social sector ministries (Health; Education; Women Family and Community Development) to provide inputs into proposed support</a:t>
            </a:r>
            <a:endParaRPr/>
          </a:p>
          <a:p>
            <a:pPr indent="0" lvl="1" marL="45720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Review of draft findings and proposed support with MOF</a:t>
            </a:r>
            <a:endParaRPr/>
          </a:p>
          <a:p>
            <a:pPr indent="0" lvl="1" marL="45720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1" marL="45720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t/>
            </a:r>
            <a:endParaRPr sz="11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7"/>
          <p:cNvSpPr txBox="1"/>
          <p:nvPr>
            <p:ph idx="1" type="body"/>
          </p:nvPr>
        </p:nvSpPr>
        <p:spPr>
          <a:xfrm>
            <a:off x="918554" y="1476981"/>
            <a:ext cx="10515600" cy="509999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t/>
            </a:r>
            <a:endParaRPr sz="1800"/>
          </a:p>
          <a:p>
            <a:pPr indent="-228600" lvl="0" marL="228600" rtl="0" algn="l">
              <a:lnSpc>
                <a:spcPct val="90000"/>
              </a:lnSpc>
              <a:spcBef>
                <a:spcPts val="1000"/>
              </a:spcBef>
              <a:spcAft>
                <a:spcPts val="0"/>
              </a:spcAft>
              <a:buClr>
                <a:schemeClr val="dk1"/>
              </a:buClr>
              <a:buSzPts val="1800"/>
              <a:buChar char="•"/>
            </a:pPr>
            <a:r>
              <a:rPr lang="en-US" sz="1800"/>
              <a:t>A formal process for establishing national long term goals and medium term (five-year) development outcomes   ---  rather than each government entity having a separate process and plan</a:t>
            </a:r>
            <a:endParaRPr sz="1100"/>
          </a:p>
          <a:p>
            <a:pPr indent="-228600" lvl="0" marL="228600" rtl="0" algn="l">
              <a:lnSpc>
                <a:spcPct val="90000"/>
              </a:lnSpc>
              <a:spcBef>
                <a:spcPts val="1000"/>
              </a:spcBef>
              <a:spcAft>
                <a:spcPts val="0"/>
              </a:spcAft>
              <a:buClr>
                <a:schemeClr val="dk1"/>
              </a:buClr>
              <a:buSzPts val="1800"/>
              <a:buChar char="•"/>
            </a:pPr>
            <a:r>
              <a:rPr lang="en-US" sz="1800"/>
              <a:t> Most National Outcomes in the five year plans are multisectoral and there is a strong social commitment – including explicit targeting of equity (socio-economic, rural/urban)</a:t>
            </a:r>
            <a:endParaRPr/>
          </a:p>
          <a:p>
            <a:pPr indent="-228600" lvl="0" marL="228600" rtl="0" algn="l">
              <a:lnSpc>
                <a:spcPct val="90000"/>
              </a:lnSpc>
              <a:spcBef>
                <a:spcPts val="1000"/>
              </a:spcBef>
              <a:spcAft>
                <a:spcPts val="0"/>
              </a:spcAft>
              <a:buClr>
                <a:schemeClr val="dk1"/>
              </a:buClr>
              <a:buSzPts val="1800"/>
              <a:buChar char="•"/>
            </a:pPr>
            <a:r>
              <a:rPr lang="en-US" sz="1800"/>
              <a:t>Previous budget system reforms established: a program classification of the budget; performance agreements between ministries and MOF; managerial authority in committing resources, and an expenditure review as part of the budget preparation process. </a:t>
            </a:r>
            <a:endParaRPr sz="1800"/>
          </a:p>
          <a:p>
            <a:pPr indent="-228600" lvl="0" marL="228600" rtl="0" algn="l">
              <a:lnSpc>
                <a:spcPct val="90000"/>
              </a:lnSpc>
              <a:spcBef>
                <a:spcPts val="1000"/>
              </a:spcBef>
              <a:spcAft>
                <a:spcPts val="0"/>
              </a:spcAft>
              <a:buClr>
                <a:schemeClr val="dk1"/>
              </a:buClr>
              <a:buSzPts val="1800"/>
              <a:buChar char="•"/>
            </a:pPr>
            <a:r>
              <a:rPr lang="en-US" sz="1800"/>
              <a:t>In OBB all ministry priorities (outcomes)  are formally linked to national development priorities (National Outcomes) – harnessing government investment to achieve national priorities</a:t>
            </a:r>
            <a:endParaRPr/>
          </a:p>
          <a:p>
            <a:pPr indent="-228600" lvl="0" marL="228600" rtl="0" algn="l">
              <a:lnSpc>
                <a:spcPct val="90000"/>
              </a:lnSpc>
              <a:spcBef>
                <a:spcPts val="1000"/>
              </a:spcBef>
              <a:spcAft>
                <a:spcPts val="0"/>
              </a:spcAft>
              <a:buClr>
                <a:schemeClr val="dk1"/>
              </a:buClr>
              <a:buSzPts val="1800"/>
              <a:buChar char="•"/>
            </a:pPr>
            <a:r>
              <a:rPr lang="en-US" sz="1800"/>
              <a:t>The formal vertical linkages also result in horizontal linkages  (shared outcomes across programs, activities and ministries) –</a:t>
            </a:r>
            <a:r>
              <a:rPr b="1" lang="en-US" sz="1800">
                <a:solidFill>
                  <a:srgbClr val="0070C0"/>
                </a:solidFill>
              </a:rPr>
              <a:t>This cross cutting perspective is especially important for meeting the multidimensional needs of children across the stages of development</a:t>
            </a:r>
            <a:endParaRPr/>
          </a:p>
          <a:p>
            <a:pPr indent="0" lvl="0" marL="0" rtl="0" algn="l">
              <a:lnSpc>
                <a:spcPct val="90000"/>
              </a:lnSpc>
              <a:spcBef>
                <a:spcPts val="1000"/>
              </a:spcBef>
              <a:spcAft>
                <a:spcPts val="0"/>
              </a:spcAft>
              <a:buClr>
                <a:schemeClr val="dk1"/>
              </a:buClr>
              <a:buSzPts val="1800"/>
              <a:buNone/>
            </a:pPr>
            <a:r>
              <a:t/>
            </a:r>
            <a:endParaRPr sz="1800"/>
          </a:p>
          <a:p>
            <a:pPr indent="0" lvl="0" marL="0" rtl="0" algn="l">
              <a:lnSpc>
                <a:spcPct val="90000"/>
              </a:lnSpc>
              <a:spcBef>
                <a:spcPts val="1000"/>
              </a:spcBef>
              <a:spcAft>
                <a:spcPts val="0"/>
              </a:spcAft>
              <a:buClr>
                <a:schemeClr val="dk1"/>
              </a:buClr>
              <a:buSzPts val="2400"/>
              <a:buNone/>
            </a:pPr>
            <a:r>
              <a:t/>
            </a:r>
            <a:endParaRPr sz="2400"/>
          </a:p>
        </p:txBody>
      </p:sp>
      <p:sp>
        <p:nvSpPr>
          <p:cNvPr id="127" name="Google Shape;127;p7"/>
          <p:cNvSpPr/>
          <p:nvPr/>
        </p:nvSpPr>
        <p:spPr>
          <a:xfrm>
            <a:off x="324090" y="876587"/>
            <a:ext cx="11412639" cy="707886"/>
          </a:xfrm>
          <a:prstGeom prst="rect">
            <a:avLst/>
          </a:prstGeom>
          <a:noFill/>
          <a:ln>
            <a:noFill/>
          </a:ln>
        </p:spPr>
        <p:txBody>
          <a:bodyPr anchorCtr="0" anchor="t" bIns="45700" lIns="91425" spcFirstLastPara="1" rIns="91425" wrap="square" tIns="45700">
            <a:spAutoFit/>
          </a:bodyPr>
          <a:lstStyle/>
          <a:p>
            <a:pPr indent="-922338" lvl="0" marL="922338" marR="0" rtl="0" algn="l">
              <a:spcBef>
                <a:spcPts val="0"/>
              </a:spcBef>
              <a:spcAft>
                <a:spcPts val="0"/>
              </a:spcAft>
              <a:buNone/>
            </a:pPr>
            <a:r>
              <a:rPr b="1" lang="en-US" sz="2000">
                <a:solidFill>
                  <a:srgbClr val="002060"/>
                </a:solidFill>
                <a:latin typeface="Calibri"/>
                <a:ea typeface="Calibri"/>
                <a:cs typeface="Calibri"/>
                <a:sym typeface="Calibri"/>
              </a:rPr>
              <a:t>1)  The Malaysia PFM system has important features that provide a strong foundation for child-focused planning and budgeting</a:t>
            </a:r>
            <a:endParaRPr b="1" sz="2000">
              <a:solidFill>
                <a:srgbClr val="002060"/>
              </a:solidFill>
              <a:latin typeface="Calibri"/>
              <a:ea typeface="Calibri"/>
              <a:cs typeface="Calibri"/>
              <a:sym typeface="Calibri"/>
            </a:endParaRPr>
          </a:p>
        </p:txBody>
      </p:sp>
      <p:sp>
        <p:nvSpPr>
          <p:cNvPr id="128" name="Google Shape;128;p7"/>
          <p:cNvSpPr/>
          <p:nvPr/>
        </p:nvSpPr>
        <p:spPr>
          <a:xfrm>
            <a:off x="0" y="114725"/>
            <a:ext cx="1188146"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Findings</a:t>
            </a:r>
            <a:endParaRPr b="1" sz="2400">
              <a:solidFill>
                <a:srgbClr val="0070C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pic>
        <p:nvPicPr>
          <p:cNvPr id="133" name="Google Shape;133;p8"/>
          <p:cNvPicPr preferRelativeResize="0"/>
          <p:nvPr/>
        </p:nvPicPr>
        <p:blipFill rotWithShape="1">
          <a:blip r:embed="rId3">
            <a:alphaModFix/>
          </a:blip>
          <a:srcRect b="0" l="0" r="0" t="0"/>
          <a:stretch/>
        </p:blipFill>
        <p:spPr>
          <a:xfrm>
            <a:off x="6245027" y="176857"/>
            <a:ext cx="5293283" cy="3969962"/>
          </a:xfrm>
          <a:prstGeom prst="rect">
            <a:avLst/>
          </a:prstGeom>
          <a:noFill/>
          <a:ln>
            <a:noFill/>
          </a:ln>
        </p:spPr>
      </p:pic>
      <p:sp>
        <p:nvSpPr>
          <p:cNvPr id="134" name="Google Shape;134;p8"/>
          <p:cNvSpPr txBox="1"/>
          <p:nvPr/>
        </p:nvSpPr>
        <p:spPr>
          <a:xfrm>
            <a:off x="847960" y="714491"/>
            <a:ext cx="3853543" cy="156966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accent1"/>
                </a:solidFill>
                <a:latin typeface="Calibri"/>
                <a:ea typeface="Calibri"/>
                <a:cs typeface="Calibri"/>
                <a:sym typeface="Calibri"/>
              </a:rPr>
              <a:t>In OBB formal links between all ministry, outcomes, outputs and KPIs to a National Outcome</a:t>
            </a:r>
            <a:endParaRPr sz="2400">
              <a:solidFill>
                <a:schemeClr val="accent1"/>
              </a:solidFill>
              <a:latin typeface="Calibri"/>
              <a:ea typeface="Calibri"/>
              <a:cs typeface="Calibri"/>
              <a:sym typeface="Calibri"/>
            </a:endParaRPr>
          </a:p>
        </p:txBody>
      </p:sp>
      <p:sp>
        <p:nvSpPr>
          <p:cNvPr id="135" name="Google Shape;135;p8"/>
          <p:cNvSpPr txBox="1"/>
          <p:nvPr/>
        </p:nvSpPr>
        <p:spPr>
          <a:xfrm>
            <a:off x="795550" y="2614923"/>
            <a:ext cx="3853543" cy="156966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FF0000"/>
                </a:solidFill>
                <a:latin typeface="Calibri"/>
                <a:ea typeface="Calibri"/>
                <a:cs typeface="Calibri"/>
                <a:sym typeface="Calibri"/>
              </a:rPr>
              <a:t>The vertical linkages also establish horizontal cross cutting links – including links across ministries</a:t>
            </a:r>
            <a:endParaRPr sz="2400">
              <a:solidFill>
                <a:srgbClr val="FF0000"/>
              </a:solidFill>
              <a:latin typeface="Calibri"/>
              <a:ea typeface="Calibri"/>
              <a:cs typeface="Calibri"/>
              <a:sym typeface="Calibri"/>
            </a:endParaRPr>
          </a:p>
        </p:txBody>
      </p:sp>
      <p:sp>
        <p:nvSpPr>
          <p:cNvPr id="136" name="Google Shape;136;p8"/>
          <p:cNvSpPr txBox="1"/>
          <p:nvPr/>
        </p:nvSpPr>
        <p:spPr>
          <a:xfrm>
            <a:off x="-23621" y="4247210"/>
            <a:ext cx="8338752"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a:solidFill>
                  <a:srgbClr val="FF0000"/>
                </a:solidFill>
                <a:latin typeface="Calibri"/>
                <a:ea typeface="Calibri"/>
                <a:cs typeface="Calibri"/>
                <a:sym typeface="Calibri"/>
              </a:rPr>
              <a:t>Horizontal cross cutting links Important for planning/budgeting for children (example):</a:t>
            </a:r>
            <a:endParaRPr sz="1600">
              <a:solidFill>
                <a:srgbClr val="FF0000"/>
              </a:solidFill>
              <a:latin typeface="Calibri"/>
              <a:ea typeface="Calibri"/>
              <a:cs typeface="Calibri"/>
              <a:sym typeface="Calibri"/>
            </a:endParaRPr>
          </a:p>
        </p:txBody>
      </p:sp>
      <p:sp>
        <p:nvSpPr>
          <p:cNvPr id="137" name="Google Shape;137;p8"/>
          <p:cNvSpPr/>
          <p:nvPr/>
        </p:nvSpPr>
        <p:spPr>
          <a:xfrm rot="-5400000">
            <a:off x="7345968" y="3658533"/>
            <a:ext cx="433578" cy="828468"/>
          </a:xfrm>
          <a:prstGeom prst="upDownArrow">
            <a:avLst>
              <a:gd fmla="val 50000" name="adj1"/>
              <a:gd fmla="val 50000" name="adj2"/>
            </a:avLst>
          </a:prstGeom>
          <a:solidFill>
            <a:srgbClr val="FF0000"/>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8" name="Google Shape;138;p8"/>
          <p:cNvSpPr/>
          <p:nvPr/>
        </p:nvSpPr>
        <p:spPr>
          <a:xfrm rot="-5400000">
            <a:off x="8647353" y="3670213"/>
            <a:ext cx="433578" cy="828468"/>
          </a:xfrm>
          <a:prstGeom prst="upDownArrow">
            <a:avLst>
              <a:gd fmla="val 50000" name="adj1"/>
              <a:gd fmla="val 50000" name="adj2"/>
            </a:avLst>
          </a:prstGeom>
          <a:solidFill>
            <a:srgbClr val="FF0000"/>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9" name="Google Shape;139;p8"/>
          <p:cNvSpPr/>
          <p:nvPr/>
        </p:nvSpPr>
        <p:spPr>
          <a:xfrm rot="-5400000">
            <a:off x="9965701" y="3657455"/>
            <a:ext cx="433578" cy="828468"/>
          </a:xfrm>
          <a:prstGeom prst="upDownArrow">
            <a:avLst>
              <a:gd fmla="val 50000" name="adj1"/>
              <a:gd fmla="val 50000" name="adj2"/>
            </a:avLst>
          </a:prstGeom>
          <a:solidFill>
            <a:srgbClr val="FF0000"/>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0" name="Google Shape;140;p8"/>
          <p:cNvSpPr txBox="1"/>
          <p:nvPr/>
        </p:nvSpPr>
        <p:spPr>
          <a:xfrm>
            <a:off x="599787" y="5314560"/>
            <a:ext cx="1454226" cy="7386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Household poverty/ deprivation</a:t>
            </a:r>
            <a:endParaRPr b="1" sz="1400">
              <a:solidFill>
                <a:schemeClr val="dk1"/>
              </a:solidFill>
              <a:latin typeface="Calibri"/>
              <a:ea typeface="Calibri"/>
              <a:cs typeface="Calibri"/>
              <a:sym typeface="Calibri"/>
            </a:endParaRPr>
          </a:p>
        </p:txBody>
      </p:sp>
      <p:sp>
        <p:nvSpPr>
          <p:cNvPr id="141" name="Google Shape;141;p8"/>
          <p:cNvSpPr txBox="1"/>
          <p:nvPr/>
        </p:nvSpPr>
        <p:spPr>
          <a:xfrm>
            <a:off x="2054013" y="4575896"/>
            <a:ext cx="1454226" cy="7386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Poor maternal/child health </a:t>
            </a:r>
            <a:endParaRPr b="1" sz="1400">
              <a:solidFill>
                <a:schemeClr val="dk1"/>
              </a:solidFill>
              <a:latin typeface="Calibri"/>
              <a:ea typeface="Calibri"/>
              <a:cs typeface="Calibri"/>
              <a:sym typeface="Calibri"/>
            </a:endParaRPr>
          </a:p>
        </p:txBody>
      </p:sp>
      <p:sp>
        <p:nvSpPr>
          <p:cNvPr id="142" name="Google Shape;142;p8"/>
          <p:cNvSpPr txBox="1"/>
          <p:nvPr/>
        </p:nvSpPr>
        <p:spPr>
          <a:xfrm>
            <a:off x="3132986" y="5611915"/>
            <a:ext cx="1454226" cy="7386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Poor physical/ cognitive development - </a:t>
            </a:r>
            <a:endParaRPr b="1" sz="1400">
              <a:solidFill>
                <a:schemeClr val="dk1"/>
              </a:solidFill>
              <a:latin typeface="Calibri"/>
              <a:ea typeface="Calibri"/>
              <a:cs typeface="Calibri"/>
              <a:sym typeface="Calibri"/>
            </a:endParaRPr>
          </a:p>
        </p:txBody>
      </p:sp>
      <p:sp>
        <p:nvSpPr>
          <p:cNvPr id="143" name="Google Shape;143;p8"/>
          <p:cNvSpPr txBox="1"/>
          <p:nvPr/>
        </p:nvSpPr>
        <p:spPr>
          <a:xfrm>
            <a:off x="4696584" y="4622362"/>
            <a:ext cx="1454226"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Does not participate or low quality ECCD-  </a:t>
            </a:r>
            <a:endParaRPr b="1" sz="1400">
              <a:solidFill>
                <a:schemeClr val="dk1"/>
              </a:solidFill>
              <a:latin typeface="Calibri"/>
              <a:ea typeface="Calibri"/>
              <a:cs typeface="Calibri"/>
              <a:sym typeface="Calibri"/>
            </a:endParaRPr>
          </a:p>
        </p:txBody>
      </p:sp>
      <p:sp>
        <p:nvSpPr>
          <p:cNvPr id="144" name="Google Shape;144;p8"/>
          <p:cNvSpPr txBox="1"/>
          <p:nvPr/>
        </p:nvSpPr>
        <p:spPr>
          <a:xfrm>
            <a:off x="5836737" y="5397387"/>
            <a:ext cx="1454226" cy="7386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Poor performance in Primary school</a:t>
            </a:r>
            <a:endParaRPr b="1" sz="1400">
              <a:solidFill>
                <a:schemeClr val="dk1"/>
              </a:solidFill>
              <a:latin typeface="Calibri"/>
              <a:ea typeface="Calibri"/>
              <a:cs typeface="Calibri"/>
              <a:sym typeface="Calibri"/>
            </a:endParaRPr>
          </a:p>
        </p:txBody>
      </p:sp>
      <p:sp>
        <p:nvSpPr>
          <p:cNvPr id="145" name="Google Shape;145;p8"/>
          <p:cNvSpPr txBox="1"/>
          <p:nvPr/>
        </p:nvSpPr>
        <p:spPr>
          <a:xfrm>
            <a:off x="7161416" y="4573817"/>
            <a:ext cx="1454226" cy="7386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Drop out Secondary or poor results</a:t>
            </a:r>
            <a:endParaRPr b="1" sz="1400">
              <a:solidFill>
                <a:schemeClr val="dk1"/>
              </a:solidFill>
              <a:latin typeface="Calibri"/>
              <a:ea typeface="Calibri"/>
              <a:cs typeface="Calibri"/>
              <a:sym typeface="Calibri"/>
            </a:endParaRPr>
          </a:p>
        </p:txBody>
      </p:sp>
      <p:sp>
        <p:nvSpPr>
          <p:cNvPr id="146" name="Google Shape;146;p8"/>
          <p:cNvSpPr txBox="1"/>
          <p:nvPr/>
        </p:nvSpPr>
        <p:spPr>
          <a:xfrm>
            <a:off x="8346833" y="5297140"/>
            <a:ext cx="1454226" cy="1600438"/>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Youth unemployment /low productivity/ lower economic growth – more poverty</a:t>
            </a:r>
            <a:endParaRPr b="1" sz="1400">
              <a:solidFill>
                <a:schemeClr val="dk1"/>
              </a:solidFill>
              <a:latin typeface="Calibri"/>
              <a:ea typeface="Calibri"/>
              <a:cs typeface="Calibri"/>
              <a:sym typeface="Calibri"/>
            </a:endParaRPr>
          </a:p>
        </p:txBody>
      </p:sp>
      <p:cxnSp>
        <p:nvCxnSpPr>
          <p:cNvPr id="147" name="Google Shape;147;p8"/>
          <p:cNvCxnSpPr/>
          <p:nvPr/>
        </p:nvCxnSpPr>
        <p:spPr>
          <a:xfrm flipH="1" rot="10800000">
            <a:off x="1910795" y="5241363"/>
            <a:ext cx="462708" cy="181753"/>
          </a:xfrm>
          <a:prstGeom prst="straightConnector1">
            <a:avLst/>
          </a:prstGeom>
          <a:noFill/>
          <a:ln cap="flat" cmpd="sng" w="9525">
            <a:solidFill>
              <a:schemeClr val="accent1"/>
            </a:solidFill>
            <a:prstDash val="solid"/>
            <a:miter lim="800000"/>
            <a:headEnd len="sm" w="sm" type="none"/>
            <a:tailEnd len="sm" w="sm" type="none"/>
          </a:ln>
        </p:spPr>
      </p:cxnSp>
      <p:cxnSp>
        <p:nvCxnSpPr>
          <p:cNvPr id="148" name="Google Shape;148;p8"/>
          <p:cNvCxnSpPr/>
          <p:nvPr/>
        </p:nvCxnSpPr>
        <p:spPr>
          <a:xfrm>
            <a:off x="3132986" y="5372361"/>
            <a:ext cx="225005" cy="284872"/>
          </a:xfrm>
          <a:prstGeom prst="straightConnector1">
            <a:avLst/>
          </a:prstGeom>
          <a:noFill/>
          <a:ln cap="flat" cmpd="sng" w="9525">
            <a:solidFill>
              <a:schemeClr val="accent1"/>
            </a:solidFill>
            <a:prstDash val="solid"/>
            <a:miter lim="800000"/>
            <a:headEnd len="sm" w="sm" type="none"/>
            <a:tailEnd len="sm" w="sm" type="none"/>
          </a:ln>
        </p:spPr>
      </p:cxnSp>
      <p:cxnSp>
        <p:nvCxnSpPr>
          <p:cNvPr id="149" name="Google Shape;149;p8"/>
          <p:cNvCxnSpPr/>
          <p:nvPr/>
        </p:nvCxnSpPr>
        <p:spPr>
          <a:xfrm flipH="1" rot="10800000">
            <a:off x="4322763" y="5241363"/>
            <a:ext cx="524069" cy="254974"/>
          </a:xfrm>
          <a:prstGeom prst="straightConnector1">
            <a:avLst/>
          </a:prstGeom>
          <a:noFill/>
          <a:ln cap="flat" cmpd="sng" w="9525">
            <a:solidFill>
              <a:schemeClr val="accent1"/>
            </a:solidFill>
            <a:prstDash val="solid"/>
            <a:miter lim="800000"/>
            <a:headEnd len="sm" w="sm" type="none"/>
            <a:tailEnd len="sm" w="sm" type="none"/>
          </a:ln>
        </p:spPr>
      </p:cxnSp>
      <p:cxnSp>
        <p:nvCxnSpPr>
          <p:cNvPr id="150" name="Google Shape;150;p8"/>
          <p:cNvCxnSpPr/>
          <p:nvPr/>
        </p:nvCxnSpPr>
        <p:spPr>
          <a:xfrm>
            <a:off x="5973816" y="5244269"/>
            <a:ext cx="437648" cy="332200"/>
          </a:xfrm>
          <a:prstGeom prst="straightConnector1">
            <a:avLst/>
          </a:prstGeom>
          <a:noFill/>
          <a:ln cap="flat" cmpd="sng" w="9525">
            <a:solidFill>
              <a:schemeClr val="accent1"/>
            </a:solidFill>
            <a:prstDash val="solid"/>
            <a:miter lim="800000"/>
            <a:headEnd len="sm" w="sm" type="none"/>
            <a:tailEnd len="sm" w="sm" type="none"/>
          </a:ln>
        </p:spPr>
      </p:cxnSp>
      <p:cxnSp>
        <p:nvCxnSpPr>
          <p:cNvPr id="151" name="Google Shape;151;p8"/>
          <p:cNvCxnSpPr/>
          <p:nvPr/>
        </p:nvCxnSpPr>
        <p:spPr>
          <a:xfrm flipH="1" rot="10800000">
            <a:off x="6996092" y="5136971"/>
            <a:ext cx="304863" cy="271190"/>
          </a:xfrm>
          <a:prstGeom prst="straightConnector1">
            <a:avLst/>
          </a:prstGeom>
          <a:noFill/>
          <a:ln cap="flat" cmpd="sng" w="9525">
            <a:solidFill>
              <a:schemeClr val="accent1"/>
            </a:solidFill>
            <a:prstDash val="solid"/>
            <a:miter lim="800000"/>
            <a:headEnd len="sm" w="sm" type="none"/>
            <a:tailEnd len="sm" w="sm" type="none"/>
          </a:ln>
        </p:spPr>
      </p:cxnSp>
      <p:cxnSp>
        <p:nvCxnSpPr>
          <p:cNvPr id="152" name="Google Shape;152;p8"/>
          <p:cNvCxnSpPr/>
          <p:nvPr/>
        </p:nvCxnSpPr>
        <p:spPr>
          <a:xfrm>
            <a:off x="8346833" y="5332239"/>
            <a:ext cx="268809" cy="164098"/>
          </a:xfrm>
          <a:prstGeom prst="straightConnector1">
            <a:avLst/>
          </a:prstGeom>
          <a:noFill/>
          <a:ln cap="flat" cmpd="sng" w="9525">
            <a:solidFill>
              <a:schemeClr val="accent1"/>
            </a:solidFill>
            <a:prstDash val="solid"/>
            <a:miter lim="800000"/>
            <a:headEnd len="sm" w="sm" type="none"/>
            <a:tailEnd len="sm" w="sm" type="none"/>
          </a:ln>
        </p:spPr>
      </p:cxnSp>
      <p:sp>
        <p:nvSpPr>
          <p:cNvPr id="153" name="Google Shape;153;p8"/>
          <p:cNvSpPr txBox="1"/>
          <p:nvPr/>
        </p:nvSpPr>
        <p:spPr>
          <a:xfrm>
            <a:off x="10070613" y="4568631"/>
            <a:ext cx="1365339" cy="116955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Alienated youth/ risky behaviors/  early pregnancy/ etc.</a:t>
            </a:r>
            <a:endParaRPr b="1" sz="1400">
              <a:solidFill>
                <a:schemeClr val="dk1"/>
              </a:solidFill>
              <a:latin typeface="Calibri"/>
              <a:ea typeface="Calibri"/>
              <a:cs typeface="Calibri"/>
              <a:sym typeface="Calibri"/>
            </a:endParaRPr>
          </a:p>
        </p:txBody>
      </p:sp>
      <p:cxnSp>
        <p:nvCxnSpPr>
          <p:cNvPr id="154" name="Google Shape;154;p8"/>
          <p:cNvCxnSpPr/>
          <p:nvPr/>
        </p:nvCxnSpPr>
        <p:spPr>
          <a:xfrm flipH="1" rot="10800000">
            <a:off x="9684944" y="5130490"/>
            <a:ext cx="418587" cy="257300"/>
          </a:xfrm>
          <a:prstGeom prst="straightConnector1">
            <a:avLst/>
          </a:prstGeom>
          <a:noFill/>
          <a:ln cap="flat" cmpd="sng" w="9525">
            <a:solidFill>
              <a:schemeClr val="accent1"/>
            </a:solidFill>
            <a:prstDash val="solid"/>
            <a:miter lim="800000"/>
            <a:headEnd len="sm" w="sm" type="none"/>
            <a:tailEnd len="sm" w="sm" type="none"/>
          </a:ln>
        </p:spPr>
      </p:cxnSp>
      <p:cxnSp>
        <p:nvCxnSpPr>
          <p:cNvPr id="155" name="Google Shape;155;p8"/>
          <p:cNvCxnSpPr/>
          <p:nvPr/>
        </p:nvCxnSpPr>
        <p:spPr>
          <a:xfrm flipH="1" rot="10800000">
            <a:off x="6411464" y="1426029"/>
            <a:ext cx="889491" cy="1545771"/>
          </a:xfrm>
          <a:prstGeom prst="straightConnector1">
            <a:avLst/>
          </a:prstGeom>
          <a:noFill/>
          <a:ln cap="flat" cmpd="sng" w="22225">
            <a:solidFill>
              <a:schemeClr val="accent1"/>
            </a:solidFill>
            <a:prstDash val="solid"/>
            <a:miter lim="800000"/>
            <a:headEnd len="sm" w="sm" type="none"/>
            <a:tailEnd len="med" w="med" type="triangle"/>
          </a:ln>
        </p:spPr>
      </p:cxnSp>
      <p:sp>
        <p:nvSpPr>
          <p:cNvPr id="156" name="Google Shape;156;p8"/>
          <p:cNvSpPr txBox="1"/>
          <p:nvPr/>
        </p:nvSpPr>
        <p:spPr>
          <a:xfrm rot="-3598346">
            <a:off x="5808219" y="1912310"/>
            <a:ext cx="1679801" cy="37712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rgbClr val="0070C0"/>
                </a:solidFill>
                <a:latin typeface="Calibri"/>
                <a:ea typeface="Calibri"/>
                <a:cs typeface="Calibri"/>
                <a:sym typeface="Calibri"/>
              </a:rPr>
              <a:t>vertical linkages</a:t>
            </a:r>
            <a:endParaRPr sz="1800">
              <a:solidFill>
                <a:srgbClr val="0070C0"/>
              </a:solidFill>
              <a:latin typeface="Calibri"/>
              <a:ea typeface="Calibri"/>
              <a:cs typeface="Calibri"/>
              <a:sym typeface="Calibri"/>
            </a:endParaRPr>
          </a:p>
        </p:txBody>
      </p:sp>
      <p:sp>
        <p:nvSpPr>
          <p:cNvPr id="157" name="Google Shape;157;p8"/>
          <p:cNvSpPr txBox="1"/>
          <p:nvPr/>
        </p:nvSpPr>
        <p:spPr>
          <a:xfrm rot="29299">
            <a:off x="7796853" y="4265511"/>
            <a:ext cx="2408914"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rgbClr val="FF0000"/>
                </a:solidFill>
                <a:latin typeface="Calibri"/>
                <a:ea typeface="Calibri"/>
                <a:cs typeface="Calibri"/>
                <a:sym typeface="Calibri"/>
              </a:rPr>
              <a:t>Cross cutting linkages</a:t>
            </a:r>
            <a:endParaRPr sz="1400">
              <a:solidFill>
                <a:srgbClr val="FF0000"/>
              </a:solidFill>
              <a:latin typeface="Calibri"/>
              <a:ea typeface="Calibri"/>
              <a:cs typeface="Calibri"/>
              <a:sym typeface="Calibri"/>
            </a:endParaRPr>
          </a:p>
        </p:txBody>
      </p:sp>
      <p:sp>
        <p:nvSpPr>
          <p:cNvPr id="158" name="Google Shape;158;p8"/>
          <p:cNvSpPr txBox="1"/>
          <p:nvPr/>
        </p:nvSpPr>
        <p:spPr>
          <a:xfrm>
            <a:off x="5174742" y="697233"/>
            <a:ext cx="224539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OBB MIS (myResults)</a:t>
            </a:r>
            <a:endParaRPr sz="18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9"/>
          <p:cNvSpPr txBox="1"/>
          <p:nvPr/>
        </p:nvSpPr>
        <p:spPr>
          <a:xfrm>
            <a:off x="6249947" y="3021746"/>
            <a:ext cx="1608083" cy="3231654"/>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Within one National Outcome</a:t>
            </a:r>
            <a:endParaRPr/>
          </a:p>
          <a:p>
            <a:pPr indent="0" lvl="0" marL="0" marR="0" rtl="0" algn="ctr">
              <a:spcBef>
                <a:spcPts val="0"/>
              </a:spcBef>
              <a:spcAft>
                <a:spcPts val="0"/>
              </a:spcAft>
              <a:buNone/>
            </a:pPr>
            <a:r>
              <a:t/>
            </a:r>
            <a:endParaRPr sz="1200">
              <a:solidFill>
                <a:schemeClr val="dk1"/>
              </a:solidFill>
              <a:latin typeface="Calibri"/>
              <a:ea typeface="Calibri"/>
              <a:cs typeface="Calibri"/>
              <a:sym typeface="Calibri"/>
            </a:endParaRPr>
          </a:p>
          <a:p>
            <a:pPr indent="0" lvl="0" marL="0" marR="0" rtl="0" algn="l">
              <a:spcBef>
                <a:spcPts val="0"/>
              </a:spcBef>
              <a:spcAft>
                <a:spcPts val="0"/>
              </a:spcAft>
              <a:buNone/>
            </a:pPr>
            <a:r>
              <a:rPr lang="en-US" sz="1200">
                <a:solidFill>
                  <a:schemeClr val="dk1"/>
                </a:solidFill>
                <a:latin typeface="Calibri"/>
                <a:ea typeface="Calibri"/>
                <a:cs typeface="Calibri"/>
                <a:sym typeface="Calibri"/>
              </a:rPr>
              <a:t>Outcome </a:t>
            </a:r>
            <a:endParaRPr/>
          </a:p>
          <a:p>
            <a:pPr indent="0" lvl="0" marL="0" marR="0" rtl="0" algn="l">
              <a:spcBef>
                <a:spcPts val="0"/>
              </a:spcBef>
              <a:spcAft>
                <a:spcPts val="0"/>
              </a:spcAft>
              <a:buNone/>
            </a:pPr>
            <a:r>
              <a:rPr lang="en-US" sz="1200">
                <a:solidFill>
                  <a:schemeClr val="dk1"/>
                </a:solidFill>
                <a:latin typeface="Calibri"/>
                <a:ea typeface="Calibri"/>
                <a:cs typeface="Calibri"/>
                <a:sym typeface="Calibri"/>
              </a:rPr>
              <a:t>Output</a:t>
            </a:r>
            <a:endParaRPr/>
          </a:p>
          <a:p>
            <a:pPr indent="0" lvl="0" marL="0" marR="0" rtl="0" algn="l">
              <a:spcBef>
                <a:spcPts val="0"/>
              </a:spcBef>
              <a:spcAft>
                <a:spcPts val="0"/>
              </a:spcAft>
              <a:buNone/>
            </a:pPr>
            <a:r>
              <a:rPr lang="en-US" sz="1200">
                <a:solidFill>
                  <a:schemeClr val="dk1"/>
                </a:solidFill>
                <a:latin typeface="Calibri"/>
                <a:ea typeface="Calibri"/>
                <a:cs typeface="Calibri"/>
                <a:sym typeface="Calibri"/>
              </a:rPr>
              <a:t>Spending</a:t>
            </a:r>
            <a:endParaRPr/>
          </a:p>
          <a:p>
            <a:pPr indent="0" lvl="0" marL="0" marR="0" rtl="0" algn="l">
              <a:spcBef>
                <a:spcPts val="0"/>
              </a:spcBef>
              <a:spcAft>
                <a:spcPts val="0"/>
              </a:spcAft>
              <a:buNone/>
            </a:pPr>
            <a:r>
              <a:rPr lang="en-US" sz="1200">
                <a:solidFill>
                  <a:schemeClr val="dk1"/>
                </a:solidFill>
                <a:latin typeface="Calibri"/>
                <a:ea typeface="Calibri"/>
                <a:cs typeface="Calibri"/>
                <a:sym typeface="Calibri"/>
              </a:rPr>
              <a:t>Outcome </a:t>
            </a:r>
            <a:endParaRPr/>
          </a:p>
          <a:p>
            <a:pPr indent="0" lvl="0" marL="0" marR="0" rtl="0" algn="l">
              <a:spcBef>
                <a:spcPts val="0"/>
              </a:spcBef>
              <a:spcAft>
                <a:spcPts val="0"/>
              </a:spcAft>
              <a:buNone/>
            </a:pPr>
            <a:r>
              <a:rPr lang="en-US" sz="1200">
                <a:solidFill>
                  <a:schemeClr val="dk1"/>
                </a:solidFill>
                <a:latin typeface="Calibri"/>
                <a:ea typeface="Calibri"/>
                <a:cs typeface="Calibri"/>
                <a:sym typeface="Calibri"/>
              </a:rPr>
              <a:t>Output</a:t>
            </a:r>
            <a:endParaRPr/>
          </a:p>
          <a:p>
            <a:pPr indent="0" lvl="0" marL="0" marR="0" rtl="0" algn="l">
              <a:spcBef>
                <a:spcPts val="0"/>
              </a:spcBef>
              <a:spcAft>
                <a:spcPts val="0"/>
              </a:spcAft>
              <a:buNone/>
            </a:pPr>
            <a:r>
              <a:rPr lang="en-US" sz="1200">
                <a:solidFill>
                  <a:schemeClr val="dk1"/>
                </a:solidFill>
                <a:latin typeface="Calibri"/>
                <a:ea typeface="Calibri"/>
                <a:cs typeface="Calibri"/>
                <a:sym typeface="Calibri"/>
              </a:rPr>
              <a:t>Spending</a:t>
            </a:r>
            <a:endParaRPr/>
          </a:p>
          <a:p>
            <a:pPr indent="0" lvl="0" marL="0" marR="0" rtl="0" algn="l">
              <a:spcBef>
                <a:spcPts val="0"/>
              </a:spcBef>
              <a:spcAft>
                <a:spcPts val="0"/>
              </a:spcAft>
              <a:buNone/>
            </a:pPr>
            <a:r>
              <a:rPr lang="en-US" sz="1200">
                <a:solidFill>
                  <a:schemeClr val="dk1"/>
                </a:solidFill>
                <a:latin typeface="Calibri"/>
                <a:ea typeface="Calibri"/>
                <a:cs typeface="Calibri"/>
                <a:sym typeface="Calibri"/>
              </a:rPr>
              <a:t>Outcome</a:t>
            </a:r>
            <a:endParaRPr/>
          </a:p>
          <a:p>
            <a:pPr indent="0" lvl="0" marL="0" marR="0" rtl="0" algn="l">
              <a:spcBef>
                <a:spcPts val="0"/>
              </a:spcBef>
              <a:spcAft>
                <a:spcPts val="0"/>
              </a:spcAft>
              <a:buNone/>
            </a:pPr>
            <a:r>
              <a:rPr lang="en-US" sz="1200">
                <a:solidFill>
                  <a:schemeClr val="dk1"/>
                </a:solidFill>
                <a:latin typeface="Calibri"/>
                <a:ea typeface="Calibri"/>
                <a:cs typeface="Calibri"/>
                <a:sym typeface="Calibri"/>
              </a:rPr>
              <a:t>Output</a:t>
            </a:r>
            <a:endParaRPr/>
          </a:p>
          <a:p>
            <a:pPr indent="0" lvl="0" marL="0" marR="0" rtl="0" algn="l">
              <a:spcBef>
                <a:spcPts val="0"/>
              </a:spcBef>
              <a:spcAft>
                <a:spcPts val="0"/>
              </a:spcAft>
              <a:buNone/>
            </a:pPr>
            <a:r>
              <a:rPr lang="en-US" sz="1200">
                <a:solidFill>
                  <a:schemeClr val="dk1"/>
                </a:solidFill>
                <a:latin typeface="Calibri"/>
                <a:ea typeface="Calibri"/>
                <a:cs typeface="Calibri"/>
                <a:sym typeface="Calibri"/>
              </a:rPr>
              <a:t>Spending</a:t>
            </a:r>
            <a:endParaRPr/>
          </a:p>
          <a:p>
            <a:pPr indent="0" lvl="0" marL="0" marR="0" rtl="0" algn="l">
              <a:spcBef>
                <a:spcPts val="0"/>
              </a:spcBef>
              <a:spcAft>
                <a:spcPts val="0"/>
              </a:spcAft>
              <a:buNone/>
            </a:pPr>
            <a:r>
              <a:rPr lang="en-US" sz="1200">
                <a:solidFill>
                  <a:schemeClr val="dk1"/>
                </a:solidFill>
                <a:latin typeface="Calibri"/>
                <a:ea typeface="Calibri"/>
                <a:cs typeface="Calibri"/>
                <a:sym typeface="Calibri"/>
              </a:rPr>
              <a:t>Outcome</a:t>
            </a:r>
            <a:endParaRPr/>
          </a:p>
          <a:p>
            <a:pPr indent="0" lvl="0" marL="0" marR="0" rtl="0" algn="l">
              <a:spcBef>
                <a:spcPts val="0"/>
              </a:spcBef>
              <a:spcAft>
                <a:spcPts val="0"/>
              </a:spcAft>
              <a:buNone/>
            </a:pPr>
            <a:r>
              <a:rPr lang="en-US" sz="1200">
                <a:solidFill>
                  <a:schemeClr val="dk1"/>
                </a:solidFill>
                <a:latin typeface="Calibri"/>
                <a:ea typeface="Calibri"/>
                <a:cs typeface="Calibri"/>
                <a:sym typeface="Calibri"/>
              </a:rPr>
              <a:t>Output</a:t>
            </a:r>
            <a:endParaRPr/>
          </a:p>
          <a:p>
            <a:pPr indent="0" lvl="0" marL="0" marR="0" rtl="0" algn="l">
              <a:spcBef>
                <a:spcPts val="0"/>
              </a:spcBef>
              <a:spcAft>
                <a:spcPts val="0"/>
              </a:spcAft>
              <a:buNone/>
            </a:pPr>
            <a:r>
              <a:rPr lang="en-US" sz="1200">
                <a:solidFill>
                  <a:schemeClr val="dk1"/>
                </a:solidFill>
                <a:latin typeface="Calibri"/>
                <a:ea typeface="Calibri"/>
                <a:cs typeface="Calibri"/>
                <a:sym typeface="Calibri"/>
              </a:rPr>
              <a:t>Spending</a:t>
            </a:r>
            <a:endParaRPr/>
          </a:p>
          <a:p>
            <a:pPr indent="0" lvl="0" marL="0" marR="0" rtl="0" algn="ctr">
              <a:spcBef>
                <a:spcPts val="0"/>
              </a:spcBef>
              <a:spcAft>
                <a:spcPts val="0"/>
              </a:spcAft>
              <a:buNone/>
            </a:pPr>
            <a:r>
              <a:t/>
            </a:r>
            <a:endParaRPr sz="1200">
              <a:solidFill>
                <a:schemeClr val="dk1"/>
              </a:solidFill>
              <a:latin typeface="Calibri"/>
              <a:ea typeface="Calibri"/>
              <a:cs typeface="Calibri"/>
              <a:sym typeface="Calibri"/>
            </a:endParaRPr>
          </a:p>
          <a:p>
            <a:pPr indent="0" lvl="0" marL="0" marR="0" rtl="0" algn="ctr">
              <a:spcBef>
                <a:spcPts val="0"/>
              </a:spcBef>
              <a:spcAft>
                <a:spcPts val="0"/>
              </a:spcAft>
              <a:buNone/>
            </a:pPr>
            <a:r>
              <a:rPr lang="en-US" sz="1200">
                <a:solidFill>
                  <a:schemeClr val="dk1"/>
                </a:solidFill>
                <a:latin typeface="Calibri"/>
                <a:ea typeface="Calibri"/>
                <a:cs typeface="Calibri"/>
                <a:sym typeface="Calibri"/>
              </a:rPr>
              <a:t> </a:t>
            </a:r>
            <a:endParaRPr/>
          </a:p>
        </p:txBody>
      </p:sp>
      <p:sp>
        <p:nvSpPr>
          <p:cNvPr id="164" name="Google Shape;164;p9"/>
          <p:cNvSpPr txBox="1"/>
          <p:nvPr>
            <p:ph idx="1" type="body"/>
          </p:nvPr>
        </p:nvSpPr>
        <p:spPr>
          <a:xfrm>
            <a:off x="357022" y="641001"/>
            <a:ext cx="11785849" cy="1020126"/>
          </a:xfrm>
          <a:prstGeom prst="rect">
            <a:avLst/>
          </a:prstGeom>
          <a:noFill/>
          <a:ln>
            <a:noFill/>
          </a:ln>
        </p:spPr>
        <p:txBody>
          <a:bodyPr anchorCtr="0" anchor="t" bIns="45700" lIns="91425" spcFirstLastPara="1" rIns="91425" wrap="square" tIns="45700">
            <a:normAutofit/>
          </a:bodyPr>
          <a:lstStyle/>
          <a:p>
            <a:pPr indent="-914400" lvl="0" marL="914400" rtl="0" algn="l">
              <a:lnSpc>
                <a:spcPct val="90000"/>
              </a:lnSpc>
              <a:spcBef>
                <a:spcPts val="0"/>
              </a:spcBef>
              <a:spcAft>
                <a:spcPts val="0"/>
              </a:spcAft>
              <a:buClr>
                <a:srgbClr val="002060"/>
              </a:buClr>
              <a:buSzPts val="2000"/>
              <a:buNone/>
            </a:pPr>
            <a:r>
              <a:rPr b="1" lang="en-US" sz="2000">
                <a:solidFill>
                  <a:srgbClr val="002060"/>
                </a:solidFill>
              </a:rPr>
              <a:t>2) Individual ministry actions and spending can be evaluated for their coherence with the established national priorities. However the mechanisms to evaluate how the individual ministry investments work together to achieve outcomes – and outcomes for children - are yet to be developed.</a:t>
            </a:r>
            <a:endParaRPr/>
          </a:p>
        </p:txBody>
      </p:sp>
      <p:sp>
        <p:nvSpPr>
          <p:cNvPr id="165" name="Google Shape;165;p9"/>
          <p:cNvSpPr txBox="1"/>
          <p:nvPr/>
        </p:nvSpPr>
        <p:spPr>
          <a:xfrm>
            <a:off x="820330" y="2899999"/>
            <a:ext cx="1526494" cy="3477875"/>
          </a:xfrm>
          <a:prstGeom prst="rect">
            <a:avLst/>
          </a:prstGeom>
          <a:solidFill>
            <a:srgbClr val="F2F2F2"/>
          </a:solidFill>
          <a:ln cap="flat" cmpd="sng" w="12700">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chemeClr val="dk1"/>
                </a:solidFill>
                <a:latin typeface="Calibri"/>
                <a:ea typeface="Calibri"/>
                <a:cs typeface="Calibri"/>
                <a:sym typeface="Calibri"/>
              </a:rPr>
              <a:t>Across all ministries:</a:t>
            </a:r>
            <a:endParaRPr/>
          </a:p>
          <a:p>
            <a:pPr indent="0" lvl="0" marL="0" marR="0" rtl="0" algn="l">
              <a:spcBef>
                <a:spcPts val="0"/>
              </a:spcBef>
              <a:spcAft>
                <a:spcPts val="0"/>
              </a:spcAft>
              <a:buNone/>
            </a:pPr>
            <a:r>
              <a:t/>
            </a:r>
            <a:endParaRPr b="1" sz="14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400">
                <a:solidFill>
                  <a:schemeClr val="dk1"/>
                </a:solidFill>
                <a:latin typeface="Calibri"/>
                <a:ea typeface="Calibri"/>
                <a:cs typeface="Calibri"/>
                <a:sym typeface="Calibri"/>
              </a:rPr>
              <a:t>child focused actions and spending</a:t>
            </a:r>
            <a:endParaRPr/>
          </a:p>
          <a:p>
            <a:pPr indent="0" lvl="0" marL="0" marR="0" rtl="0" algn="l">
              <a:spcBef>
                <a:spcPts val="0"/>
              </a:spcBef>
              <a:spcAft>
                <a:spcPts val="0"/>
              </a:spcAft>
              <a:buNone/>
            </a:pPr>
            <a:r>
              <a:t/>
            </a:r>
            <a:endParaRPr b="1" sz="14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400">
                <a:solidFill>
                  <a:schemeClr val="dk1"/>
                </a:solidFill>
                <a:latin typeface="Calibri"/>
                <a:ea typeface="Calibri"/>
                <a:cs typeface="Calibri"/>
                <a:sym typeface="Calibri"/>
              </a:rPr>
              <a:t>Ministry </a:t>
            </a:r>
            <a:endParaRPr/>
          </a:p>
          <a:p>
            <a:pPr indent="0" lvl="0" marL="0" marR="0" rtl="0" algn="l">
              <a:spcBef>
                <a:spcPts val="0"/>
              </a:spcBef>
              <a:spcAft>
                <a:spcPts val="0"/>
              </a:spcAft>
              <a:buNone/>
            </a:pPr>
            <a:r>
              <a:rPr b="1" lang="en-US" sz="1400">
                <a:solidFill>
                  <a:schemeClr val="dk1"/>
                </a:solidFill>
                <a:latin typeface="Calibri"/>
                <a:ea typeface="Calibri"/>
                <a:cs typeface="Calibri"/>
                <a:sym typeface="Calibri"/>
              </a:rPr>
              <a:t>Program/</a:t>
            </a:r>
            <a:endParaRPr/>
          </a:p>
          <a:p>
            <a:pPr indent="0" lvl="0" marL="0" marR="0" rtl="0" algn="l">
              <a:spcBef>
                <a:spcPts val="0"/>
              </a:spcBef>
              <a:spcAft>
                <a:spcPts val="0"/>
              </a:spcAft>
              <a:buNone/>
            </a:pPr>
            <a:r>
              <a:rPr b="1" lang="en-US" sz="1400">
                <a:solidFill>
                  <a:schemeClr val="dk1"/>
                </a:solidFill>
                <a:latin typeface="Calibri"/>
                <a:ea typeface="Calibri"/>
                <a:cs typeface="Calibri"/>
                <a:sym typeface="Calibri"/>
              </a:rPr>
              <a:t>Activity</a:t>
            </a:r>
            <a:endParaRPr/>
          </a:p>
          <a:p>
            <a:pPr indent="0" lvl="0" marL="0" marR="0" rtl="0" algn="l">
              <a:spcBef>
                <a:spcPts val="0"/>
              </a:spcBef>
              <a:spcAft>
                <a:spcPts val="0"/>
              </a:spcAft>
              <a:buNone/>
            </a:pPr>
            <a:r>
              <a:t/>
            </a:r>
            <a:endParaRPr b="1" sz="14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400">
                <a:solidFill>
                  <a:schemeClr val="dk1"/>
                </a:solidFill>
                <a:latin typeface="Calibri"/>
                <a:ea typeface="Calibri"/>
                <a:cs typeface="Calibri"/>
                <a:sym typeface="Calibri"/>
              </a:rPr>
              <a:t>Outcomes,</a:t>
            </a:r>
            <a:endParaRPr/>
          </a:p>
          <a:p>
            <a:pPr indent="0" lvl="0" marL="0" marR="0" rtl="0" algn="l">
              <a:spcBef>
                <a:spcPts val="0"/>
              </a:spcBef>
              <a:spcAft>
                <a:spcPts val="0"/>
              </a:spcAft>
              <a:buNone/>
            </a:pPr>
            <a:r>
              <a:rPr b="1" lang="en-US" sz="1400">
                <a:solidFill>
                  <a:schemeClr val="dk1"/>
                </a:solidFill>
                <a:latin typeface="Calibri"/>
                <a:ea typeface="Calibri"/>
                <a:cs typeface="Calibri"/>
                <a:sym typeface="Calibri"/>
              </a:rPr>
              <a:t>Outputs</a:t>
            </a:r>
            <a:endParaRPr/>
          </a:p>
          <a:p>
            <a:pPr indent="0" lvl="0" marL="0" marR="0" rtl="0" algn="l">
              <a:spcBef>
                <a:spcPts val="0"/>
              </a:spcBef>
              <a:spcAft>
                <a:spcPts val="0"/>
              </a:spcAft>
              <a:buNone/>
            </a:pPr>
            <a:r>
              <a:rPr b="1" lang="en-US" sz="1400">
                <a:solidFill>
                  <a:schemeClr val="dk1"/>
                </a:solidFill>
                <a:latin typeface="Calibri"/>
                <a:ea typeface="Calibri"/>
                <a:cs typeface="Calibri"/>
                <a:sym typeface="Calibri"/>
              </a:rPr>
              <a:t>KPIs</a:t>
            </a:r>
            <a:endParaRPr b="1" sz="1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
        <p:nvSpPr>
          <p:cNvPr id="166" name="Google Shape;166;p9"/>
          <p:cNvSpPr txBox="1"/>
          <p:nvPr/>
        </p:nvSpPr>
        <p:spPr>
          <a:xfrm>
            <a:off x="3662861" y="3141737"/>
            <a:ext cx="1609344"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 </a:t>
            </a:r>
            <a:endParaRPr/>
          </a:p>
        </p:txBody>
      </p:sp>
      <p:sp>
        <p:nvSpPr>
          <p:cNvPr id="167" name="Google Shape;167;p9"/>
          <p:cNvSpPr txBox="1"/>
          <p:nvPr/>
        </p:nvSpPr>
        <p:spPr>
          <a:xfrm>
            <a:off x="3662861" y="3413180"/>
            <a:ext cx="1609344"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168" name="Google Shape;168;p9"/>
          <p:cNvSpPr txBox="1"/>
          <p:nvPr/>
        </p:nvSpPr>
        <p:spPr>
          <a:xfrm>
            <a:off x="3662861" y="3994980"/>
            <a:ext cx="1609344"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169" name="Google Shape;169;p9"/>
          <p:cNvSpPr txBox="1"/>
          <p:nvPr/>
        </p:nvSpPr>
        <p:spPr>
          <a:xfrm>
            <a:off x="3673856" y="4257968"/>
            <a:ext cx="1598349" cy="282087"/>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170" name="Google Shape;170;p9"/>
          <p:cNvSpPr txBox="1"/>
          <p:nvPr/>
        </p:nvSpPr>
        <p:spPr>
          <a:xfrm>
            <a:off x="3662861" y="4531973"/>
            <a:ext cx="1609344"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171" name="Google Shape;171;p9"/>
          <p:cNvSpPr txBox="1"/>
          <p:nvPr/>
        </p:nvSpPr>
        <p:spPr>
          <a:xfrm>
            <a:off x="3662861" y="4777956"/>
            <a:ext cx="1609344"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172" name="Google Shape;172;p9"/>
          <p:cNvSpPr txBox="1"/>
          <p:nvPr/>
        </p:nvSpPr>
        <p:spPr>
          <a:xfrm>
            <a:off x="3662861" y="5051961"/>
            <a:ext cx="1609344"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173" name="Google Shape;173;p9"/>
          <p:cNvSpPr txBox="1"/>
          <p:nvPr/>
        </p:nvSpPr>
        <p:spPr>
          <a:xfrm>
            <a:off x="3662861" y="5328960"/>
            <a:ext cx="1609344"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174" name="Google Shape;174;p9"/>
          <p:cNvSpPr txBox="1"/>
          <p:nvPr/>
        </p:nvSpPr>
        <p:spPr>
          <a:xfrm>
            <a:off x="3662861" y="5602965"/>
            <a:ext cx="1609344"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175" name="Google Shape;175;p9"/>
          <p:cNvSpPr txBox="1"/>
          <p:nvPr/>
        </p:nvSpPr>
        <p:spPr>
          <a:xfrm>
            <a:off x="3662861" y="3707999"/>
            <a:ext cx="1609344"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176" name="Google Shape;176;p9"/>
          <p:cNvSpPr txBox="1"/>
          <p:nvPr/>
        </p:nvSpPr>
        <p:spPr>
          <a:xfrm>
            <a:off x="3662861" y="5879964"/>
            <a:ext cx="1609344"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sp>
        <p:nvSpPr>
          <p:cNvPr id="177" name="Google Shape;177;p9"/>
          <p:cNvSpPr txBox="1"/>
          <p:nvPr/>
        </p:nvSpPr>
        <p:spPr>
          <a:xfrm>
            <a:off x="3662861" y="6165685"/>
            <a:ext cx="1609344"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National Outcome</a:t>
            </a:r>
            <a:endParaRPr/>
          </a:p>
        </p:txBody>
      </p:sp>
      <p:cxnSp>
        <p:nvCxnSpPr>
          <p:cNvPr id="178" name="Google Shape;178;p9"/>
          <p:cNvCxnSpPr/>
          <p:nvPr/>
        </p:nvCxnSpPr>
        <p:spPr>
          <a:xfrm>
            <a:off x="2456961" y="4957075"/>
            <a:ext cx="1246577" cy="477058"/>
          </a:xfrm>
          <a:prstGeom prst="straightConnector1">
            <a:avLst/>
          </a:prstGeom>
          <a:noFill/>
          <a:ln cap="flat" cmpd="sng" w="9525">
            <a:solidFill>
              <a:schemeClr val="accent1"/>
            </a:solidFill>
            <a:prstDash val="solid"/>
            <a:miter lim="800000"/>
            <a:headEnd len="sm" w="sm" type="none"/>
            <a:tailEnd len="med" w="med" type="triangle"/>
          </a:ln>
        </p:spPr>
      </p:cxnSp>
      <p:cxnSp>
        <p:nvCxnSpPr>
          <p:cNvPr id="179" name="Google Shape;179;p9"/>
          <p:cNvCxnSpPr/>
          <p:nvPr/>
        </p:nvCxnSpPr>
        <p:spPr>
          <a:xfrm>
            <a:off x="2397821" y="4205610"/>
            <a:ext cx="1246577" cy="256777"/>
          </a:xfrm>
          <a:prstGeom prst="straightConnector1">
            <a:avLst/>
          </a:prstGeom>
          <a:noFill/>
          <a:ln cap="flat" cmpd="sng" w="9525">
            <a:solidFill>
              <a:schemeClr val="accent1"/>
            </a:solidFill>
            <a:prstDash val="solid"/>
            <a:miter lim="800000"/>
            <a:headEnd len="sm" w="sm" type="none"/>
            <a:tailEnd len="med" w="med" type="triangle"/>
          </a:ln>
        </p:spPr>
      </p:cxnSp>
      <p:cxnSp>
        <p:nvCxnSpPr>
          <p:cNvPr id="180" name="Google Shape;180;p9"/>
          <p:cNvCxnSpPr/>
          <p:nvPr/>
        </p:nvCxnSpPr>
        <p:spPr>
          <a:xfrm>
            <a:off x="2365581" y="6018463"/>
            <a:ext cx="1255579" cy="17770"/>
          </a:xfrm>
          <a:prstGeom prst="straightConnector1">
            <a:avLst/>
          </a:prstGeom>
          <a:noFill/>
          <a:ln cap="flat" cmpd="sng" w="9525">
            <a:solidFill>
              <a:schemeClr val="accent1"/>
            </a:solidFill>
            <a:prstDash val="solid"/>
            <a:miter lim="800000"/>
            <a:headEnd len="sm" w="sm" type="none"/>
            <a:tailEnd len="med" w="med" type="triangle"/>
          </a:ln>
        </p:spPr>
      </p:cxnSp>
      <p:cxnSp>
        <p:nvCxnSpPr>
          <p:cNvPr id="181" name="Google Shape;181;p9"/>
          <p:cNvCxnSpPr/>
          <p:nvPr/>
        </p:nvCxnSpPr>
        <p:spPr>
          <a:xfrm>
            <a:off x="2340547" y="2877981"/>
            <a:ext cx="1316291" cy="1452693"/>
          </a:xfrm>
          <a:prstGeom prst="straightConnector1">
            <a:avLst/>
          </a:prstGeom>
          <a:noFill/>
          <a:ln cap="flat" cmpd="sng" w="9525">
            <a:solidFill>
              <a:schemeClr val="accent1"/>
            </a:solidFill>
            <a:prstDash val="solid"/>
            <a:miter lim="800000"/>
            <a:headEnd len="sm" w="sm" type="none"/>
            <a:tailEnd len="med" w="med" type="triangle"/>
          </a:ln>
        </p:spPr>
      </p:cxnSp>
      <p:cxnSp>
        <p:nvCxnSpPr>
          <p:cNvPr id="182" name="Google Shape;182;p9"/>
          <p:cNvCxnSpPr/>
          <p:nvPr/>
        </p:nvCxnSpPr>
        <p:spPr>
          <a:xfrm flipH="1" rot="10800000">
            <a:off x="2234229" y="3288770"/>
            <a:ext cx="1376846" cy="607197"/>
          </a:xfrm>
          <a:prstGeom prst="straightConnector1">
            <a:avLst/>
          </a:prstGeom>
          <a:noFill/>
          <a:ln cap="flat" cmpd="sng" w="9525">
            <a:solidFill>
              <a:schemeClr val="accent1"/>
            </a:solidFill>
            <a:prstDash val="solid"/>
            <a:miter lim="800000"/>
            <a:headEnd len="sm" w="sm" type="none"/>
            <a:tailEnd len="med" w="med" type="triangle"/>
          </a:ln>
        </p:spPr>
      </p:cxnSp>
      <p:cxnSp>
        <p:nvCxnSpPr>
          <p:cNvPr id="183" name="Google Shape;183;p9"/>
          <p:cNvCxnSpPr>
            <a:endCxn id="171" idx="1"/>
          </p:cNvCxnSpPr>
          <p:nvPr/>
        </p:nvCxnSpPr>
        <p:spPr>
          <a:xfrm>
            <a:off x="2341361" y="3099356"/>
            <a:ext cx="1321500" cy="1817100"/>
          </a:xfrm>
          <a:prstGeom prst="straightConnector1">
            <a:avLst/>
          </a:prstGeom>
          <a:noFill/>
          <a:ln cap="flat" cmpd="sng" w="9525">
            <a:solidFill>
              <a:schemeClr val="accent1"/>
            </a:solidFill>
            <a:prstDash val="solid"/>
            <a:miter lim="800000"/>
            <a:headEnd len="sm" w="sm" type="none"/>
            <a:tailEnd len="med" w="med" type="triangle"/>
          </a:ln>
        </p:spPr>
      </p:cxnSp>
      <p:cxnSp>
        <p:nvCxnSpPr>
          <p:cNvPr id="184" name="Google Shape;184;p9"/>
          <p:cNvCxnSpPr/>
          <p:nvPr/>
        </p:nvCxnSpPr>
        <p:spPr>
          <a:xfrm>
            <a:off x="2340547" y="3054730"/>
            <a:ext cx="1396803" cy="1135416"/>
          </a:xfrm>
          <a:prstGeom prst="straightConnector1">
            <a:avLst/>
          </a:prstGeom>
          <a:noFill/>
          <a:ln cap="flat" cmpd="sng" w="9525">
            <a:solidFill>
              <a:schemeClr val="accent1"/>
            </a:solidFill>
            <a:prstDash val="solid"/>
            <a:miter lim="800000"/>
            <a:headEnd len="sm" w="sm" type="none"/>
            <a:tailEnd len="med" w="med" type="triangle"/>
          </a:ln>
        </p:spPr>
      </p:cxnSp>
      <p:cxnSp>
        <p:nvCxnSpPr>
          <p:cNvPr id="185" name="Google Shape;185;p9"/>
          <p:cNvCxnSpPr>
            <a:endCxn id="171" idx="1"/>
          </p:cNvCxnSpPr>
          <p:nvPr/>
        </p:nvCxnSpPr>
        <p:spPr>
          <a:xfrm>
            <a:off x="2473961" y="4448756"/>
            <a:ext cx="1188900" cy="467700"/>
          </a:xfrm>
          <a:prstGeom prst="straightConnector1">
            <a:avLst/>
          </a:prstGeom>
          <a:noFill/>
          <a:ln cap="flat" cmpd="sng" w="9525">
            <a:solidFill>
              <a:schemeClr val="accent1"/>
            </a:solidFill>
            <a:prstDash val="solid"/>
            <a:miter lim="800000"/>
            <a:headEnd len="sm" w="sm" type="none"/>
            <a:tailEnd len="med" w="med" type="triangle"/>
          </a:ln>
        </p:spPr>
      </p:cxnSp>
      <p:cxnSp>
        <p:nvCxnSpPr>
          <p:cNvPr id="186" name="Google Shape;186;p9"/>
          <p:cNvCxnSpPr/>
          <p:nvPr/>
        </p:nvCxnSpPr>
        <p:spPr>
          <a:xfrm>
            <a:off x="2408618" y="4736051"/>
            <a:ext cx="1163891" cy="988175"/>
          </a:xfrm>
          <a:prstGeom prst="straightConnector1">
            <a:avLst/>
          </a:prstGeom>
          <a:noFill/>
          <a:ln cap="flat" cmpd="sng" w="9525">
            <a:solidFill>
              <a:schemeClr val="accent1"/>
            </a:solidFill>
            <a:prstDash val="solid"/>
            <a:miter lim="800000"/>
            <a:headEnd len="sm" w="sm" type="none"/>
            <a:tailEnd len="med" w="med" type="triangle"/>
          </a:ln>
        </p:spPr>
      </p:cxnSp>
      <p:sp>
        <p:nvSpPr>
          <p:cNvPr id="187" name="Google Shape;187;p9"/>
          <p:cNvSpPr txBox="1"/>
          <p:nvPr/>
        </p:nvSpPr>
        <p:spPr>
          <a:xfrm>
            <a:off x="8718014" y="3723987"/>
            <a:ext cx="2314752" cy="246221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How do ministry outcomes, outputs,  KPIs, spending address multidimensional needs of children? </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en-US" sz="1400">
                <a:solidFill>
                  <a:schemeClr val="dk1"/>
                </a:solidFill>
                <a:latin typeface="Calibri"/>
                <a:ea typeface="Calibri"/>
                <a:cs typeface="Calibri"/>
                <a:sym typeface="Calibri"/>
              </a:rPr>
              <a:t>Are investments and outcomes equitable?  </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en-US" sz="1400">
                <a:solidFill>
                  <a:schemeClr val="dk1"/>
                </a:solidFill>
                <a:latin typeface="Calibri"/>
                <a:ea typeface="Calibri"/>
                <a:cs typeface="Calibri"/>
                <a:sym typeface="Calibri"/>
              </a:rPr>
              <a:t>Is there inefficient overlap? </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en-US" sz="1400">
                <a:solidFill>
                  <a:schemeClr val="dk1"/>
                </a:solidFill>
                <a:latin typeface="Calibri"/>
                <a:ea typeface="Calibri"/>
                <a:cs typeface="Calibri"/>
                <a:sym typeface="Calibri"/>
              </a:rPr>
              <a:t>Are there important gaps?</a:t>
            </a:r>
            <a:endParaRPr sz="1400">
              <a:solidFill>
                <a:schemeClr val="dk1"/>
              </a:solidFill>
              <a:latin typeface="Calibri"/>
              <a:ea typeface="Calibri"/>
              <a:cs typeface="Calibri"/>
              <a:sym typeface="Calibri"/>
            </a:endParaRPr>
          </a:p>
        </p:txBody>
      </p:sp>
      <p:cxnSp>
        <p:nvCxnSpPr>
          <p:cNvPr id="188" name="Google Shape;188;p9"/>
          <p:cNvCxnSpPr/>
          <p:nvPr/>
        </p:nvCxnSpPr>
        <p:spPr>
          <a:xfrm>
            <a:off x="2515649" y="3002006"/>
            <a:ext cx="1163891" cy="988175"/>
          </a:xfrm>
          <a:prstGeom prst="straightConnector1">
            <a:avLst/>
          </a:prstGeom>
          <a:noFill/>
          <a:ln cap="flat" cmpd="sng" w="9525">
            <a:solidFill>
              <a:schemeClr val="accent1"/>
            </a:solidFill>
            <a:prstDash val="solid"/>
            <a:miter lim="800000"/>
            <a:headEnd len="sm" w="sm" type="none"/>
            <a:tailEnd len="med" w="med" type="triangle"/>
          </a:ln>
        </p:spPr>
      </p:cxnSp>
      <p:sp>
        <p:nvSpPr>
          <p:cNvPr id="189" name="Google Shape;189;p9"/>
          <p:cNvSpPr txBox="1"/>
          <p:nvPr/>
        </p:nvSpPr>
        <p:spPr>
          <a:xfrm>
            <a:off x="2355538" y="1724725"/>
            <a:ext cx="2433942" cy="107721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a:solidFill>
                  <a:srgbClr val="FF0000"/>
                </a:solidFill>
                <a:latin typeface="Calibri"/>
                <a:ea typeface="Calibri"/>
                <a:cs typeface="Calibri"/>
                <a:sym typeface="Calibri"/>
              </a:rPr>
              <a:t>Coherence between ministry outcomes, outputs and national priorities </a:t>
            </a:r>
            <a:r>
              <a:rPr b="1" lang="en-US" sz="1600" u="sng">
                <a:solidFill>
                  <a:srgbClr val="FF0000"/>
                </a:solidFill>
                <a:latin typeface="Calibri"/>
                <a:ea typeface="Calibri"/>
                <a:cs typeface="Calibri"/>
                <a:sym typeface="Calibri"/>
              </a:rPr>
              <a:t>can</a:t>
            </a:r>
            <a:r>
              <a:rPr b="1" lang="en-US" sz="1600">
                <a:solidFill>
                  <a:srgbClr val="FF0000"/>
                </a:solidFill>
                <a:latin typeface="Calibri"/>
                <a:ea typeface="Calibri"/>
                <a:cs typeface="Calibri"/>
                <a:sym typeface="Calibri"/>
              </a:rPr>
              <a:t> be assessed</a:t>
            </a:r>
            <a:endParaRPr b="1" sz="1600">
              <a:solidFill>
                <a:srgbClr val="FF0000"/>
              </a:solidFill>
              <a:latin typeface="Calibri"/>
              <a:ea typeface="Calibri"/>
              <a:cs typeface="Calibri"/>
              <a:sym typeface="Calibri"/>
            </a:endParaRPr>
          </a:p>
        </p:txBody>
      </p:sp>
      <p:sp>
        <p:nvSpPr>
          <p:cNvPr id="190" name="Google Shape;190;p9"/>
          <p:cNvSpPr txBox="1"/>
          <p:nvPr/>
        </p:nvSpPr>
        <p:spPr>
          <a:xfrm>
            <a:off x="8378994" y="1799771"/>
            <a:ext cx="3120482" cy="181588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a:solidFill>
                  <a:srgbClr val="FF0000"/>
                </a:solidFill>
                <a:latin typeface="Calibri"/>
                <a:ea typeface="Calibri"/>
                <a:cs typeface="Calibri"/>
                <a:sym typeface="Calibri"/>
              </a:rPr>
              <a:t>Process for assessing how well actions and spending work together (cross cutting) not yet developed.  In National Consultation meeting referred to as lack of a “champion” to lead the process</a:t>
            </a:r>
            <a:endParaRPr b="1" sz="1600">
              <a:solidFill>
                <a:srgbClr val="FF0000"/>
              </a:solidFill>
              <a:latin typeface="Calibri"/>
              <a:ea typeface="Calibri"/>
              <a:cs typeface="Calibri"/>
              <a:sym typeface="Calibri"/>
            </a:endParaRPr>
          </a:p>
        </p:txBody>
      </p:sp>
      <p:cxnSp>
        <p:nvCxnSpPr>
          <p:cNvPr id="191" name="Google Shape;191;p9"/>
          <p:cNvCxnSpPr/>
          <p:nvPr/>
        </p:nvCxnSpPr>
        <p:spPr>
          <a:xfrm>
            <a:off x="7126947" y="3687201"/>
            <a:ext cx="1520070" cy="983271"/>
          </a:xfrm>
          <a:prstGeom prst="straightConnector1">
            <a:avLst/>
          </a:prstGeom>
          <a:noFill/>
          <a:ln cap="flat" cmpd="sng" w="9525">
            <a:solidFill>
              <a:schemeClr val="accent1"/>
            </a:solidFill>
            <a:prstDash val="solid"/>
            <a:miter lim="800000"/>
            <a:headEnd len="sm" w="sm" type="none"/>
            <a:tailEnd len="med" w="med" type="triangle"/>
          </a:ln>
        </p:spPr>
      </p:cxnSp>
      <p:cxnSp>
        <p:nvCxnSpPr>
          <p:cNvPr id="192" name="Google Shape;192;p9"/>
          <p:cNvCxnSpPr/>
          <p:nvPr/>
        </p:nvCxnSpPr>
        <p:spPr>
          <a:xfrm>
            <a:off x="7025202" y="4086532"/>
            <a:ext cx="1471380" cy="579552"/>
          </a:xfrm>
          <a:prstGeom prst="straightConnector1">
            <a:avLst/>
          </a:prstGeom>
          <a:noFill/>
          <a:ln cap="flat" cmpd="sng" w="9525">
            <a:solidFill>
              <a:schemeClr val="accent1"/>
            </a:solidFill>
            <a:prstDash val="solid"/>
            <a:miter lim="800000"/>
            <a:headEnd len="sm" w="sm" type="none"/>
            <a:tailEnd len="med" w="med" type="triangle"/>
          </a:ln>
        </p:spPr>
      </p:cxnSp>
      <p:cxnSp>
        <p:nvCxnSpPr>
          <p:cNvPr id="193" name="Google Shape;193;p9"/>
          <p:cNvCxnSpPr/>
          <p:nvPr/>
        </p:nvCxnSpPr>
        <p:spPr>
          <a:xfrm>
            <a:off x="6818268" y="4340705"/>
            <a:ext cx="1678314" cy="309904"/>
          </a:xfrm>
          <a:prstGeom prst="straightConnector1">
            <a:avLst/>
          </a:prstGeom>
          <a:noFill/>
          <a:ln cap="flat" cmpd="sng" w="9525">
            <a:solidFill>
              <a:schemeClr val="accent1"/>
            </a:solidFill>
            <a:prstDash val="solid"/>
            <a:miter lim="800000"/>
            <a:headEnd len="sm" w="sm" type="none"/>
            <a:tailEnd len="med" w="med" type="triangle"/>
          </a:ln>
        </p:spPr>
      </p:cxnSp>
      <p:cxnSp>
        <p:nvCxnSpPr>
          <p:cNvPr id="194" name="Google Shape;194;p9"/>
          <p:cNvCxnSpPr/>
          <p:nvPr/>
        </p:nvCxnSpPr>
        <p:spPr>
          <a:xfrm>
            <a:off x="6953363" y="4736051"/>
            <a:ext cx="1594217" cy="208948"/>
          </a:xfrm>
          <a:prstGeom prst="straightConnector1">
            <a:avLst/>
          </a:prstGeom>
          <a:noFill/>
          <a:ln cap="flat" cmpd="sng" w="9525">
            <a:solidFill>
              <a:schemeClr val="accent1"/>
            </a:solidFill>
            <a:prstDash val="solid"/>
            <a:miter lim="800000"/>
            <a:headEnd len="sm" w="sm" type="none"/>
            <a:tailEnd len="med" w="med" type="triangle"/>
          </a:ln>
        </p:spPr>
      </p:cxnSp>
      <p:cxnSp>
        <p:nvCxnSpPr>
          <p:cNvPr id="195" name="Google Shape;195;p9"/>
          <p:cNvCxnSpPr/>
          <p:nvPr/>
        </p:nvCxnSpPr>
        <p:spPr>
          <a:xfrm>
            <a:off x="6851405" y="4521981"/>
            <a:ext cx="1795612" cy="494566"/>
          </a:xfrm>
          <a:prstGeom prst="straightConnector1">
            <a:avLst/>
          </a:prstGeom>
          <a:noFill/>
          <a:ln cap="flat" cmpd="sng" w="9525">
            <a:solidFill>
              <a:schemeClr val="accent1"/>
            </a:solidFill>
            <a:prstDash val="solid"/>
            <a:miter lim="800000"/>
            <a:headEnd len="sm" w="sm" type="none"/>
            <a:tailEnd len="med" w="med" type="triangle"/>
          </a:ln>
        </p:spPr>
      </p:cxnSp>
      <p:cxnSp>
        <p:nvCxnSpPr>
          <p:cNvPr id="196" name="Google Shape;196;p9"/>
          <p:cNvCxnSpPr/>
          <p:nvPr/>
        </p:nvCxnSpPr>
        <p:spPr>
          <a:xfrm>
            <a:off x="6953363" y="4246585"/>
            <a:ext cx="1594217" cy="550519"/>
          </a:xfrm>
          <a:prstGeom prst="straightConnector1">
            <a:avLst/>
          </a:prstGeom>
          <a:noFill/>
          <a:ln cap="flat" cmpd="sng" w="9525">
            <a:solidFill>
              <a:schemeClr val="accent1"/>
            </a:solidFill>
            <a:prstDash val="solid"/>
            <a:miter lim="800000"/>
            <a:headEnd len="sm" w="sm" type="none"/>
            <a:tailEnd len="med" w="med" type="triangle"/>
          </a:ln>
        </p:spPr>
      </p:cxnSp>
      <p:cxnSp>
        <p:nvCxnSpPr>
          <p:cNvPr id="197" name="Google Shape;197;p9"/>
          <p:cNvCxnSpPr/>
          <p:nvPr/>
        </p:nvCxnSpPr>
        <p:spPr>
          <a:xfrm flipH="1" rot="10800000">
            <a:off x="6966790" y="4713979"/>
            <a:ext cx="1529792" cy="430597"/>
          </a:xfrm>
          <a:prstGeom prst="straightConnector1">
            <a:avLst/>
          </a:prstGeom>
          <a:noFill/>
          <a:ln cap="flat" cmpd="sng" w="9525">
            <a:solidFill>
              <a:schemeClr val="accent1"/>
            </a:solidFill>
            <a:prstDash val="solid"/>
            <a:miter lim="800000"/>
            <a:headEnd len="sm" w="sm" type="none"/>
            <a:tailEnd len="med" w="med" type="triangle"/>
          </a:ln>
        </p:spPr>
      </p:cxnSp>
      <p:cxnSp>
        <p:nvCxnSpPr>
          <p:cNvPr id="198" name="Google Shape;198;p9"/>
          <p:cNvCxnSpPr/>
          <p:nvPr/>
        </p:nvCxnSpPr>
        <p:spPr>
          <a:xfrm flipH="1" rot="10800000">
            <a:off x="7105763" y="4830525"/>
            <a:ext cx="1492564" cy="449548"/>
          </a:xfrm>
          <a:prstGeom prst="straightConnector1">
            <a:avLst/>
          </a:prstGeom>
          <a:noFill/>
          <a:ln cap="flat" cmpd="sng" w="9525">
            <a:solidFill>
              <a:schemeClr val="accent1"/>
            </a:solidFill>
            <a:prstDash val="solid"/>
            <a:miter lim="800000"/>
            <a:headEnd len="sm" w="sm" type="none"/>
            <a:tailEnd len="med" w="med" type="triangle"/>
          </a:ln>
        </p:spPr>
      </p:cxnSp>
      <p:cxnSp>
        <p:nvCxnSpPr>
          <p:cNvPr id="199" name="Google Shape;199;p9"/>
          <p:cNvCxnSpPr/>
          <p:nvPr/>
        </p:nvCxnSpPr>
        <p:spPr>
          <a:xfrm flipH="1" rot="10800000">
            <a:off x="7072027" y="5051961"/>
            <a:ext cx="1512568" cy="371991"/>
          </a:xfrm>
          <a:prstGeom prst="straightConnector1">
            <a:avLst/>
          </a:prstGeom>
          <a:noFill/>
          <a:ln cap="flat" cmpd="sng" w="9525">
            <a:solidFill>
              <a:schemeClr val="accent1"/>
            </a:solidFill>
            <a:prstDash val="solid"/>
            <a:miter lim="800000"/>
            <a:headEnd len="sm" w="sm" type="none"/>
            <a:tailEnd len="med" w="med" type="triangle"/>
          </a:ln>
        </p:spPr>
      </p:cxnSp>
      <p:cxnSp>
        <p:nvCxnSpPr>
          <p:cNvPr id="200" name="Google Shape;200;p9"/>
          <p:cNvCxnSpPr/>
          <p:nvPr/>
        </p:nvCxnSpPr>
        <p:spPr>
          <a:xfrm flipH="1" rot="10800000">
            <a:off x="7003805" y="5245636"/>
            <a:ext cx="1543775" cy="408111"/>
          </a:xfrm>
          <a:prstGeom prst="straightConnector1">
            <a:avLst/>
          </a:prstGeom>
          <a:noFill/>
          <a:ln cap="flat" cmpd="sng" w="9525">
            <a:solidFill>
              <a:schemeClr val="accent1"/>
            </a:solidFill>
            <a:prstDash val="solid"/>
            <a:miter lim="800000"/>
            <a:headEnd len="sm" w="sm" type="none"/>
            <a:tailEnd len="med" w="med" type="triangle"/>
          </a:ln>
        </p:spPr>
      </p:cxnSp>
      <p:cxnSp>
        <p:nvCxnSpPr>
          <p:cNvPr id="201" name="Google Shape;201;p9"/>
          <p:cNvCxnSpPr/>
          <p:nvPr/>
        </p:nvCxnSpPr>
        <p:spPr>
          <a:xfrm flipH="1" rot="10800000">
            <a:off x="6976512" y="5467459"/>
            <a:ext cx="1670505" cy="372576"/>
          </a:xfrm>
          <a:prstGeom prst="straightConnector1">
            <a:avLst/>
          </a:prstGeom>
          <a:noFill/>
          <a:ln cap="flat" cmpd="sng" w="9525">
            <a:solidFill>
              <a:schemeClr val="accent1"/>
            </a:solidFill>
            <a:prstDash val="solid"/>
            <a:miter lim="800000"/>
            <a:headEnd len="sm" w="sm" type="none"/>
            <a:tailEnd len="med" w="med" type="triangle"/>
          </a:ln>
        </p:spPr>
      </p:cxnSp>
      <p:sp>
        <p:nvSpPr>
          <p:cNvPr id="202" name="Google Shape;202;p9"/>
          <p:cNvSpPr txBox="1"/>
          <p:nvPr/>
        </p:nvSpPr>
        <p:spPr>
          <a:xfrm>
            <a:off x="3663660" y="2842396"/>
            <a:ext cx="1609344"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00">
                <a:solidFill>
                  <a:schemeClr val="dk1"/>
                </a:solidFill>
                <a:latin typeface="Calibri"/>
                <a:ea typeface="Calibri"/>
                <a:cs typeface="Calibri"/>
                <a:sym typeface="Calibri"/>
              </a:rPr>
              <a:t>11</a:t>
            </a:r>
            <a:r>
              <a:rPr baseline="30000" lang="en-US" sz="1200">
                <a:solidFill>
                  <a:schemeClr val="dk1"/>
                </a:solidFill>
                <a:latin typeface="Calibri"/>
                <a:ea typeface="Calibri"/>
                <a:cs typeface="Calibri"/>
                <a:sym typeface="Calibri"/>
              </a:rPr>
              <a:t>th</a:t>
            </a:r>
            <a:r>
              <a:rPr lang="en-US" sz="1200">
                <a:solidFill>
                  <a:schemeClr val="dk1"/>
                </a:solidFill>
                <a:latin typeface="Calibri"/>
                <a:ea typeface="Calibri"/>
                <a:cs typeface="Calibri"/>
                <a:sym typeface="Calibri"/>
              </a:rPr>
              <a:t> Malaysia Plan</a:t>
            </a:r>
            <a:endParaRPr/>
          </a:p>
        </p:txBody>
      </p:sp>
      <p:cxnSp>
        <p:nvCxnSpPr>
          <p:cNvPr id="203" name="Google Shape;203;p9"/>
          <p:cNvCxnSpPr/>
          <p:nvPr/>
        </p:nvCxnSpPr>
        <p:spPr>
          <a:xfrm flipH="1">
            <a:off x="2898278" y="2768853"/>
            <a:ext cx="157807" cy="380108"/>
          </a:xfrm>
          <a:prstGeom prst="straightConnector1">
            <a:avLst/>
          </a:prstGeom>
          <a:noFill/>
          <a:ln cap="flat" cmpd="sng" w="25400">
            <a:solidFill>
              <a:srgbClr val="FF0000"/>
            </a:solidFill>
            <a:prstDash val="solid"/>
            <a:miter lim="800000"/>
            <a:headEnd len="sm" w="sm" type="none"/>
            <a:tailEnd len="med" w="med" type="triangle"/>
          </a:ln>
        </p:spPr>
      </p:cxnSp>
      <p:cxnSp>
        <p:nvCxnSpPr>
          <p:cNvPr id="204" name="Google Shape;204;p9"/>
          <p:cNvCxnSpPr/>
          <p:nvPr/>
        </p:nvCxnSpPr>
        <p:spPr>
          <a:xfrm flipH="1">
            <a:off x="8315772" y="3622438"/>
            <a:ext cx="268823" cy="692325"/>
          </a:xfrm>
          <a:prstGeom prst="straightConnector1">
            <a:avLst/>
          </a:prstGeom>
          <a:noFill/>
          <a:ln cap="flat" cmpd="sng" w="25400">
            <a:solidFill>
              <a:srgbClr val="FF0000"/>
            </a:solidFill>
            <a:prstDash val="solid"/>
            <a:miter lim="800000"/>
            <a:headEnd len="sm" w="sm" type="none"/>
            <a:tailEnd len="med" w="med" type="triangle"/>
          </a:ln>
        </p:spPr>
      </p:cxnSp>
      <p:cxnSp>
        <p:nvCxnSpPr>
          <p:cNvPr id="205" name="Google Shape;205;p9"/>
          <p:cNvCxnSpPr/>
          <p:nvPr/>
        </p:nvCxnSpPr>
        <p:spPr>
          <a:xfrm flipH="1" rot="10800000">
            <a:off x="5245634" y="3920459"/>
            <a:ext cx="968327" cy="400026"/>
          </a:xfrm>
          <a:prstGeom prst="straightConnector1">
            <a:avLst/>
          </a:prstGeom>
          <a:noFill/>
          <a:ln cap="flat" cmpd="sng" w="9525">
            <a:solidFill>
              <a:schemeClr val="accent1"/>
            </a:solidFill>
            <a:prstDash val="solid"/>
            <a:miter lim="800000"/>
            <a:headEnd len="sm" w="sm" type="none"/>
            <a:tailEnd len="med" w="med" type="triangle"/>
          </a:ln>
        </p:spPr>
      </p:cxnSp>
      <p:cxnSp>
        <p:nvCxnSpPr>
          <p:cNvPr id="206" name="Google Shape;206;p9"/>
          <p:cNvCxnSpPr/>
          <p:nvPr/>
        </p:nvCxnSpPr>
        <p:spPr>
          <a:xfrm flipH="1" rot="10800000">
            <a:off x="5320123" y="4205610"/>
            <a:ext cx="867402" cy="109153"/>
          </a:xfrm>
          <a:prstGeom prst="straightConnector1">
            <a:avLst/>
          </a:prstGeom>
          <a:noFill/>
          <a:ln cap="flat" cmpd="sng" w="9525">
            <a:solidFill>
              <a:schemeClr val="accent1"/>
            </a:solidFill>
            <a:prstDash val="solid"/>
            <a:miter lim="800000"/>
            <a:headEnd len="sm" w="sm" type="none"/>
            <a:tailEnd len="med" w="med" type="triangle"/>
          </a:ln>
        </p:spPr>
      </p:cxnSp>
      <p:cxnSp>
        <p:nvCxnSpPr>
          <p:cNvPr id="207" name="Google Shape;207;p9"/>
          <p:cNvCxnSpPr/>
          <p:nvPr/>
        </p:nvCxnSpPr>
        <p:spPr>
          <a:xfrm>
            <a:off x="5281425" y="4308506"/>
            <a:ext cx="954018" cy="126153"/>
          </a:xfrm>
          <a:prstGeom prst="straightConnector1">
            <a:avLst/>
          </a:prstGeom>
          <a:noFill/>
          <a:ln cap="flat" cmpd="sng" w="9525">
            <a:solidFill>
              <a:schemeClr val="accent1"/>
            </a:solidFill>
            <a:prstDash val="solid"/>
            <a:miter lim="800000"/>
            <a:headEnd len="sm" w="sm" type="none"/>
            <a:tailEnd len="med" w="med" type="triangle"/>
          </a:ln>
        </p:spPr>
      </p:cxnSp>
      <p:cxnSp>
        <p:nvCxnSpPr>
          <p:cNvPr id="208" name="Google Shape;208;p9"/>
          <p:cNvCxnSpPr>
            <a:endCxn id="163" idx="1"/>
          </p:cNvCxnSpPr>
          <p:nvPr/>
        </p:nvCxnSpPr>
        <p:spPr>
          <a:xfrm>
            <a:off x="5320247" y="4308473"/>
            <a:ext cx="929700" cy="329100"/>
          </a:xfrm>
          <a:prstGeom prst="straightConnector1">
            <a:avLst/>
          </a:prstGeom>
          <a:noFill/>
          <a:ln cap="flat" cmpd="sng" w="9525">
            <a:solidFill>
              <a:schemeClr val="accent1"/>
            </a:solidFill>
            <a:prstDash val="solid"/>
            <a:miter lim="800000"/>
            <a:headEnd len="sm" w="sm" type="none"/>
            <a:tailEnd len="med" w="med" type="triangle"/>
          </a:ln>
        </p:spPr>
      </p:cxnSp>
      <p:sp>
        <p:nvSpPr>
          <p:cNvPr id="209" name="Google Shape;209;p9"/>
          <p:cNvSpPr/>
          <p:nvPr/>
        </p:nvSpPr>
        <p:spPr>
          <a:xfrm>
            <a:off x="0" y="115836"/>
            <a:ext cx="1188146"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70C0"/>
                </a:solidFill>
                <a:latin typeface="Calibri"/>
                <a:ea typeface="Calibri"/>
                <a:cs typeface="Calibri"/>
                <a:sym typeface="Calibri"/>
              </a:rPr>
              <a:t>Findings</a:t>
            </a:r>
            <a:endParaRPr b="1" sz="2400">
              <a:solidFill>
                <a:srgbClr val="0070C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2015-02-25T06:59:12Z</dcterms:created>
  <dc:creator>Anthony Dewees</dc:creator>
</cp:coreProperties>
</file>