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6858000" cx="9144000"/>
  <p:notesSz cx="9296400" cy="7010400"/>
  <p:embeddedFontLst>
    <p:embeddedFont>
      <p:font typeface="Arial Narrow"/>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8" roundtripDataSignature="AMtx7mhGUEDD6zCIyfUxqQwCXkwpMVjfK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17E5EDB-2A26-4BBA-A0A5-110819E0605B}">
  <a:tblStyle styleId="{017E5EDB-2A26-4BBA-A0A5-110819E0605B}"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ArialNarrow-regular.fntdata"/><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ArialNarrow-italic.fntdata"/><Relationship Id="rId25" Type="http://schemas.openxmlformats.org/officeDocument/2006/relationships/font" Target="fonts/ArialNarrow-bold.fntdata"/><Relationship Id="rId28" Type="http://customschemas.google.com/relationships/presentationmetadata" Target="metadata"/><Relationship Id="rId27" Type="http://schemas.openxmlformats.org/officeDocument/2006/relationships/font" Target="fonts/ArialNarrow-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4028440" cy="350520"/>
          </a:xfrm>
          <a:prstGeom prst="rect">
            <a:avLst/>
          </a:prstGeom>
          <a:noFill/>
          <a:ln>
            <a:noFill/>
          </a:ln>
        </p:spPr>
        <p:txBody>
          <a:bodyPr anchorCtr="0" anchor="t"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265809" y="0"/>
            <a:ext cx="4028440" cy="350520"/>
          </a:xfrm>
          <a:prstGeom prst="rect">
            <a:avLst/>
          </a:prstGeom>
          <a:noFill/>
          <a:ln>
            <a:noFill/>
          </a:ln>
        </p:spPr>
        <p:txBody>
          <a:bodyPr anchorCtr="0" anchor="t" bIns="46575" lIns="93175" spcFirstLastPara="1" rIns="93175" wrap="square" tIns="465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95600" y="525463"/>
            <a:ext cx="3505200" cy="262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29640" y="3329940"/>
            <a:ext cx="7437120" cy="3154680"/>
          </a:xfrm>
          <a:prstGeom prst="rect">
            <a:avLst/>
          </a:prstGeom>
          <a:noFill/>
          <a:ln>
            <a:noFill/>
          </a:ln>
        </p:spPr>
        <p:txBody>
          <a:bodyPr anchorCtr="0" anchor="t" bIns="46575" lIns="93175" spcFirstLastPara="1" rIns="93175" wrap="square" tIns="46575">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658664"/>
            <a:ext cx="4028440" cy="350520"/>
          </a:xfrm>
          <a:prstGeom prst="rect">
            <a:avLst/>
          </a:prstGeom>
          <a:noFill/>
          <a:ln>
            <a:noFill/>
          </a:ln>
        </p:spPr>
        <p:txBody>
          <a:bodyPr anchorCtr="0" anchor="b"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265809" y="6658664"/>
            <a:ext cx="4028440" cy="3505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notes"/>
          <p:cNvSpPr/>
          <p:nvPr>
            <p:ph idx="2" type="sldImg"/>
          </p:nvPr>
        </p:nvSpPr>
        <p:spPr>
          <a:xfrm>
            <a:off x="2895600" y="525463"/>
            <a:ext cx="3505200" cy="262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1:notes"/>
          <p:cNvSpPr txBox="1"/>
          <p:nvPr>
            <p:ph idx="1" type="body"/>
          </p:nvPr>
        </p:nvSpPr>
        <p:spPr>
          <a:xfrm>
            <a:off x="929640" y="3329940"/>
            <a:ext cx="7437120" cy="3154680"/>
          </a:xfrm>
          <a:prstGeom prst="rect">
            <a:avLst/>
          </a:prstGeom>
          <a:noFill/>
          <a:ln>
            <a:noFill/>
          </a:ln>
        </p:spPr>
        <p:txBody>
          <a:bodyPr anchorCtr="0" anchor="t" bIns="46575" lIns="93175" spcFirstLastPara="1" rIns="93175" wrap="square" tIns="46575">
            <a:normAutofit/>
          </a:bodyPr>
          <a:lstStyle/>
          <a:p>
            <a:pPr indent="0" lvl="0" marL="0" rtl="0" algn="l">
              <a:spcBef>
                <a:spcPts val="0"/>
              </a:spcBef>
              <a:spcAft>
                <a:spcPts val="0"/>
              </a:spcAft>
              <a:buNone/>
            </a:pPr>
            <a:r>
              <a:t/>
            </a:r>
            <a:endParaRPr/>
          </a:p>
        </p:txBody>
      </p:sp>
      <p:sp>
        <p:nvSpPr>
          <p:cNvPr id="124" name="Google Shape;124;p1:notes"/>
          <p:cNvSpPr txBox="1"/>
          <p:nvPr>
            <p:ph idx="12" type="sldNum"/>
          </p:nvPr>
        </p:nvSpPr>
        <p:spPr>
          <a:xfrm>
            <a:off x="5265809" y="6658664"/>
            <a:ext cx="4028440" cy="3505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0:notes"/>
          <p:cNvSpPr/>
          <p:nvPr>
            <p:ph idx="2" type="sldImg"/>
          </p:nvPr>
        </p:nvSpPr>
        <p:spPr>
          <a:xfrm>
            <a:off x="2895600" y="525463"/>
            <a:ext cx="3505200" cy="2628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9" name="Google Shape;259;p10:notes"/>
          <p:cNvSpPr txBox="1"/>
          <p:nvPr>
            <p:ph idx="1" type="body"/>
          </p:nvPr>
        </p:nvSpPr>
        <p:spPr>
          <a:xfrm>
            <a:off x="929640" y="3329940"/>
            <a:ext cx="7437120" cy="3154680"/>
          </a:xfrm>
          <a:prstGeom prst="rect">
            <a:avLst/>
          </a:prstGeom>
          <a:noFill/>
          <a:ln>
            <a:noFill/>
          </a:ln>
        </p:spPr>
        <p:txBody>
          <a:bodyPr anchorCtr="0" anchor="t" bIns="46575" lIns="93175" spcFirstLastPara="1" rIns="93175" wrap="square" tIns="46575">
            <a:normAutofit/>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p:txBody>
      </p:sp>
      <p:sp>
        <p:nvSpPr>
          <p:cNvPr id="260" name="Google Shape;260;p10:notes"/>
          <p:cNvSpPr txBox="1"/>
          <p:nvPr>
            <p:ph idx="12" type="sldNum"/>
          </p:nvPr>
        </p:nvSpPr>
        <p:spPr>
          <a:xfrm>
            <a:off x="5265809" y="6658664"/>
            <a:ext cx="4028440" cy="3505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1:notes"/>
          <p:cNvSpPr/>
          <p:nvPr>
            <p:ph idx="2" type="sldImg"/>
          </p:nvPr>
        </p:nvSpPr>
        <p:spPr>
          <a:xfrm>
            <a:off x="2001838" y="263525"/>
            <a:ext cx="3098800" cy="23256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11:notes"/>
          <p:cNvSpPr txBox="1"/>
          <p:nvPr>
            <p:ph idx="1" type="body"/>
          </p:nvPr>
        </p:nvSpPr>
        <p:spPr>
          <a:xfrm>
            <a:off x="929640" y="3329940"/>
            <a:ext cx="7437120" cy="3154680"/>
          </a:xfrm>
          <a:prstGeom prst="rect">
            <a:avLst/>
          </a:prstGeom>
          <a:noFill/>
          <a:ln>
            <a:noFill/>
          </a:ln>
        </p:spPr>
        <p:txBody>
          <a:bodyPr anchorCtr="0" anchor="t" bIns="46575" lIns="93175" spcFirstLastPara="1" rIns="93175" wrap="square" tIns="46575">
            <a:normAutofit/>
          </a:bodyPr>
          <a:lstStyle/>
          <a:p>
            <a:pPr indent="0" lvl="0" marL="0" rtl="0" algn="l">
              <a:spcBef>
                <a:spcPts val="0"/>
              </a:spcBef>
              <a:spcAft>
                <a:spcPts val="0"/>
              </a:spcAft>
              <a:buNone/>
            </a:pPr>
            <a:r>
              <a:t/>
            </a:r>
            <a:endParaRPr/>
          </a:p>
        </p:txBody>
      </p:sp>
      <p:sp>
        <p:nvSpPr>
          <p:cNvPr id="296" name="Google Shape;296;p11:notes"/>
          <p:cNvSpPr txBox="1"/>
          <p:nvPr>
            <p:ph idx="12" type="sldNum"/>
          </p:nvPr>
        </p:nvSpPr>
        <p:spPr>
          <a:xfrm>
            <a:off x="5265809" y="6658664"/>
            <a:ext cx="4028440" cy="3505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2:notes"/>
          <p:cNvSpPr/>
          <p:nvPr>
            <p:ph idx="2" type="sldImg"/>
          </p:nvPr>
        </p:nvSpPr>
        <p:spPr>
          <a:xfrm>
            <a:off x="2895600" y="525463"/>
            <a:ext cx="3505200" cy="2628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05" name="Google Shape;305;p12:notes"/>
          <p:cNvSpPr txBox="1"/>
          <p:nvPr>
            <p:ph idx="1" type="body"/>
          </p:nvPr>
        </p:nvSpPr>
        <p:spPr>
          <a:xfrm>
            <a:off x="929640" y="3329940"/>
            <a:ext cx="7437120" cy="3154680"/>
          </a:xfrm>
          <a:prstGeom prst="rect">
            <a:avLst/>
          </a:prstGeom>
          <a:noFill/>
          <a:ln>
            <a:noFill/>
          </a:ln>
        </p:spPr>
        <p:txBody>
          <a:bodyPr anchorCtr="0" anchor="t" bIns="46575" lIns="93175" spcFirstLastPara="1" rIns="93175" wrap="square" tIns="46575">
            <a:normAutofit/>
          </a:bodyPr>
          <a:lstStyle/>
          <a:p>
            <a:pPr indent="0" lvl="0" marL="0" rtl="0" algn="l">
              <a:spcBef>
                <a:spcPts val="0"/>
              </a:spcBef>
              <a:spcAft>
                <a:spcPts val="0"/>
              </a:spcAft>
              <a:buNone/>
            </a:pPr>
            <a:r>
              <a:t/>
            </a:r>
            <a:endParaRPr/>
          </a:p>
        </p:txBody>
      </p:sp>
      <p:sp>
        <p:nvSpPr>
          <p:cNvPr id="306" name="Google Shape;306;p12:notes"/>
          <p:cNvSpPr txBox="1"/>
          <p:nvPr>
            <p:ph idx="12" type="sldNum"/>
          </p:nvPr>
        </p:nvSpPr>
        <p:spPr>
          <a:xfrm>
            <a:off x="5265809" y="6658664"/>
            <a:ext cx="4028440" cy="3505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3:notes"/>
          <p:cNvSpPr/>
          <p:nvPr>
            <p:ph idx="2" type="sldImg"/>
          </p:nvPr>
        </p:nvSpPr>
        <p:spPr>
          <a:xfrm>
            <a:off x="2895600" y="525463"/>
            <a:ext cx="3505200" cy="2628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47" name="Google Shape;347;p13:notes"/>
          <p:cNvSpPr txBox="1"/>
          <p:nvPr>
            <p:ph idx="1" type="body"/>
          </p:nvPr>
        </p:nvSpPr>
        <p:spPr>
          <a:xfrm>
            <a:off x="929640" y="3329940"/>
            <a:ext cx="7437120" cy="3154680"/>
          </a:xfrm>
          <a:prstGeom prst="rect">
            <a:avLst/>
          </a:prstGeom>
          <a:noFill/>
          <a:ln>
            <a:noFill/>
          </a:ln>
        </p:spPr>
        <p:txBody>
          <a:bodyPr anchorCtr="0" anchor="t" bIns="46575" lIns="93175" spcFirstLastPara="1" rIns="93175" wrap="square" tIns="46575">
            <a:normAutofit/>
          </a:bodyPr>
          <a:lstStyle/>
          <a:p>
            <a:pPr indent="0" lvl="0" marL="0" rtl="0" algn="l">
              <a:spcBef>
                <a:spcPts val="0"/>
              </a:spcBef>
              <a:spcAft>
                <a:spcPts val="0"/>
              </a:spcAft>
              <a:buNone/>
            </a:pPr>
            <a:r>
              <a:t/>
            </a:r>
            <a:endParaRPr/>
          </a:p>
        </p:txBody>
      </p:sp>
      <p:sp>
        <p:nvSpPr>
          <p:cNvPr id="348" name="Google Shape;348;p13:notes"/>
          <p:cNvSpPr txBox="1"/>
          <p:nvPr>
            <p:ph idx="12" type="sldNum"/>
          </p:nvPr>
        </p:nvSpPr>
        <p:spPr>
          <a:xfrm>
            <a:off x="5265809" y="6658664"/>
            <a:ext cx="4028440" cy="3505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4:notes"/>
          <p:cNvSpPr/>
          <p:nvPr>
            <p:ph idx="2" type="sldImg"/>
          </p:nvPr>
        </p:nvSpPr>
        <p:spPr>
          <a:xfrm>
            <a:off x="2895600" y="525463"/>
            <a:ext cx="3505200" cy="2628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81" name="Google Shape;381;p14:notes"/>
          <p:cNvSpPr txBox="1"/>
          <p:nvPr>
            <p:ph idx="1" type="body"/>
          </p:nvPr>
        </p:nvSpPr>
        <p:spPr>
          <a:xfrm>
            <a:off x="929640" y="3329940"/>
            <a:ext cx="7437120" cy="3154680"/>
          </a:xfrm>
          <a:prstGeom prst="rect">
            <a:avLst/>
          </a:prstGeom>
          <a:noFill/>
          <a:ln>
            <a:noFill/>
          </a:ln>
        </p:spPr>
        <p:txBody>
          <a:bodyPr anchorCtr="0" anchor="t" bIns="46575" lIns="93175" spcFirstLastPara="1" rIns="93175" wrap="square" tIns="46575">
            <a:normAutofit/>
          </a:bodyPr>
          <a:lstStyle/>
          <a:p>
            <a:pPr indent="0" lvl="0" marL="0" rtl="0" algn="l">
              <a:spcBef>
                <a:spcPts val="0"/>
              </a:spcBef>
              <a:spcAft>
                <a:spcPts val="0"/>
              </a:spcAft>
              <a:buNone/>
            </a:pPr>
            <a:r>
              <a:t/>
            </a:r>
            <a:endParaRPr sz="1600"/>
          </a:p>
        </p:txBody>
      </p:sp>
      <p:sp>
        <p:nvSpPr>
          <p:cNvPr id="382" name="Google Shape;382;p14:notes"/>
          <p:cNvSpPr txBox="1"/>
          <p:nvPr>
            <p:ph idx="12" type="sldNum"/>
          </p:nvPr>
        </p:nvSpPr>
        <p:spPr>
          <a:xfrm>
            <a:off x="5265809" y="6658664"/>
            <a:ext cx="4028440" cy="3505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15:notes"/>
          <p:cNvSpPr/>
          <p:nvPr>
            <p:ph idx="2" type="sldImg"/>
          </p:nvPr>
        </p:nvSpPr>
        <p:spPr>
          <a:xfrm>
            <a:off x="2895600" y="525463"/>
            <a:ext cx="3505200" cy="2628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13" name="Google Shape;413;p15:notes"/>
          <p:cNvSpPr txBox="1"/>
          <p:nvPr>
            <p:ph idx="1" type="body"/>
          </p:nvPr>
        </p:nvSpPr>
        <p:spPr>
          <a:xfrm>
            <a:off x="929640" y="3329940"/>
            <a:ext cx="7437120" cy="3154680"/>
          </a:xfrm>
          <a:prstGeom prst="rect">
            <a:avLst/>
          </a:prstGeom>
          <a:noFill/>
          <a:ln>
            <a:noFill/>
          </a:ln>
        </p:spPr>
        <p:txBody>
          <a:bodyPr anchorCtr="0" anchor="t" bIns="46575" lIns="93175" spcFirstLastPara="1" rIns="93175" wrap="square" tIns="46575">
            <a:normAutofit/>
          </a:bodyPr>
          <a:lstStyle/>
          <a:p>
            <a:pPr indent="0" lvl="0" marL="0" rtl="0" algn="l">
              <a:spcBef>
                <a:spcPts val="0"/>
              </a:spcBef>
              <a:spcAft>
                <a:spcPts val="0"/>
              </a:spcAft>
              <a:buNone/>
            </a:pPr>
            <a:r>
              <a:t/>
            </a:r>
            <a:endParaRPr/>
          </a:p>
        </p:txBody>
      </p:sp>
      <p:sp>
        <p:nvSpPr>
          <p:cNvPr id="414" name="Google Shape;414;p15:notes"/>
          <p:cNvSpPr txBox="1"/>
          <p:nvPr>
            <p:ph idx="12" type="sldNum"/>
          </p:nvPr>
        </p:nvSpPr>
        <p:spPr>
          <a:xfrm>
            <a:off x="5265809" y="6658664"/>
            <a:ext cx="4028440" cy="3505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16:notes"/>
          <p:cNvSpPr/>
          <p:nvPr>
            <p:ph idx="2" type="sldImg"/>
          </p:nvPr>
        </p:nvSpPr>
        <p:spPr>
          <a:xfrm>
            <a:off x="1428750" y="122238"/>
            <a:ext cx="4152900" cy="31162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25" name="Google Shape;425;p16:notes"/>
          <p:cNvSpPr txBox="1"/>
          <p:nvPr>
            <p:ph idx="1" type="body"/>
          </p:nvPr>
        </p:nvSpPr>
        <p:spPr>
          <a:xfrm>
            <a:off x="152400" y="3398837"/>
            <a:ext cx="6629400" cy="5486399"/>
          </a:xfrm>
          <a:prstGeom prst="rect">
            <a:avLst/>
          </a:prstGeom>
          <a:noFill/>
          <a:ln>
            <a:noFill/>
          </a:ln>
        </p:spPr>
        <p:txBody>
          <a:bodyPr anchorCtr="0" anchor="t" bIns="46575" lIns="93175" spcFirstLastPara="1" rIns="93175" wrap="square" tIns="46575">
            <a:normAutofit/>
          </a:bodyPr>
          <a:lstStyle/>
          <a:p>
            <a:pPr indent="0" lvl="0" marL="0" rtl="0" algn="l">
              <a:spcBef>
                <a:spcPts val="0"/>
              </a:spcBef>
              <a:spcAft>
                <a:spcPts val="0"/>
              </a:spcAft>
              <a:buNone/>
            </a:pPr>
            <a:r>
              <a:t/>
            </a:r>
            <a:endParaRPr b="0" sz="1200">
              <a:solidFill>
                <a:schemeClr val="dk1"/>
              </a:solidFill>
              <a:latin typeface="Calibri"/>
              <a:ea typeface="Calibri"/>
              <a:cs typeface="Calibri"/>
              <a:sym typeface="Calibri"/>
            </a:endParaRPr>
          </a:p>
        </p:txBody>
      </p:sp>
      <p:sp>
        <p:nvSpPr>
          <p:cNvPr id="426" name="Google Shape;426;p16:notes"/>
          <p:cNvSpPr txBox="1"/>
          <p:nvPr>
            <p:ph idx="12" type="sldNum"/>
          </p:nvPr>
        </p:nvSpPr>
        <p:spPr>
          <a:xfrm>
            <a:off x="5265809" y="6658664"/>
            <a:ext cx="4028440" cy="3505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20:notes"/>
          <p:cNvSpPr txBox="1"/>
          <p:nvPr>
            <p:ph idx="1" type="body"/>
          </p:nvPr>
        </p:nvSpPr>
        <p:spPr>
          <a:xfrm>
            <a:off x="929640" y="3329940"/>
            <a:ext cx="7437120" cy="31546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32" name="Google Shape;432;p20:notes"/>
          <p:cNvSpPr/>
          <p:nvPr>
            <p:ph idx="2" type="sldImg"/>
          </p:nvPr>
        </p:nvSpPr>
        <p:spPr>
          <a:xfrm>
            <a:off x="2895600" y="525463"/>
            <a:ext cx="3505200" cy="262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2:notes"/>
          <p:cNvSpPr/>
          <p:nvPr>
            <p:ph idx="2" type="sldImg"/>
          </p:nvPr>
        </p:nvSpPr>
        <p:spPr>
          <a:xfrm>
            <a:off x="2001838" y="263525"/>
            <a:ext cx="3098800" cy="23256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2:notes"/>
          <p:cNvSpPr txBox="1"/>
          <p:nvPr>
            <p:ph idx="1" type="body"/>
          </p:nvPr>
        </p:nvSpPr>
        <p:spPr>
          <a:xfrm>
            <a:off x="929640" y="3329940"/>
            <a:ext cx="7437120" cy="3154680"/>
          </a:xfrm>
          <a:prstGeom prst="rect">
            <a:avLst/>
          </a:prstGeom>
          <a:noFill/>
          <a:ln>
            <a:noFill/>
          </a:ln>
        </p:spPr>
        <p:txBody>
          <a:bodyPr anchorCtr="0" anchor="t" bIns="46575" lIns="93175" spcFirstLastPara="1" rIns="93175" wrap="square" tIns="46575">
            <a:normAutofit/>
          </a:bodyPr>
          <a:lstStyle/>
          <a:p>
            <a:pPr indent="0" lvl="0" marL="0" rtl="0" algn="l">
              <a:spcBef>
                <a:spcPts val="0"/>
              </a:spcBef>
              <a:spcAft>
                <a:spcPts val="0"/>
              </a:spcAft>
              <a:buNone/>
            </a:pPr>
            <a:r>
              <a:t/>
            </a:r>
            <a:endParaRPr/>
          </a:p>
        </p:txBody>
      </p:sp>
      <p:sp>
        <p:nvSpPr>
          <p:cNvPr id="146" name="Google Shape;146;p2:notes"/>
          <p:cNvSpPr txBox="1"/>
          <p:nvPr>
            <p:ph idx="12" type="sldNum"/>
          </p:nvPr>
        </p:nvSpPr>
        <p:spPr>
          <a:xfrm>
            <a:off x="5265809" y="6658664"/>
            <a:ext cx="4028440" cy="3505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3:notes"/>
          <p:cNvSpPr/>
          <p:nvPr>
            <p:ph idx="2" type="sldImg"/>
          </p:nvPr>
        </p:nvSpPr>
        <p:spPr>
          <a:xfrm>
            <a:off x="2895600" y="525463"/>
            <a:ext cx="3505200" cy="262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3:notes"/>
          <p:cNvSpPr txBox="1"/>
          <p:nvPr>
            <p:ph idx="1" type="body"/>
          </p:nvPr>
        </p:nvSpPr>
        <p:spPr>
          <a:xfrm>
            <a:off x="929640" y="3329940"/>
            <a:ext cx="7437120" cy="3154680"/>
          </a:xfrm>
          <a:prstGeom prst="rect">
            <a:avLst/>
          </a:prstGeom>
          <a:noFill/>
          <a:ln>
            <a:noFill/>
          </a:ln>
        </p:spPr>
        <p:txBody>
          <a:bodyPr anchorCtr="0" anchor="t" bIns="46575" lIns="93175" spcFirstLastPara="1" rIns="93175" wrap="square" tIns="46575">
            <a:normAutofit/>
          </a:bodyPr>
          <a:lstStyle/>
          <a:p>
            <a:pPr indent="0" lvl="0" marL="0" rtl="0" algn="l">
              <a:spcBef>
                <a:spcPts val="0"/>
              </a:spcBef>
              <a:spcAft>
                <a:spcPts val="0"/>
              </a:spcAft>
              <a:buNone/>
            </a:pPr>
            <a:r>
              <a:t/>
            </a:r>
            <a:endParaRPr/>
          </a:p>
        </p:txBody>
      </p:sp>
      <p:sp>
        <p:nvSpPr>
          <p:cNvPr id="169" name="Google Shape;169;p3:notes"/>
          <p:cNvSpPr txBox="1"/>
          <p:nvPr>
            <p:ph idx="12" type="sldNum"/>
          </p:nvPr>
        </p:nvSpPr>
        <p:spPr>
          <a:xfrm>
            <a:off x="5265809" y="6658664"/>
            <a:ext cx="4028440" cy="3505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4:notes"/>
          <p:cNvSpPr txBox="1"/>
          <p:nvPr>
            <p:ph idx="1" type="body"/>
          </p:nvPr>
        </p:nvSpPr>
        <p:spPr>
          <a:xfrm>
            <a:off x="929640" y="3329940"/>
            <a:ext cx="7437120" cy="31546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77" name="Google Shape;177;p4:notes"/>
          <p:cNvSpPr/>
          <p:nvPr>
            <p:ph idx="2" type="sldImg"/>
          </p:nvPr>
        </p:nvSpPr>
        <p:spPr>
          <a:xfrm>
            <a:off x="2895600" y="525463"/>
            <a:ext cx="3505200" cy="262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5:notes"/>
          <p:cNvSpPr/>
          <p:nvPr>
            <p:ph idx="2" type="sldImg"/>
          </p:nvPr>
        </p:nvSpPr>
        <p:spPr>
          <a:xfrm>
            <a:off x="2001838" y="263525"/>
            <a:ext cx="3098800" cy="23256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5:notes"/>
          <p:cNvSpPr txBox="1"/>
          <p:nvPr>
            <p:ph idx="1" type="body"/>
          </p:nvPr>
        </p:nvSpPr>
        <p:spPr>
          <a:xfrm>
            <a:off x="929640" y="3329940"/>
            <a:ext cx="7437120" cy="3154680"/>
          </a:xfrm>
          <a:prstGeom prst="rect">
            <a:avLst/>
          </a:prstGeom>
          <a:noFill/>
          <a:ln>
            <a:noFill/>
          </a:ln>
        </p:spPr>
        <p:txBody>
          <a:bodyPr anchorCtr="0" anchor="t" bIns="46575" lIns="93175" spcFirstLastPara="1" rIns="93175" wrap="square" tIns="46575">
            <a:normAutofit/>
          </a:bodyPr>
          <a:lstStyle/>
          <a:p>
            <a:pPr indent="0" lvl="0" marL="0" rtl="0" algn="l">
              <a:spcBef>
                <a:spcPts val="0"/>
              </a:spcBef>
              <a:spcAft>
                <a:spcPts val="0"/>
              </a:spcAft>
              <a:buNone/>
            </a:pPr>
            <a:r>
              <a:t/>
            </a:r>
            <a:endParaRPr/>
          </a:p>
        </p:txBody>
      </p:sp>
      <p:sp>
        <p:nvSpPr>
          <p:cNvPr id="185" name="Google Shape;185;p5:notes"/>
          <p:cNvSpPr txBox="1"/>
          <p:nvPr>
            <p:ph idx="12" type="sldNum"/>
          </p:nvPr>
        </p:nvSpPr>
        <p:spPr>
          <a:xfrm>
            <a:off x="5265809" y="6658664"/>
            <a:ext cx="4028440" cy="3505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6:notes"/>
          <p:cNvSpPr txBox="1"/>
          <p:nvPr>
            <p:ph idx="1" type="body"/>
          </p:nvPr>
        </p:nvSpPr>
        <p:spPr>
          <a:xfrm>
            <a:off x="929640" y="3329940"/>
            <a:ext cx="7437120" cy="31546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07" name="Google Shape;207;p6:notes"/>
          <p:cNvSpPr/>
          <p:nvPr>
            <p:ph idx="2" type="sldImg"/>
          </p:nvPr>
        </p:nvSpPr>
        <p:spPr>
          <a:xfrm>
            <a:off x="2895600" y="525463"/>
            <a:ext cx="3505200" cy="262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7:notes"/>
          <p:cNvSpPr txBox="1"/>
          <p:nvPr>
            <p:ph idx="1" type="body"/>
          </p:nvPr>
        </p:nvSpPr>
        <p:spPr>
          <a:xfrm>
            <a:off x="929640" y="3329940"/>
            <a:ext cx="7437120" cy="31546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14" name="Google Shape;214;p7:notes"/>
          <p:cNvSpPr/>
          <p:nvPr>
            <p:ph idx="2" type="sldImg"/>
          </p:nvPr>
        </p:nvSpPr>
        <p:spPr>
          <a:xfrm>
            <a:off x="2895600" y="525463"/>
            <a:ext cx="3505200" cy="262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8:notes"/>
          <p:cNvSpPr/>
          <p:nvPr>
            <p:ph idx="2" type="sldImg"/>
          </p:nvPr>
        </p:nvSpPr>
        <p:spPr>
          <a:xfrm>
            <a:off x="2895600" y="525463"/>
            <a:ext cx="3505200" cy="2628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2" name="Google Shape;222;p8:notes"/>
          <p:cNvSpPr txBox="1"/>
          <p:nvPr>
            <p:ph idx="1" type="body"/>
          </p:nvPr>
        </p:nvSpPr>
        <p:spPr>
          <a:xfrm>
            <a:off x="929640" y="3329940"/>
            <a:ext cx="7437120" cy="3154680"/>
          </a:xfrm>
          <a:prstGeom prst="rect">
            <a:avLst/>
          </a:prstGeom>
          <a:noFill/>
          <a:ln>
            <a:noFill/>
          </a:ln>
        </p:spPr>
        <p:txBody>
          <a:bodyPr anchorCtr="0" anchor="t" bIns="46575" lIns="93175" spcFirstLastPara="1" rIns="93175" wrap="square" tIns="46575">
            <a:normAutofit/>
          </a:bodyPr>
          <a:lstStyle/>
          <a:p>
            <a:pPr indent="0" lvl="0" marL="0" marR="0" rtl="0" algn="l">
              <a:lnSpc>
                <a:spcPct val="100000"/>
              </a:lnSpc>
              <a:spcBef>
                <a:spcPts val="0"/>
              </a:spcBef>
              <a:spcAft>
                <a:spcPts val="0"/>
              </a:spcAft>
              <a:buClr>
                <a:schemeClr val="dk1"/>
              </a:buClr>
              <a:buSzPts val="1200"/>
              <a:buFont typeface="Calibri"/>
              <a:buNone/>
            </a:pPr>
            <a:r>
              <a:t/>
            </a:r>
            <a:endParaRPr b="1" sz="1200"/>
          </a:p>
        </p:txBody>
      </p:sp>
      <p:sp>
        <p:nvSpPr>
          <p:cNvPr id="223" name="Google Shape;223;p8:notes"/>
          <p:cNvSpPr txBox="1"/>
          <p:nvPr>
            <p:ph idx="12" type="sldNum"/>
          </p:nvPr>
        </p:nvSpPr>
        <p:spPr>
          <a:xfrm>
            <a:off x="5265809" y="6658664"/>
            <a:ext cx="4028440" cy="3505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9:notes"/>
          <p:cNvSpPr/>
          <p:nvPr>
            <p:ph idx="2" type="sldImg"/>
          </p:nvPr>
        </p:nvSpPr>
        <p:spPr>
          <a:xfrm>
            <a:off x="2895600" y="525463"/>
            <a:ext cx="3505200" cy="2628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1" name="Google Shape;251;p9:notes"/>
          <p:cNvSpPr txBox="1"/>
          <p:nvPr>
            <p:ph idx="1" type="body"/>
          </p:nvPr>
        </p:nvSpPr>
        <p:spPr>
          <a:xfrm>
            <a:off x="929640" y="3329940"/>
            <a:ext cx="7437120" cy="3154680"/>
          </a:xfrm>
          <a:prstGeom prst="rect">
            <a:avLst/>
          </a:prstGeom>
          <a:noFill/>
          <a:ln>
            <a:noFill/>
          </a:ln>
        </p:spPr>
        <p:txBody>
          <a:bodyPr anchorCtr="0" anchor="t" bIns="46575" lIns="93175" spcFirstLastPara="1" rIns="93175" wrap="square" tIns="46575">
            <a:normAutofit/>
          </a:bodyPr>
          <a:lstStyle/>
          <a:p>
            <a:pPr indent="0" lvl="0" marL="0" rtl="0" algn="l">
              <a:lnSpc>
                <a:spcPct val="80000"/>
              </a:lnSpc>
              <a:spcBef>
                <a:spcPts val="0"/>
              </a:spcBef>
              <a:spcAft>
                <a:spcPts val="0"/>
              </a:spcAft>
              <a:buClr>
                <a:schemeClr val="dk1"/>
              </a:buClr>
              <a:buSzPts val="687"/>
              <a:buFont typeface="Arial"/>
              <a:buNone/>
            </a:pPr>
            <a:r>
              <a:t/>
            </a:r>
            <a:endParaRPr sz="687">
              <a:solidFill>
                <a:schemeClr val="dk1"/>
              </a:solidFill>
              <a:latin typeface="Calibri"/>
              <a:ea typeface="Calibri"/>
              <a:cs typeface="Calibri"/>
              <a:sym typeface="Calibri"/>
            </a:endParaRPr>
          </a:p>
        </p:txBody>
      </p:sp>
      <p:sp>
        <p:nvSpPr>
          <p:cNvPr id="252" name="Google Shape;252;p9:notes"/>
          <p:cNvSpPr txBox="1"/>
          <p:nvPr>
            <p:ph idx="12" type="sldNum"/>
          </p:nvPr>
        </p:nvSpPr>
        <p:spPr>
          <a:xfrm>
            <a:off x="5265809" y="6658664"/>
            <a:ext cx="4028440" cy="3505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2"/>
          <p:cNvSpPr txBox="1"/>
          <p:nvPr>
            <p:ph type="ctrTitle"/>
          </p:nvPr>
        </p:nvSpPr>
        <p:spPr>
          <a:xfrm>
            <a:off x="685800" y="2130425"/>
            <a:ext cx="7772400" cy="1470025"/>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 name="Google Shape;15;p2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6" name="Google Shape;16;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65" name="Shape 65"/>
        <p:cNvGrpSpPr/>
        <p:nvPr/>
      </p:nvGrpSpPr>
      <p:grpSpPr>
        <a:xfrm>
          <a:off x="0" y="0"/>
          <a:ext cx="0" cy="0"/>
          <a:chOff x="0" y="0"/>
          <a:chExt cx="0" cy="0"/>
        </a:xfrm>
      </p:grpSpPr>
      <p:sp>
        <p:nvSpPr>
          <p:cNvPr id="66" name="Google Shape;66;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9" name="Google Shape;69;p31"/>
          <p:cNvSpPr/>
          <p:nvPr/>
        </p:nvSpPr>
        <p:spPr>
          <a:xfrm>
            <a:off x="0" y="0"/>
            <a:ext cx="9144000" cy="1143000"/>
          </a:xfrm>
          <a:prstGeom prst="rect">
            <a:avLst/>
          </a:prstGeom>
          <a:solidFill>
            <a:srgbClr val="0099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 name="Google Shape;70;p31"/>
          <p:cNvSpPr txBox="1"/>
          <p:nvPr>
            <p:ph type="ctrTitle"/>
          </p:nvPr>
        </p:nvSpPr>
        <p:spPr>
          <a:xfrm>
            <a:off x="579968" y="407987"/>
            <a:ext cx="7772400" cy="50641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lt1"/>
              </a:buClr>
              <a:buSzPts val="2800"/>
              <a:buFont typeface="Arial"/>
              <a:buNone/>
              <a:defRPr b="0" sz="2800">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1" name="Google Shape;71;p31"/>
          <p:cNvSpPr/>
          <p:nvPr>
            <p:ph idx="2" type="chart"/>
          </p:nvPr>
        </p:nvSpPr>
        <p:spPr>
          <a:xfrm>
            <a:off x="579438" y="2413000"/>
            <a:ext cx="7772400" cy="31623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2" name="Google Shape;72;p31"/>
          <p:cNvSpPr txBox="1"/>
          <p:nvPr>
            <p:ph idx="1" type="body"/>
          </p:nvPr>
        </p:nvSpPr>
        <p:spPr>
          <a:xfrm>
            <a:off x="579438" y="1562100"/>
            <a:ext cx="7772400" cy="8001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3" name="Shape 73"/>
        <p:cNvGrpSpPr/>
        <p:nvPr/>
      </p:nvGrpSpPr>
      <p:grpSpPr>
        <a:xfrm>
          <a:off x="0" y="0"/>
          <a:ext cx="0" cy="0"/>
          <a:chOff x="0" y="0"/>
          <a:chExt cx="0" cy="0"/>
        </a:xfrm>
      </p:grpSpPr>
      <p:sp>
        <p:nvSpPr>
          <p:cNvPr id="74" name="Google Shape;74;p3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4000"/>
              <a:buFont typeface="Calibri"/>
              <a:buNone/>
              <a:defRPr b="1" sz="4000"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5" name="Google Shape;75;p3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76" name="Google Shape;76;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9" name="Shape 79"/>
        <p:cNvGrpSpPr/>
        <p:nvPr/>
      </p:nvGrpSpPr>
      <p:grpSpPr>
        <a:xfrm>
          <a:off x="0" y="0"/>
          <a:ext cx="0" cy="0"/>
          <a:chOff x="0" y="0"/>
          <a:chExt cx="0" cy="0"/>
        </a:xfrm>
      </p:grpSpPr>
      <p:sp>
        <p:nvSpPr>
          <p:cNvPr id="80" name="Google Shape;80;p33"/>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1" name="Google Shape;81;p3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 name="Google Shape;82;p3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6" name="Shape 86"/>
        <p:cNvGrpSpPr/>
        <p:nvPr/>
      </p:nvGrpSpPr>
      <p:grpSpPr>
        <a:xfrm>
          <a:off x="0" y="0"/>
          <a:ext cx="0" cy="0"/>
          <a:chOff x="0" y="0"/>
          <a:chExt cx="0" cy="0"/>
        </a:xfrm>
      </p:grpSpPr>
      <p:sp>
        <p:nvSpPr>
          <p:cNvPr id="87" name="Google Shape;87;p34"/>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8" name="Google Shape;88;p3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9" name="Google Shape;89;p3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90" name="Google Shape;90;p3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91" name="Google Shape;91;p3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92" name="Google Shape;92;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5" name="Shape 95"/>
        <p:cNvGrpSpPr/>
        <p:nvPr/>
      </p:nvGrpSpPr>
      <p:grpSpPr>
        <a:xfrm>
          <a:off x="0" y="0"/>
          <a:ext cx="0" cy="0"/>
          <a:chOff x="0" y="0"/>
          <a:chExt cx="0" cy="0"/>
        </a:xfrm>
      </p:grpSpPr>
      <p:sp>
        <p:nvSpPr>
          <p:cNvPr id="96" name="Google Shape;96;p3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7" name="Google Shape;97;p3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8" name="Google Shape;98;p3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99" name="Google Shape;99;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2" name="Shape 102"/>
        <p:cNvGrpSpPr/>
        <p:nvPr/>
      </p:nvGrpSpPr>
      <p:grpSpPr>
        <a:xfrm>
          <a:off x="0" y="0"/>
          <a:ext cx="0" cy="0"/>
          <a:chOff x="0" y="0"/>
          <a:chExt cx="0" cy="0"/>
        </a:xfrm>
      </p:grpSpPr>
      <p:sp>
        <p:nvSpPr>
          <p:cNvPr id="103" name="Google Shape;103;p3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4" name="Google Shape;104;p36"/>
          <p:cNvSpPr/>
          <p:nvPr>
            <p:ph idx="2" type="pic"/>
          </p:nvPr>
        </p:nvSpPr>
        <p:spPr>
          <a:xfrm>
            <a:off x="1792288" y="612775"/>
            <a:ext cx="5486400" cy="4114800"/>
          </a:xfrm>
          <a:prstGeom prst="rect">
            <a:avLst/>
          </a:prstGeom>
          <a:noFill/>
          <a:ln>
            <a:noFill/>
          </a:ln>
        </p:spPr>
      </p:sp>
      <p:sp>
        <p:nvSpPr>
          <p:cNvPr id="105" name="Google Shape;105;p3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06" name="Google Shape;106;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9" name="Shape 109"/>
        <p:cNvGrpSpPr/>
        <p:nvPr/>
      </p:nvGrpSpPr>
      <p:grpSpPr>
        <a:xfrm>
          <a:off x="0" y="0"/>
          <a:ext cx="0" cy="0"/>
          <a:chOff x="0" y="0"/>
          <a:chExt cx="0" cy="0"/>
        </a:xfrm>
      </p:grpSpPr>
      <p:sp>
        <p:nvSpPr>
          <p:cNvPr id="110" name="Google Shape;110;p37"/>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1" name="Google Shape;111;p37"/>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2" name="Google Shape;112;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5" name="Shape 115"/>
        <p:cNvGrpSpPr/>
        <p:nvPr/>
      </p:nvGrpSpPr>
      <p:grpSpPr>
        <a:xfrm>
          <a:off x="0" y="0"/>
          <a:ext cx="0" cy="0"/>
          <a:chOff x="0" y="0"/>
          <a:chExt cx="0" cy="0"/>
        </a:xfrm>
      </p:grpSpPr>
      <p:sp>
        <p:nvSpPr>
          <p:cNvPr id="116" name="Google Shape;116;p38"/>
          <p:cNvSpPr txBox="1"/>
          <p:nvPr>
            <p:ph type="title"/>
          </p:nvPr>
        </p:nvSpPr>
        <p:spPr>
          <a:xfrm rot="5400000">
            <a:off x="4732338" y="2171701"/>
            <a:ext cx="5851525" cy="20574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7" name="Google Shape;117;p38"/>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8" name="Google Shape;118;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 name="Shape 19"/>
        <p:cNvGrpSpPr/>
        <p:nvPr/>
      </p:nvGrpSpPr>
      <p:grpSpPr>
        <a:xfrm>
          <a:off x="0" y="0"/>
          <a:ext cx="0" cy="0"/>
          <a:chOff x="0" y="0"/>
          <a:chExt cx="0" cy="0"/>
        </a:xfrm>
      </p:grpSpPr>
      <p:sp>
        <p:nvSpPr>
          <p:cNvPr id="20" name="Google Shape;20;p23"/>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 name="Google Shape;21;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24"/>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6" name="Google Shape;26;p2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7" name="Google Shape;27;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_1">
  <p:cSld name="5_Custom Layout_1">
    <p:spTree>
      <p:nvGrpSpPr>
        <p:cNvPr id="30" name="Shape 30"/>
        <p:cNvGrpSpPr/>
        <p:nvPr/>
      </p:nvGrpSpPr>
      <p:grpSpPr>
        <a:xfrm>
          <a:off x="0" y="0"/>
          <a:ext cx="0" cy="0"/>
          <a:chOff x="0" y="0"/>
          <a:chExt cx="0" cy="0"/>
        </a:xfrm>
      </p:grpSpPr>
      <p:sp>
        <p:nvSpPr>
          <p:cNvPr id="31" name="Google Shape;31;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5"/>
          <p:cNvSpPr/>
          <p:nvPr/>
        </p:nvSpPr>
        <p:spPr>
          <a:xfrm>
            <a:off x="0" y="0"/>
            <a:ext cx="9144000" cy="1143000"/>
          </a:xfrm>
          <a:prstGeom prst="rect">
            <a:avLst/>
          </a:prstGeom>
          <a:solidFill>
            <a:srgbClr val="0099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 name="Google Shape;34;p25"/>
          <p:cNvSpPr txBox="1"/>
          <p:nvPr>
            <p:ph type="ctrTitle"/>
          </p:nvPr>
        </p:nvSpPr>
        <p:spPr>
          <a:xfrm>
            <a:off x="156222" y="154780"/>
            <a:ext cx="7772400" cy="50641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Google Shape;35;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t/>
            </a:r>
            <a:endParaRPr/>
          </a:p>
          <a:p>
            <a:pPr indent="0" lvl="0" marL="0" rtl="0" algn="r">
              <a:spcBef>
                <a:spcPts val="0"/>
              </a:spcBef>
              <a:spcAft>
                <a:spcPts val="0"/>
              </a:spcAft>
              <a:buNone/>
            </a:pPr>
            <a:fld id="{00000000-1234-1234-1234-123412341234}" type="slidenum">
              <a:rPr lang="en-US"/>
              <a:t>‹#›</a:t>
            </a:fld>
            <a:endParaRPr/>
          </a:p>
          <a:p>
            <a:pPr indent="0" lvl="0" marL="0" rtl="0" algn="r">
              <a:spcBef>
                <a:spcPts val="0"/>
              </a:spcBef>
              <a:spcAft>
                <a:spcPts val="0"/>
              </a:spcAft>
              <a:buNone/>
            </a:pPr>
            <a:r>
              <a:t/>
            </a:r>
            <a:endParaRPr/>
          </a:p>
        </p:txBody>
      </p:sp>
      <p:sp>
        <p:nvSpPr>
          <p:cNvPr id="36" name="Google Shape;36;p25"/>
          <p:cNvSpPr txBox="1"/>
          <p:nvPr>
            <p:ph idx="1" type="body"/>
          </p:nvPr>
        </p:nvSpPr>
        <p:spPr>
          <a:xfrm>
            <a:off x="156222" y="1145168"/>
            <a:ext cx="8987778" cy="5311388"/>
          </a:xfrm>
          <a:prstGeom prst="rect">
            <a:avLst/>
          </a:prstGeom>
          <a:noFill/>
          <a:ln>
            <a:noFill/>
          </a:ln>
        </p:spPr>
        <p:txBody>
          <a:bodyPr anchorCtr="0" anchor="t" bIns="45700" lIns="91425" spcFirstLastPara="1" rIns="91425" wrap="square" tIns="45700">
            <a:noAutofit/>
          </a:bodyPr>
          <a:lstStyle>
            <a:lvl1pPr indent="-355600" lvl="0" marL="457200" marR="0" rtl="0" algn="l">
              <a:spcBef>
                <a:spcPts val="400"/>
              </a:spcBef>
              <a:spcAft>
                <a:spcPts val="0"/>
              </a:spcAft>
              <a:buClr>
                <a:srgbClr val="0099FF"/>
              </a:buClr>
              <a:buSzPts val="2000"/>
              <a:buFont typeface="Arial"/>
              <a:buChar char="•"/>
              <a:defRPr b="0" i="0" sz="2000" u="none" cap="none" strike="noStrike">
                <a:solidFill>
                  <a:srgbClr val="0099FF"/>
                </a:solidFill>
                <a:latin typeface="Arial"/>
                <a:ea typeface="Arial"/>
                <a:cs typeface="Arial"/>
                <a:sym typeface="Arial"/>
              </a:defRPr>
            </a:lvl1pPr>
            <a:lvl2pPr indent="-342900" lvl="1" marL="914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7" name="Shape 37"/>
        <p:cNvGrpSpPr/>
        <p:nvPr/>
      </p:nvGrpSpPr>
      <p:grpSpPr>
        <a:xfrm>
          <a:off x="0" y="0"/>
          <a:ext cx="0" cy="0"/>
          <a:chOff x="0" y="0"/>
          <a:chExt cx="0" cy="0"/>
        </a:xfrm>
      </p:grpSpPr>
      <p:sp>
        <p:nvSpPr>
          <p:cNvPr id="38" name="Google Shape;38;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1" name="Shape 4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42" name="Shape 42"/>
        <p:cNvGrpSpPr/>
        <p:nvPr/>
      </p:nvGrpSpPr>
      <p:grpSpPr>
        <a:xfrm>
          <a:off x="0" y="0"/>
          <a:ext cx="0" cy="0"/>
          <a:chOff x="0" y="0"/>
          <a:chExt cx="0" cy="0"/>
        </a:xfrm>
      </p:grpSpPr>
      <p:sp>
        <p:nvSpPr>
          <p:cNvPr id="43" name="Google Shape;43;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6" name="Google Shape;46;p28"/>
          <p:cNvSpPr/>
          <p:nvPr/>
        </p:nvSpPr>
        <p:spPr>
          <a:xfrm>
            <a:off x="0" y="0"/>
            <a:ext cx="9144000" cy="6858000"/>
          </a:xfrm>
          <a:prstGeom prst="rect">
            <a:avLst/>
          </a:prstGeom>
          <a:solidFill>
            <a:srgbClr val="0099FF"/>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UNICEF logo_White.png" id="47" name="Google Shape;47;p28"/>
          <p:cNvPicPr preferRelativeResize="0"/>
          <p:nvPr/>
        </p:nvPicPr>
        <p:blipFill rotWithShape="1">
          <a:blip r:embed="rId2">
            <a:alphaModFix/>
          </a:blip>
          <a:srcRect b="0" l="0" r="0" t="0"/>
          <a:stretch/>
        </p:blipFill>
        <p:spPr>
          <a:xfrm>
            <a:off x="6541467" y="5917067"/>
            <a:ext cx="2012966" cy="483429"/>
          </a:xfrm>
          <a:prstGeom prst="rect">
            <a:avLst/>
          </a:prstGeom>
          <a:noFill/>
          <a:ln>
            <a:noFill/>
          </a:ln>
        </p:spPr>
      </p:pic>
      <p:sp>
        <p:nvSpPr>
          <p:cNvPr id="48" name="Google Shape;48;p28"/>
          <p:cNvSpPr txBox="1"/>
          <p:nvPr>
            <p:ph idx="1" type="body"/>
          </p:nvPr>
        </p:nvSpPr>
        <p:spPr>
          <a:xfrm>
            <a:off x="584200" y="393699"/>
            <a:ext cx="4572000" cy="26066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44285"/>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228600" lvl="1" marL="914400" marR="0" rtl="0" algn="l">
              <a:spcBef>
                <a:spcPts val="30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228600" lvl="2" marL="1371600" marR="0" rtl="0" algn="l">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228600" lvl="3" marL="1828800" marR="0" rtl="0" algn="l">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228600" lvl="4" marL="2286000" marR="0" rtl="0" algn="l">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9" name="Google Shape;49;p28"/>
          <p:cNvSpPr txBox="1"/>
          <p:nvPr>
            <p:ph idx="2" type="body"/>
          </p:nvPr>
        </p:nvSpPr>
        <p:spPr>
          <a:xfrm>
            <a:off x="584200" y="3479800"/>
            <a:ext cx="4572000" cy="316971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37142"/>
              </a:lnSpc>
              <a:spcBef>
                <a:spcPts val="0"/>
              </a:spcBef>
              <a:spcAft>
                <a:spcPts val="0"/>
              </a:spcAft>
              <a:buClr>
                <a:srgbClr val="FFFFFF"/>
              </a:buClr>
              <a:buSzPts val="1400"/>
              <a:buFont typeface="Arial"/>
              <a:buNone/>
              <a:defRPr b="0" i="0" sz="1400" u="none" cap="none" strike="noStrike">
                <a:solidFill>
                  <a:srgbClr val="FFFFFF"/>
                </a:solidFill>
                <a:latin typeface="Arial"/>
                <a:ea typeface="Arial"/>
                <a:cs typeface="Arial"/>
                <a:sym typeface="Arial"/>
              </a:defRPr>
            </a:lvl1pPr>
            <a:lvl2pPr indent="-228600" lvl="1" marL="914400" marR="0" rtl="0" algn="l">
              <a:spcBef>
                <a:spcPts val="300"/>
              </a:spcBef>
              <a:spcAft>
                <a:spcPts val="0"/>
              </a:spcAft>
              <a:buClr>
                <a:srgbClr val="FFFFFF"/>
              </a:buClr>
              <a:buSzPts val="1400"/>
              <a:buFont typeface="Arial"/>
              <a:buNone/>
              <a:defRPr b="0" i="0" sz="1400" u="none" cap="none" strike="noStrike">
                <a:solidFill>
                  <a:srgbClr val="FFFFFF"/>
                </a:solidFill>
                <a:latin typeface="Arial"/>
                <a:ea typeface="Arial"/>
                <a:cs typeface="Arial"/>
                <a:sym typeface="Arial"/>
              </a:defRPr>
            </a:lvl2pPr>
            <a:lvl3pPr indent="-228600" lvl="2" marL="1371600" marR="0" rtl="0" algn="l">
              <a:spcBef>
                <a:spcPts val="0"/>
              </a:spcBef>
              <a:spcAft>
                <a:spcPts val="0"/>
              </a:spcAft>
              <a:buClr>
                <a:srgbClr val="FFFFFF"/>
              </a:buClr>
              <a:buSzPts val="1400"/>
              <a:buFont typeface="Arial"/>
              <a:buNone/>
              <a:defRPr b="0" i="0" sz="1400" u="none" cap="none" strike="noStrike">
                <a:solidFill>
                  <a:srgbClr val="FFFFFF"/>
                </a:solidFill>
                <a:latin typeface="Arial"/>
                <a:ea typeface="Arial"/>
                <a:cs typeface="Arial"/>
                <a:sym typeface="Arial"/>
              </a:defRPr>
            </a:lvl3pPr>
            <a:lvl4pPr indent="-228600" lvl="3" marL="1828800" marR="0" rtl="0" algn="l">
              <a:spcBef>
                <a:spcPts val="0"/>
              </a:spcBef>
              <a:spcAft>
                <a:spcPts val="0"/>
              </a:spcAft>
              <a:buClr>
                <a:srgbClr val="FFFFFF"/>
              </a:buClr>
              <a:buSzPts val="1400"/>
              <a:buFont typeface="Arial"/>
              <a:buNone/>
              <a:defRPr b="0" i="0" sz="1400" u="none" cap="none" strike="noStrike">
                <a:solidFill>
                  <a:srgbClr val="FFFFFF"/>
                </a:solidFill>
                <a:latin typeface="Arial"/>
                <a:ea typeface="Arial"/>
                <a:cs typeface="Arial"/>
                <a:sym typeface="Arial"/>
              </a:defRPr>
            </a:lvl4pPr>
            <a:lvl5pPr indent="-228600" lvl="4" marL="2286000" marR="0" rtl="0" algn="l">
              <a:spcBef>
                <a:spcPts val="0"/>
              </a:spcBef>
              <a:spcAft>
                <a:spcPts val="0"/>
              </a:spcAft>
              <a:buClr>
                <a:srgbClr val="FFFFFF"/>
              </a:buClr>
              <a:buSzPts val="1400"/>
              <a:buFont typeface="Arial"/>
              <a:buNone/>
              <a:defRPr b="0" i="0" sz="1400" u="none" cap="none" strike="noStrike">
                <a:solidFill>
                  <a:srgbClr val="FFFFF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50" name="Shape 50"/>
        <p:cNvGrpSpPr/>
        <p:nvPr/>
      </p:nvGrpSpPr>
      <p:grpSpPr>
        <a:xfrm>
          <a:off x="0" y="0"/>
          <a:ext cx="0" cy="0"/>
          <a:chOff x="0" y="0"/>
          <a:chExt cx="0" cy="0"/>
        </a:xfrm>
      </p:grpSpPr>
      <p:sp>
        <p:nvSpPr>
          <p:cNvPr id="51" name="Google Shape;51;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9"/>
          <p:cNvSpPr/>
          <p:nvPr/>
        </p:nvSpPr>
        <p:spPr>
          <a:xfrm>
            <a:off x="0" y="0"/>
            <a:ext cx="9144000" cy="1143000"/>
          </a:xfrm>
          <a:prstGeom prst="rect">
            <a:avLst/>
          </a:prstGeom>
          <a:solidFill>
            <a:srgbClr val="0099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 name="Google Shape;54;p29"/>
          <p:cNvSpPr txBox="1"/>
          <p:nvPr>
            <p:ph type="ctrTitle"/>
          </p:nvPr>
        </p:nvSpPr>
        <p:spPr>
          <a:xfrm>
            <a:off x="579968" y="407987"/>
            <a:ext cx="7772400" cy="50641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lt1"/>
              </a:buClr>
              <a:buSzPts val="2800"/>
              <a:buFont typeface="Arial"/>
              <a:buNone/>
              <a:defRPr b="0" sz="2800">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5" name="Google Shape;55;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t/>
            </a:r>
            <a:endParaRPr/>
          </a:p>
          <a:p>
            <a:pPr indent="0" lvl="0" marL="0" rtl="0" algn="r">
              <a:spcBef>
                <a:spcPts val="0"/>
              </a:spcBef>
              <a:spcAft>
                <a:spcPts val="0"/>
              </a:spcAft>
              <a:buNone/>
            </a:pPr>
            <a:fld id="{00000000-1234-1234-1234-123412341234}" type="slidenum">
              <a:rPr lang="en-US"/>
              <a:t>‹#›</a:t>
            </a:fld>
            <a:endParaRPr/>
          </a:p>
          <a:p>
            <a:pPr indent="0" lvl="0" marL="0" rtl="0" algn="r">
              <a:spcBef>
                <a:spcPts val="0"/>
              </a:spcBef>
              <a:spcAft>
                <a:spcPts val="0"/>
              </a:spcAft>
              <a:buNone/>
            </a:pPr>
            <a:r>
              <a:t/>
            </a:r>
            <a:endParaRPr/>
          </a:p>
        </p:txBody>
      </p:sp>
      <p:sp>
        <p:nvSpPr>
          <p:cNvPr id="56" name="Google Shape;56;p29"/>
          <p:cNvSpPr txBox="1"/>
          <p:nvPr>
            <p:ph idx="1" type="body"/>
          </p:nvPr>
        </p:nvSpPr>
        <p:spPr>
          <a:xfrm>
            <a:off x="579439" y="1663700"/>
            <a:ext cx="7954961" cy="3492500"/>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57" name="Shape 57"/>
        <p:cNvGrpSpPr/>
        <p:nvPr/>
      </p:nvGrpSpPr>
      <p:grpSpPr>
        <a:xfrm>
          <a:off x="0" y="0"/>
          <a:ext cx="0" cy="0"/>
          <a:chOff x="0" y="0"/>
          <a:chExt cx="0" cy="0"/>
        </a:xfrm>
      </p:grpSpPr>
      <p:sp>
        <p:nvSpPr>
          <p:cNvPr id="58" name="Google Shape;58;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1" name="Google Shape;61;p30"/>
          <p:cNvSpPr/>
          <p:nvPr/>
        </p:nvSpPr>
        <p:spPr>
          <a:xfrm>
            <a:off x="0" y="0"/>
            <a:ext cx="9144000" cy="1143000"/>
          </a:xfrm>
          <a:prstGeom prst="rect">
            <a:avLst/>
          </a:prstGeom>
          <a:solidFill>
            <a:srgbClr val="0099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 name="Google Shape;62;p30"/>
          <p:cNvSpPr txBox="1"/>
          <p:nvPr>
            <p:ph type="ctrTitle"/>
          </p:nvPr>
        </p:nvSpPr>
        <p:spPr>
          <a:xfrm>
            <a:off x="579968" y="407987"/>
            <a:ext cx="7772400" cy="50641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lt1"/>
              </a:buClr>
              <a:buSzPts val="2800"/>
              <a:buFont typeface="Arial"/>
              <a:buNone/>
              <a:defRPr b="0" sz="2800">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 name="Google Shape;63;p30"/>
          <p:cNvSpPr txBox="1"/>
          <p:nvPr>
            <p:ph idx="1" type="body"/>
          </p:nvPr>
        </p:nvSpPr>
        <p:spPr>
          <a:xfrm>
            <a:off x="579439" y="2362200"/>
            <a:ext cx="7954961" cy="2794000"/>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4" name="Google Shape;64;p30"/>
          <p:cNvSpPr txBox="1"/>
          <p:nvPr>
            <p:ph idx="2" type="body"/>
          </p:nvPr>
        </p:nvSpPr>
        <p:spPr>
          <a:xfrm>
            <a:off x="579438" y="1665288"/>
            <a:ext cx="7954962" cy="69691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 name="Google Shape;12;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0" marR="0" rtl="0" algn="r">
              <a:spcBef>
                <a:spcPts val="0"/>
              </a:spcBef>
              <a:buNone/>
              <a:defRPr b="0" i="0" sz="1200" u="none" cap="none" strike="noStrike">
                <a:solidFill>
                  <a:schemeClr val="dk1"/>
                </a:solidFill>
                <a:latin typeface="Calibri"/>
                <a:ea typeface="Calibri"/>
                <a:cs typeface="Calibri"/>
                <a:sym typeface="Calibri"/>
              </a:defRPr>
            </a:lvl2pPr>
            <a:lvl3pPr indent="0" lvl="2" marL="0" marR="0" rtl="0" algn="r">
              <a:spcBef>
                <a:spcPts val="0"/>
              </a:spcBef>
              <a:buNone/>
              <a:defRPr b="0" i="0" sz="1200" u="none" cap="none" strike="noStrike">
                <a:solidFill>
                  <a:schemeClr val="dk1"/>
                </a:solidFill>
                <a:latin typeface="Calibri"/>
                <a:ea typeface="Calibri"/>
                <a:cs typeface="Calibri"/>
                <a:sym typeface="Calibri"/>
              </a:defRPr>
            </a:lvl3pPr>
            <a:lvl4pPr indent="0" lvl="3" marL="0" marR="0" rtl="0" algn="r">
              <a:spcBef>
                <a:spcPts val="0"/>
              </a:spcBef>
              <a:buNone/>
              <a:defRPr b="0" i="0" sz="1200" u="none" cap="none" strike="noStrike">
                <a:solidFill>
                  <a:schemeClr val="dk1"/>
                </a:solidFill>
                <a:latin typeface="Calibri"/>
                <a:ea typeface="Calibri"/>
                <a:cs typeface="Calibri"/>
                <a:sym typeface="Calibri"/>
              </a:defRPr>
            </a:lvl4pPr>
            <a:lvl5pPr indent="0" lvl="4" marL="0" marR="0" rtl="0" algn="r">
              <a:spcBef>
                <a:spcPts val="0"/>
              </a:spcBef>
              <a:buNone/>
              <a:defRPr b="0" i="0" sz="1200" u="none" cap="none" strike="noStrike">
                <a:solidFill>
                  <a:schemeClr val="dk1"/>
                </a:solidFill>
                <a:latin typeface="Calibri"/>
                <a:ea typeface="Calibri"/>
                <a:cs typeface="Calibri"/>
                <a:sym typeface="Calibri"/>
              </a:defRPr>
            </a:lvl5pPr>
            <a:lvl6pPr indent="0" lvl="5" marL="0" marR="0" rtl="0" algn="r">
              <a:spcBef>
                <a:spcPts val="0"/>
              </a:spcBef>
              <a:buNone/>
              <a:defRPr b="0" i="0" sz="1200" u="none" cap="none" strike="noStrike">
                <a:solidFill>
                  <a:schemeClr val="dk1"/>
                </a:solidFill>
                <a:latin typeface="Calibri"/>
                <a:ea typeface="Calibri"/>
                <a:cs typeface="Calibri"/>
                <a:sym typeface="Calibri"/>
              </a:defRPr>
            </a:lvl6pPr>
            <a:lvl7pPr indent="0" lvl="6" marL="0" marR="0" rtl="0" algn="r">
              <a:spcBef>
                <a:spcPts val="0"/>
              </a:spcBef>
              <a:buNone/>
              <a:defRPr b="0" i="0" sz="1200" u="none" cap="none" strike="noStrike">
                <a:solidFill>
                  <a:schemeClr val="dk1"/>
                </a:solidFill>
                <a:latin typeface="Calibri"/>
                <a:ea typeface="Calibri"/>
                <a:cs typeface="Calibri"/>
                <a:sym typeface="Calibri"/>
              </a:defRPr>
            </a:lvl7pPr>
            <a:lvl8pPr indent="0" lvl="7" marL="0" marR="0" rtl="0" algn="r">
              <a:spcBef>
                <a:spcPts val="0"/>
              </a:spcBef>
              <a:buNone/>
              <a:defRPr b="0" i="0" sz="1200" u="none" cap="none" strike="noStrike">
                <a:solidFill>
                  <a:schemeClr val="dk1"/>
                </a:solidFill>
                <a:latin typeface="Calibri"/>
                <a:ea typeface="Calibri"/>
                <a:cs typeface="Calibri"/>
                <a:sym typeface="Calibri"/>
              </a:defRPr>
            </a:lvl8pPr>
            <a:lvl9pPr indent="0" lvl="8" marL="0" marR="0" rtl="0" algn="r">
              <a:spcBef>
                <a:spcPts val="0"/>
              </a:spcBef>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5.png"/><Relationship Id="rId4" Type="http://schemas.openxmlformats.org/officeDocument/2006/relationships/image" Target="../media/image4.png"/><Relationship Id="rId5" Type="http://schemas.openxmlformats.org/officeDocument/2006/relationships/image" Target="../media/image27.jpg"/><Relationship Id="rId6" Type="http://schemas.openxmlformats.org/officeDocument/2006/relationships/image" Target="../media/image12.jpg"/><Relationship Id="rId7" Type="http://schemas.openxmlformats.org/officeDocument/2006/relationships/image" Target="../media/image15.jpg"/></Relationships>
</file>

<file path=ppt/slides/_rels/slide10.xml.rels><?xml version="1.0" encoding="UTF-8" standalone="yes"?><Relationships xmlns="http://schemas.openxmlformats.org/package/2006/relationships"><Relationship Id="rId20" Type="http://schemas.openxmlformats.org/officeDocument/2006/relationships/image" Target="../media/image34.gif"/><Relationship Id="rId22" Type="http://schemas.openxmlformats.org/officeDocument/2006/relationships/image" Target="../media/image30.gif"/><Relationship Id="rId21" Type="http://schemas.openxmlformats.org/officeDocument/2006/relationships/image" Target="../media/image44.gif"/><Relationship Id="rId24" Type="http://schemas.openxmlformats.org/officeDocument/2006/relationships/image" Target="../media/image49.gif"/><Relationship Id="rId23" Type="http://schemas.openxmlformats.org/officeDocument/2006/relationships/image" Target="../media/image33.gif"/><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hyperlink" Target="https://sustainabledevelopment.un.org/content/documents/9765Q%20and%20A%20for%20HLPF%20National%20reviews%202016.pdf" TargetMode="External"/><Relationship Id="rId4" Type="http://schemas.openxmlformats.org/officeDocument/2006/relationships/hyperlink" Target="https://sustainabledevelopment.un.org/hlpf/" TargetMode="External"/><Relationship Id="rId9" Type="http://schemas.openxmlformats.org/officeDocument/2006/relationships/image" Target="../media/image20.gif"/><Relationship Id="rId26" Type="http://schemas.openxmlformats.org/officeDocument/2006/relationships/image" Target="../media/image41.gif"/><Relationship Id="rId25" Type="http://schemas.openxmlformats.org/officeDocument/2006/relationships/image" Target="../media/image38.jpg"/><Relationship Id="rId5" Type="http://schemas.openxmlformats.org/officeDocument/2006/relationships/image" Target="../media/image23.gif"/><Relationship Id="rId6" Type="http://schemas.openxmlformats.org/officeDocument/2006/relationships/image" Target="../media/image19.gif"/><Relationship Id="rId7" Type="http://schemas.openxmlformats.org/officeDocument/2006/relationships/image" Target="../media/image35.gif"/><Relationship Id="rId8" Type="http://schemas.openxmlformats.org/officeDocument/2006/relationships/image" Target="../media/image37.gif"/><Relationship Id="rId11" Type="http://schemas.openxmlformats.org/officeDocument/2006/relationships/image" Target="../media/image36.jpg"/><Relationship Id="rId10" Type="http://schemas.openxmlformats.org/officeDocument/2006/relationships/image" Target="../media/image24.gif"/><Relationship Id="rId13" Type="http://schemas.openxmlformats.org/officeDocument/2006/relationships/image" Target="../media/image45.gif"/><Relationship Id="rId12" Type="http://schemas.openxmlformats.org/officeDocument/2006/relationships/image" Target="../media/image26.gif"/><Relationship Id="rId15" Type="http://schemas.openxmlformats.org/officeDocument/2006/relationships/image" Target="../media/image31.gif"/><Relationship Id="rId14" Type="http://schemas.openxmlformats.org/officeDocument/2006/relationships/image" Target="../media/image28.jpg"/><Relationship Id="rId17" Type="http://schemas.openxmlformats.org/officeDocument/2006/relationships/image" Target="../media/image32.gif"/><Relationship Id="rId16" Type="http://schemas.openxmlformats.org/officeDocument/2006/relationships/image" Target="../media/image29.gif"/><Relationship Id="rId19" Type="http://schemas.openxmlformats.org/officeDocument/2006/relationships/image" Target="../media/image39.gif"/><Relationship Id="rId18" Type="http://schemas.openxmlformats.org/officeDocument/2006/relationships/image" Target="../media/image4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3.png"/><Relationship Id="rId4" Type="http://schemas.openxmlformats.org/officeDocument/2006/relationships/image" Target="../media/image47.png"/><Relationship Id="rId5" Type="http://schemas.openxmlformats.org/officeDocument/2006/relationships/image" Target="../media/image4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0"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18.jpg"/><Relationship Id="rId9" Type="http://schemas.openxmlformats.org/officeDocument/2006/relationships/image" Target="../media/image5.jpg"/><Relationship Id="rId5" Type="http://schemas.openxmlformats.org/officeDocument/2006/relationships/image" Target="../media/image2.jpg"/><Relationship Id="rId6" Type="http://schemas.openxmlformats.org/officeDocument/2006/relationships/image" Target="../media/image7.jpg"/><Relationship Id="rId7" Type="http://schemas.openxmlformats.org/officeDocument/2006/relationships/image" Target="../media/image8.jpg"/><Relationship Id="rId8"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hyperlink" Target="https://sustainabledevelopment.un.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11.png"/><Relationship Id="rId9" Type="http://schemas.openxmlformats.org/officeDocument/2006/relationships/image" Target="../media/image22.png"/><Relationship Id="rId5" Type="http://schemas.openxmlformats.org/officeDocument/2006/relationships/image" Target="../media/image9.png"/><Relationship Id="rId6" Type="http://schemas.openxmlformats.org/officeDocument/2006/relationships/image" Target="../media/image14.png"/><Relationship Id="rId7" Type="http://schemas.openxmlformats.org/officeDocument/2006/relationships/image" Target="../media/image13.png"/><Relationship Id="rId8"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hyperlink" Target="https://unicef.sharepoint.com/teams/Communities/SDG/Documents/Asks%20for%20UNICEF%20Country%20Offices%20for%20SDG%20Followup%20and%20%20Review_final.pdf"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
          <p:cNvSpPr/>
          <p:nvPr/>
        </p:nvSpPr>
        <p:spPr>
          <a:xfrm>
            <a:off x="0" y="-75795"/>
            <a:ext cx="9144000" cy="2726044"/>
          </a:xfrm>
          <a:prstGeom prst="rect">
            <a:avLst/>
          </a:prstGeom>
          <a:solidFill>
            <a:srgbClr val="0099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 name="Google Shape;127;p1"/>
          <p:cNvSpPr/>
          <p:nvPr/>
        </p:nvSpPr>
        <p:spPr>
          <a:xfrm>
            <a:off x="0" y="2650249"/>
            <a:ext cx="9144000" cy="2822059"/>
          </a:xfrm>
          <a:prstGeom prst="rect">
            <a:avLst/>
          </a:prstGeom>
          <a:solidFill>
            <a:srgbClr val="0099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 name="Google Shape;128;p1"/>
          <p:cNvSpPr/>
          <p:nvPr/>
        </p:nvSpPr>
        <p:spPr>
          <a:xfrm>
            <a:off x="0" y="5296547"/>
            <a:ext cx="9144000" cy="1561454"/>
          </a:xfrm>
          <a:prstGeom prst="rect">
            <a:avLst/>
          </a:prstGeom>
          <a:solidFill>
            <a:srgbClr val="0099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29" name="Google Shape;129;p1"/>
          <p:cNvGrpSpPr/>
          <p:nvPr/>
        </p:nvGrpSpPr>
        <p:grpSpPr>
          <a:xfrm>
            <a:off x="533400" y="6057899"/>
            <a:ext cx="8051800" cy="477318"/>
            <a:chOff x="533400" y="6057899"/>
            <a:chExt cx="8051800" cy="477318"/>
          </a:xfrm>
        </p:grpSpPr>
        <p:pic>
          <p:nvPicPr>
            <p:cNvPr id="130" name="Google Shape;130;p1"/>
            <p:cNvPicPr preferRelativeResize="0"/>
            <p:nvPr/>
          </p:nvPicPr>
          <p:blipFill rotWithShape="1">
            <a:blip r:embed="rId3">
              <a:alphaModFix/>
            </a:blip>
            <a:srcRect b="0" l="0" r="0" t="0"/>
            <a:stretch/>
          </p:blipFill>
          <p:spPr>
            <a:xfrm>
              <a:off x="6821226" y="6080959"/>
              <a:ext cx="1763974" cy="422259"/>
            </a:xfrm>
            <a:prstGeom prst="rect">
              <a:avLst/>
            </a:prstGeom>
            <a:noFill/>
            <a:ln>
              <a:noFill/>
            </a:ln>
          </p:spPr>
        </p:pic>
        <p:pic>
          <p:nvPicPr>
            <p:cNvPr descr="Unite2lines" id="131" name="Google Shape;131;p1"/>
            <p:cNvPicPr preferRelativeResize="0"/>
            <p:nvPr/>
          </p:nvPicPr>
          <p:blipFill rotWithShape="1">
            <a:blip r:embed="rId4">
              <a:alphaModFix/>
            </a:blip>
            <a:srcRect b="0" l="0" r="0" t="0"/>
            <a:stretch/>
          </p:blipFill>
          <p:spPr>
            <a:xfrm>
              <a:off x="533400" y="6057899"/>
              <a:ext cx="931593" cy="477318"/>
            </a:xfrm>
            <a:prstGeom prst="rect">
              <a:avLst/>
            </a:prstGeom>
            <a:noFill/>
            <a:ln>
              <a:noFill/>
            </a:ln>
          </p:spPr>
        </p:pic>
      </p:grpSp>
      <p:sp>
        <p:nvSpPr>
          <p:cNvPr id="132" name="Google Shape;132;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33" name="Google Shape;133;p1"/>
          <p:cNvPicPr preferRelativeResize="0"/>
          <p:nvPr/>
        </p:nvPicPr>
        <p:blipFill rotWithShape="1">
          <a:blip r:embed="rId5">
            <a:alphaModFix/>
          </a:blip>
          <a:srcRect b="0" l="0" r="0" t="0"/>
          <a:stretch/>
        </p:blipFill>
        <p:spPr>
          <a:xfrm>
            <a:off x="3672936" y="2524163"/>
            <a:ext cx="1676359" cy="2514538"/>
          </a:xfrm>
          <a:prstGeom prst="rect">
            <a:avLst/>
          </a:prstGeom>
          <a:noFill/>
          <a:ln>
            <a:noFill/>
          </a:ln>
        </p:spPr>
      </p:pic>
      <p:pic>
        <p:nvPicPr>
          <p:cNvPr id="134" name="Google Shape;134;p1"/>
          <p:cNvPicPr preferRelativeResize="0"/>
          <p:nvPr/>
        </p:nvPicPr>
        <p:blipFill rotWithShape="1">
          <a:blip r:embed="rId6">
            <a:alphaModFix/>
          </a:blip>
          <a:srcRect b="0" l="0" r="0" t="0"/>
          <a:stretch/>
        </p:blipFill>
        <p:spPr>
          <a:xfrm>
            <a:off x="5370436" y="2522991"/>
            <a:ext cx="3773564" cy="2515709"/>
          </a:xfrm>
          <a:prstGeom prst="rect">
            <a:avLst/>
          </a:prstGeom>
          <a:noFill/>
          <a:ln>
            <a:noFill/>
          </a:ln>
        </p:spPr>
      </p:pic>
      <p:pic>
        <p:nvPicPr>
          <p:cNvPr id="135" name="Google Shape;135;p1"/>
          <p:cNvPicPr preferRelativeResize="0"/>
          <p:nvPr/>
        </p:nvPicPr>
        <p:blipFill rotWithShape="1">
          <a:blip r:embed="rId7">
            <a:alphaModFix/>
          </a:blip>
          <a:srcRect b="0" l="0" r="0" t="0"/>
          <a:stretch/>
        </p:blipFill>
        <p:spPr>
          <a:xfrm>
            <a:off x="1" y="2524163"/>
            <a:ext cx="3769877" cy="2513251"/>
          </a:xfrm>
          <a:prstGeom prst="rect">
            <a:avLst/>
          </a:prstGeom>
          <a:noFill/>
          <a:ln>
            <a:noFill/>
          </a:ln>
        </p:spPr>
      </p:pic>
      <p:grpSp>
        <p:nvGrpSpPr>
          <p:cNvPr id="136" name="Google Shape;136;p1"/>
          <p:cNvGrpSpPr/>
          <p:nvPr/>
        </p:nvGrpSpPr>
        <p:grpSpPr>
          <a:xfrm>
            <a:off x="0" y="2498146"/>
            <a:ext cx="9144001" cy="2566584"/>
            <a:chOff x="0" y="2498146"/>
            <a:chExt cx="9144001" cy="2566584"/>
          </a:xfrm>
        </p:grpSpPr>
        <p:cxnSp>
          <p:nvCxnSpPr>
            <p:cNvPr id="137" name="Google Shape;137;p1"/>
            <p:cNvCxnSpPr/>
            <p:nvPr/>
          </p:nvCxnSpPr>
          <p:spPr>
            <a:xfrm flipH="1">
              <a:off x="0" y="2498146"/>
              <a:ext cx="9144000" cy="11875"/>
            </a:xfrm>
            <a:prstGeom prst="straightConnector1">
              <a:avLst/>
            </a:prstGeom>
            <a:noFill/>
            <a:ln cap="flat" cmpd="sng" w="44450">
              <a:solidFill>
                <a:schemeClr val="lt1"/>
              </a:solidFill>
              <a:prstDash val="solid"/>
              <a:round/>
              <a:headEnd len="sm" w="sm" type="none"/>
              <a:tailEnd len="sm" w="sm" type="none"/>
            </a:ln>
          </p:spPr>
        </p:cxnSp>
        <p:cxnSp>
          <p:nvCxnSpPr>
            <p:cNvPr id="138" name="Google Shape;138;p1"/>
            <p:cNvCxnSpPr/>
            <p:nvPr/>
          </p:nvCxnSpPr>
          <p:spPr>
            <a:xfrm>
              <a:off x="5362250" y="2498146"/>
              <a:ext cx="0" cy="2566584"/>
            </a:xfrm>
            <a:prstGeom prst="straightConnector1">
              <a:avLst/>
            </a:prstGeom>
            <a:noFill/>
            <a:ln cap="flat" cmpd="sng" w="44450">
              <a:solidFill>
                <a:schemeClr val="lt1"/>
              </a:solidFill>
              <a:prstDash val="solid"/>
              <a:round/>
              <a:headEnd len="sm" w="sm" type="none"/>
              <a:tailEnd len="sm" w="sm" type="none"/>
            </a:ln>
          </p:spPr>
        </p:cxnSp>
        <p:cxnSp>
          <p:nvCxnSpPr>
            <p:cNvPr id="139" name="Google Shape;139;p1"/>
            <p:cNvCxnSpPr/>
            <p:nvPr/>
          </p:nvCxnSpPr>
          <p:spPr>
            <a:xfrm>
              <a:off x="3769878" y="2510021"/>
              <a:ext cx="0" cy="2542834"/>
            </a:xfrm>
            <a:prstGeom prst="straightConnector1">
              <a:avLst/>
            </a:prstGeom>
            <a:noFill/>
            <a:ln cap="flat" cmpd="sng" w="44450">
              <a:solidFill>
                <a:schemeClr val="lt1"/>
              </a:solidFill>
              <a:prstDash val="solid"/>
              <a:round/>
              <a:headEnd len="sm" w="sm" type="none"/>
              <a:tailEnd len="sm" w="sm" type="none"/>
            </a:ln>
          </p:spPr>
        </p:cxnSp>
        <p:cxnSp>
          <p:nvCxnSpPr>
            <p:cNvPr id="140" name="Google Shape;140;p1"/>
            <p:cNvCxnSpPr/>
            <p:nvPr/>
          </p:nvCxnSpPr>
          <p:spPr>
            <a:xfrm flipH="1">
              <a:off x="1" y="5044885"/>
              <a:ext cx="9144000" cy="11875"/>
            </a:xfrm>
            <a:prstGeom prst="straightConnector1">
              <a:avLst/>
            </a:prstGeom>
            <a:noFill/>
            <a:ln cap="flat" cmpd="sng" w="44450">
              <a:solidFill>
                <a:schemeClr val="lt1"/>
              </a:solidFill>
              <a:prstDash val="solid"/>
              <a:round/>
              <a:headEnd len="sm" w="sm" type="none"/>
              <a:tailEnd len="sm" w="sm" type="none"/>
            </a:ln>
          </p:spPr>
        </p:cxnSp>
      </p:grpSp>
      <p:sp>
        <p:nvSpPr>
          <p:cNvPr id="141" name="Google Shape;141;p1"/>
          <p:cNvSpPr txBox="1"/>
          <p:nvPr/>
        </p:nvSpPr>
        <p:spPr>
          <a:xfrm>
            <a:off x="-25889" y="381074"/>
            <a:ext cx="9144000" cy="1431161"/>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4000">
                <a:solidFill>
                  <a:schemeClr val="lt1"/>
                </a:solidFill>
                <a:latin typeface="Arial"/>
                <a:ea typeface="Arial"/>
                <a:cs typeface="Arial"/>
                <a:sym typeface="Arial"/>
              </a:rPr>
              <a:t>Sustainable Development Goals</a:t>
            </a:r>
            <a:endParaRPr/>
          </a:p>
          <a:p>
            <a:pPr indent="0" lvl="0" marL="0" marR="0" rtl="0" algn="ctr">
              <a:lnSpc>
                <a:spcPct val="342857"/>
              </a:lnSpc>
              <a:spcBef>
                <a:spcPts val="700"/>
              </a:spcBef>
              <a:spcAft>
                <a:spcPts val="0"/>
              </a:spcAft>
              <a:buNone/>
            </a:pPr>
            <a:r>
              <a:rPr b="1" lang="en-US" sz="1400">
                <a:solidFill>
                  <a:schemeClr val="lt1"/>
                </a:solidFill>
                <a:latin typeface="Arial"/>
                <a:ea typeface="Arial"/>
                <a:cs typeface="Arial"/>
                <a:sym typeface="Arial"/>
              </a:rPr>
              <a:t>Dr. Victor P. Karunan, Ph.D., Deputy Representative &amp; Senior Social Policy Specialist</a:t>
            </a:r>
            <a:endParaRPr/>
          </a:p>
        </p:txBody>
      </p:sp>
      <p:sp>
        <p:nvSpPr>
          <p:cNvPr id="142" name="Google Shape;142;p1"/>
          <p:cNvSpPr txBox="1"/>
          <p:nvPr/>
        </p:nvSpPr>
        <p:spPr>
          <a:xfrm>
            <a:off x="0" y="5945326"/>
            <a:ext cx="91440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lt1"/>
                </a:solidFill>
                <a:latin typeface="Arial"/>
                <a:ea typeface="Arial"/>
                <a:cs typeface="Arial"/>
                <a:sym typeface="Arial"/>
              </a:rPr>
              <a:t>Nottingham University Malaysia</a:t>
            </a:r>
            <a:endParaRPr/>
          </a:p>
          <a:p>
            <a:pPr indent="0" lvl="0" marL="0" marR="0" rtl="0" algn="ctr">
              <a:spcBef>
                <a:spcPts val="0"/>
              </a:spcBef>
              <a:spcAft>
                <a:spcPts val="0"/>
              </a:spcAft>
              <a:buNone/>
            </a:pPr>
            <a:r>
              <a:rPr b="1" lang="en-US" sz="1400">
                <a:solidFill>
                  <a:schemeClr val="lt1"/>
                </a:solidFill>
                <a:latin typeface="Arial"/>
                <a:ea typeface="Arial"/>
                <a:cs typeface="Arial"/>
                <a:sym typeface="Arial"/>
              </a:rPr>
              <a:t>6 April 2016</a:t>
            </a:r>
            <a:endParaRPr b="1" sz="1400">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0"/>
          <p:cNvSpPr txBox="1"/>
          <p:nvPr>
            <p:ph type="title"/>
          </p:nvPr>
        </p:nvSpPr>
        <p:spPr>
          <a:xfrm>
            <a:off x="0" y="0"/>
            <a:ext cx="9144000" cy="1524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200"/>
              <a:buFont typeface="Calibri"/>
              <a:buNone/>
            </a:pPr>
            <a:r>
              <a:rPr b="1" lang="en-US" sz="3200">
                <a:solidFill>
                  <a:schemeClr val="lt1"/>
                </a:solidFill>
                <a:latin typeface="Calibri"/>
                <a:ea typeface="Calibri"/>
                <a:cs typeface="Calibri"/>
                <a:sym typeface="Calibri"/>
              </a:rPr>
              <a:t>Countries Participating in HLPF Voluntary National Reviews in 2016</a:t>
            </a:r>
            <a:endParaRPr b="1" sz="3200">
              <a:solidFill>
                <a:schemeClr val="lt1"/>
              </a:solidFill>
              <a:latin typeface="Calibri"/>
              <a:ea typeface="Calibri"/>
              <a:cs typeface="Calibri"/>
              <a:sym typeface="Calibri"/>
            </a:endParaRPr>
          </a:p>
        </p:txBody>
      </p:sp>
      <p:sp>
        <p:nvSpPr>
          <p:cNvPr id="263" name="Google Shape;263;p10"/>
          <p:cNvSpPr/>
          <p:nvPr/>
        </p:nvSpPr>
        <p:spPr>
          <a:xfrm>
            <a:off x="0" y="1447800"/>
            <a:ext cx="9144000" cy="152400"/>
          </a:xfrm>
          <a:prstGeom prst="rect">
            <a:avLst/>
          </a:prstGeom>
          <a:solidFill>
            <a:schemeClr val="accent5"/>
          </a:solidFill>
          <a:ln cap="flat" cmpd="sng" w="25400">
            <a:solidFill>
              <a:srgbClr val="1D018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64" name="Google Shape;264;p10"/>
          <p:cNvSpPr txBox="1"/>
          <p:nvPr/>
        </p:nvSpPr>
        <p:spPr>
          <a:xfrm>
            <a:off x="3362082" y="5685706"/>
            <a:ext cx="5781917"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FURTHER INFORMATION</a:t>
            </a:r>
            <a:endParaRPr/>
          </a:p>
          <a:p>
            <a:pPr indent="-285750" lvl="0" marL="285750" marR="0" rtl="0" algn="l">
              <a:spcBef>
                <a:spcPts val="0"/>
              </a:spcBef>
              <a:spcAft>
                <a:spcPts val="0"/>
              </a:spcAft>
              <a:buClr>
                <a:schemeClr val="dk1"/>
              </a:buClr>
              <a:buSzPts val="1600"/>
              <a:buFont typeface="Arial"/>
              <a:buChar char="•"/>
            </a:pPr>
            <a:r>
              <a:rPr lang="en-US" sz="1600" u="sng">
                <a:solidFill>
                  <a:schemeClr val="dk1"/>
                </a:solidFill>
                <a:latin typeface="Calibri"/>
                <a:ea typeface="Calibri"/>
                <a:cs typeface="Calibri"/>
                <a:sym typeface="Calibri"/>
                <a:hlinkClick r:id="rId3">
                  <a:extLst>
                    <a:ext uri="{A12FA001-AC4F-418D-AE19-62706E023703}">
                      <ahyp:hlinkClr val="tx"/>
                    </a:ext>
                  </a:extLst>
                </a:hlinkClick>
              </a:rPr>
              <a:t>Q&amp; A on National Reviews </a:t>
            </a:r>
            <a:endParaRPr sz="16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600"/>
              <a:buFont typeface="Arial"/>
              <a:buChar char="•"/>
            </a:pPr>
            <a:r>
              <a:rPr lang="en-US" sz="1600" u="sng">
                <a:solidFill>
                  <a:schemeClr val="dk1"/>
                </a:solidFill>
                <a:latin typeface="Calibri"/>
                <a:ea typeface="Calibri"/>
                <a:cs typeface="Calibri"/>
                <a:sym typeface="Calibri"/>
                <a:hlinkClick r:id="rId4">
                  <a:extLst>
                    <a:ext uri="{A12FA001-AC4F-418D-AE19-62706E023703}">
                      <ahyp:hlinkClr val="tx"/>
                    </a:ext>
                  </a:extLst>
                </a:hlinkClick>
              </a:rPr>
              <a:t>More info on the HLPF process</a:t>
            </a:r>
            <a:endParaRPr sz="2000">
              <a:solidFill>
                <a:schemeClr val="dk1"/>
              </a:solidFill>
              <a:latin typeface="Calibri"/>
              <a:ea typeface="Calibri"/>
              <a:cs typeface="Calibri"/>
              <a:sym typeface="Calibri"/>
            </a:endParaRPr>
          </a:p>
        </p:txBody>
      </p:sp>
      <p:grpSp>
        <p:nvGrpSpPr>
          <p:cNvPr id="265" name="Google Shape;265;p10"/>
          <p:cNvGrpSpPr/>
          <p:nvPr/>
        </p:nvGrpSpPr>
        <p:grpSpPr>
          <a:xfrm>
            <a:off x="84514" y="1697309"/>
            <a:ext cx="8754686" cy="846148"/>
            <a:chOff x="78793" y="1738314"/>
            <a:chExt cx="8754686" cy="846148"/>
          </a:xfrm>
        </p:grpSpPr>
        <p:pic>
          <p:nvPicPr>
            <p:cNvPr descr="https://sustainabledevelopment.un.org/content/images/flagbig6_146.jpg" id="266" name="Google Shape;266;p10"/>
            <p:cNvPicPr preferRelativeResize="0"/>
            <p:nvPr/>
          </p:nvPicPr>
          <p:blipFill rotWithShape="1">
            <a:blip r:embed="rId5">
              <a:alphaModFix/>
            </a:blip>
            <a:srcRect b="0" l="0" r="0" t="0"/>
            <a:stretch/>
          </p:blipFill>
          <p:spPr>
            <a:xfrm>
              <a:off x="78793" y="1853325"/>
              <a:ext cx="1096704" cy="731137"/>
            </a:xfrm>
            <a:prstGeom prst="rect">
              <a:avLst/>
            </a:prstGeom>
            <a:noFill/>
            <a:ln>
              <a:noFill/>
            </a:ln>
          </p:spPr>
        </p:pic>
        <p:pic>
          <p:nvPicPr>
            <p:cNvPr descr="https://sustainabledevelopment.un.org/content/images/flagbig6_162.jpg" id="267" name="Google Shape;267;p10"/>
            <p:cNvPicPr preferRelativeResize="0"/>
            <p:nvPr/>
          </p:nvPicPr>
          <p:blipFill rotWithShape="1">
            <a:blip r:embed="rId6">
              <a:alphaModFix/>
            </a:blip>
            <a:srcRect b="0" l="0" r="0" t="0"/>
            <a:stretch/>
          </p:blipFill>
          <p:spPr>
            <a:xfrm>
              <a:off x="1847899" y="1842336"/>
              <a:ext cx="1075914" cy="717277"/>
            </a:xfrm>
            <a:prstGeom prst="rect">
              <a:avLst/>
            </a:prstGeom>
            <a:noFill/>
            <a:ln>
              <a:noFill/>
            </a:ln>
          </p:spPr>
        </p:pic>
        <p:pic>
          <p:nvPicPr>
            <p:cNvPr descr="https://sustainabledevelopment.un.org/content/images/flagbig6_17.jpg" id="268" name="Google Shape;268;p10"/>
            <p:cNvPicPr preferRelativeResize="0"/>
            <p:nvPr/>
          </p:nvPicPr>
          <p:blipFill rotWithShape="1">
            <a:blip r:embed="rId7">
              <a:alphaModFix/>
            </a:blip>
            <a:srcRect b="0" l="0" r="0" t="0"/>
            <a:stretch/>
          </p:blipFill>
          <p:spPr>
            <a:xfrm>
              <a:off x="3596216" y="1843454"/>
              <a:ext cx="1032506" cy="688339"/>
            </a:xfrm>
            <a:prstGeom prst="rect">
              <a:avLst/>
            </a:prstGeom>
            <a:noFill/>
            <a:ln>
              <a:noFill/>
            </a:ln>
          </p:spPr>
        </p:pic>
        <p:pic>
          <p:nvPicPr>
            <p:cNvPr descr="https://sustainabledevelopment.un.org/content/images/flagbig6_19.jpg" id="269" name="Google Shape;269;p10"/>
            <p:cNvPicPr preferRelativeResize="0"/>
            <p:nvPr/>
          </p:nvPicPr>
          <p:blipFill rotWithShape="1">
            <a:blip r:embed="rId8">
              <a:alphaModFix/>
            </a:blip>
            <a:srcRect b="0" l="0" r="0" t="0"/>
            <a:stretch/>
          </p:blipFill>
          <p:spPr>
            <a:xfrm>
              <a:off x="5566781" y="1801402"/>
              <a:ext cx="1191360" cy="742161"/>
            </a:xfrm>
            <a:prstGeom prst="rect">
              <a:avLst/>
            </a:prstGeom>
            <a:noFill/>
            <a:ln>
              <a:noFill/>
            </a:ln>
          </p:spPr>
        </p:pic>
        <p:pic>
          <p:nvPicPr>
            <p:cNvPr descr="https://sustainabledevelopment.un.org/content/images/flagbig6_20.jpg" id="270" name="Google Shape;270;p10"/>
            <p:cNvPicPr preferRelativeResize="0"/>
            <p:nvPr/>
          </p:nvPicPr>
          <p:blipFill rotWithShape="1">
            <a:blip r:embed="rId9">
              <a:alphaModFix/>
            </a:blip>
            <a:srcRect b="0" l="0" r="0" t="0"/>
            <a:stretch/>
          </p:blipFill>
          <p:spPr>
            <a:xfrm>
              <a:off x="7696200" y="1738314"/>
              <a:ext cx="1137279" cy="758187"/>
            </a:xfrm>
            <a:prstGeom prst="rect">
              <a:avLst/>
            </a:prstGeom>
            <a:noFill/>
            <a:ln>
              <a:noFill/>
            </a:ln>
          </p:spPr>
        </p:pic>
      </p:grpSp>
      <p:grpSp>
        <p:nvGrpSpPr>
          <p:cNvPr id="271" name="Google Shape;271;p10"/>
          <p:cNvGrpSpPr/>
          <p:nvPr/>
        </p:nvGrpSpPr>
        <p:grpSpPr>
          <a:xfrm>
            <a:off x="52424" y="2696210"/>
            <a:ext cx="8770194" cy="801161"/>
            <a:chOff x="69006" y="2951083"/>
            <a:chExt cx="8770194" cy="801161"/>
          </a:xfrm>
        </p:grpSpPr>
        <p:pic>
          <p:nvPicPr>
            <p:cNvPr descr="https://sustainabledevelopment.un.org/content/images/flagbig6_170.jpg" id="272" name="Google Shape;272;p10"/>
            <p:cNvPicPr preferRelativeResize="0"/>
            <p:nvPr/>
          </p:nvPicPr>
          <p:blipFill rotWithShape="1">
            <a:blip r:embed="rId10">
              <a:alphaModFix/>
            </a:blip>
            <a:srcRect b="0" l="0" r="0" t="0"/>
            <a:stretch/>
          </p:blipFill>
          <p:spPr>
            <a:xfrm>
              <a:off x="69006" y="3014582"/>
              <a:ext cx="1106491" cy="737662"/>
            </a:xfrm>
            <a:prstGeom prst="rect">
              <a:avLst/>
            </a:prstGeom>
            <a:noFill/>
            <a:ln>
              <a:noFill/>
            </a:ln>
          </p:spPr>
        </p:pic>
        <p:pic>
          <p:nvPicPr>
            <p:cNvPr descr="https://sustainabledevelopment.un.org/content/images/flagbig6_21.jpg" id="273" name="Google Shape;273;p10"/>
            <p:cNvPicPr preferRelativeResize="0"/>
            <p:nvPr/>
          </p:nvPicPr>
          <p:blipFill rotWithShape="1">
            <a:blip r:embed="rId11">
              <a:alphaModFix/>
            </a:blip>
            <a:srcRect b="0" l="0" r="0" t="0"/>
            <a:stretch/>
          </p:blipFill>
          <p:spPr>
            <a:xfrm>
              <a:off x="1825762" y="3030632"/>
              <a:ext cx="1111223" cy="666734"/>
            </a:xfrm>
            <a:prstGeom prst="rect">
              <a:avLst/>
            </a:prstGeom>
            <a:noFill/>
            <a:ln>
              <a:noFill/>
            </a:ln>
          </p:spPr>
        </p:pic>
        <p:pic>
          <p:nvPicPr>
            <p:cNvPr descr="https://sustainabledevelopment.un.org/content/images/flagbig6_195.jpg" id="274" name="Google Shape;274;p10"/>
            <p:cNvPicPr preferRelativeResize="0"/>
            <p:nvPr/>
          </p:nvPicPr>
          <p:blipFill rotWithShape="1">
            <a:blip r:embed="rId12">
              <a:alphaModFix/>
            </a:blip>
            <a:srcRect b="0" l="0" r="0" t="0"/>
            <a:stretch/>
          </p:blipFill>
          <p:spPr>
            <a:xfrm>
              <a:off x="3596216" y="3014582"/>
              <a:ext cx="1024174" cy="682784"/>
            </a:xfrm>
            <a:prstGeom prst="rect">
              <a:avLst/>
            </a:prstGeom>
            <a:noFill/>
            <a:ln>
              <a:noFill/>
            </a:ln>
          </p:spPr>
        </p:pic>
        <p:pic>
          <p:nvPicPr>
            <p:cNvPr descr="https://sustainabledevelopment.un.org/content/images/flagbig6_34.jpg" id="275" name="Google Shape;275;p10"/>
            <p:cNvPicPr preferRelativeResize="0"/>
            <p:nvPr/>
          </p:nvPicPr>
          <p:blipFill rotWithShape="1">
            <a:blip r:embed="rId13">
              <a:alphaModFix/>
            </a:blip>
            <a:srcRect b="0" l="0" r="0" t="0"/>
            <a:stretch/>
          </p:blipFill>
          <p:spPr>
            <a:xfrm>
              <a:off x="5566781" y="2951083"/>
              <a:ext cx="1191360" cy="794241"/>
            </a:xfrm>
            <a:prstGeom prst="rect">
              <a:avLst/>
            </a:prstGeom>
            <a:noFill/>
            <a:ln>
              <a:noFill/>
            </a:ln>
          </p:spPr>
        </p:pic>
        <p:pic>
          <p:nvPicPr>
            <p:cNvPr descr="https://sustainabledevelopment.un.org/content/images/flagbig6_36.jpg" id="276" name="Google Shape;276;p10"/>
            <p:cNvPicPr preferRelativeResize="0"/>
            <p:nvPr/>
          </p:nvPicPr>
          <p:blipFill rotWithShape="1">
            <a:blip r:embed="rId14">
              <a:alphaModFix/>
            </a:blip>
            <a:srcRect b="0" l="0" r="0" t="0"/>
            <a:stretch/>
          </p:blipFill>
          <p:spPr>
            <a:xfrm>
              <a:off x="7696200" y="3062454"/>
              <a:ext cx="1143000" cy="571501"/>
            </a:xfrm>
            <a:prstGeom prst="rect">
              <a:avLst/>
            </a:prstGeom>
            <a:noFill/>
            <a:ln>
              <a:noFill/>
            </a:ln>
          </p:spPr>
        </p:pic>
      </p:grpSp>
      <p:grpSp>
        <p:nvGrpSpPr>
          <p:cNvPr id="277" name="Google Shape;277;p10"/>
          <p:cNvGrpSpPr/>
          <p:nvPr/>
        </p:nvGrpSpPr>
        <p:grpSpPr>
          <a:xfrm>
            <a:off x="52424" y="3623415"/>
            <a:ext cx="8774137" cy="849884"/>
            <a:chOff x="59342" y="4095557"/>
            <a:chExt cx="8774137" cy="849884"/>
          </a:xfrm>
        </p:grpSpPr>
        <p:pic>
          <p:nvPicPr>
            <p:cNvPr descr="https://sustainabledevelopment.un.org/content/images/flagbig6_37.jpg" id="278" name="Google Shape;278;p10"/>
            <p:cNvPicPr preferRelativeResize="0"/>
            <p:nvPr/>
          </p:nvPicPr>
          <p:blipFill rotWithShape="1">
            <a:blip r:embed="rId15">
              <a:alphaModFix/>
            </a:blip>
            <a:srcRect b="0" l="0" r="0" t="0"/>
            <a:stretch/>
          </p:blipFill>
          <p:spPr>
            <a:xfrm>
              <a:off x="59342" y="4173887"/>
              <a:ext cx="1094268" cy="729513"/>
            </a:xfrm>
            <a:prstGeom prst="rect">
              <a:avLst/>
            </a:prstGeom>
            <a:noFill/>
            <a:ln>
              <a:noFill/>
            </a:ln>
          </p:spPr>
        </p:pic>
        <p:pic>
          <p:nvPicPr>
            <p:cNvPr descr="https://sustainabledevelopment.un.org/content/images/flagbig6_39.jpg" id="279" name="Google Shape;279;p10"/>
            <p:cNvPicPr preferRelativeResize="0"/>
            <p:nvPr/>
          </p:nvPicPr>
          <p:blipFill rotWithShape="1">
            <a:blip r:embed="rId16">
              <a:alphaModFix/>
            </a:blip>
            <a:srcRect b="0" l="0" r="0" t="0"/>
            <a:stretch/>
          </p:blipFill>
          <p:spPr>
            <a:xfrm>
              <a:off x="1847899" y="4095557"/>
              <a:ext cx="1096416" cy="804040"/>
            </a:xfrm>
            <a:prstGeom prst="rect">
              <a:avLst/>
            </a:prstGeom>
            <a:noFill/>
            <a:ln>
              <a:noFill/>
            </a:ln>
          </p:spPr>
        </p:pic>
        <p:pic>
          <p:nvPicPr>
            <p:cNvPr descr="https://sustainabledevelopment.un.org/content/images/flagbig6_41.jpg" id="280" name="Google Shape;280;p10"/>
            <p:cNvPicPr preferRelativeResize="0"/>
            <p:nvPr/>
          </p:nvPicPr>
          <p:blipFill rotWithShape="1">
            <a:blip r:embed="rId17">
              <a:alphaModFix/>
            </a:blip>
            <a:srcRect b="0" l="0" r="0" t="0"/>
            <a:stretch/>
          </p:blipFill>
          <p:spPr>
            <a:xfrm>
              <a:off x="3638604" y="4175849"/>
              <a:ext cx="994600" cy="497301"/>
            </a:xfrm>
            <a:prstGeom prst="rect">
              <a:avLst/>
            </a:prstGeom>
            <a:noFill/>
            <a:ln>
              <a:noFill/>
            </a:ln>
          </p:spPr>
        </p:pic>
        <p:pic>
          <p:nvPicPr>
            <p:cNvPr descr="https://sustainabledevelopment.un.org/content/images/flagbig6_44.jpg" id="281" name="Google Shape;281;p10"/>
            <p:cNvPicPr preferRelativeResize="0"/>
            <p:nvPr/>
          </p:nvPicPr>
          <p:blipFill rotWithShape="1">
            <a:blip r:embed="rId18">
              <a:alphaModFix/>
            </a:blip>
            <a:srcRect b="0" l="0" r="0" t="0"/>
            <a:stretch/>
          </p:blipFill>
          <p:spPr>
            <a:xfrm>
              <a:off x="5564511" y="4175285"/>
              <a:ext cx="1158128" cy="770156"/>
            </a:xfrm>
            <a:prstGeom prst="rect">
              <a:avLst/>
            </a:prstGeom>
            <a:noFill/>
            <a:ln>
              <a:noFill/>
            </a:ln>
          </p:spPr>
        </p:pic>
        <p:pic>
          <p:nvPicPr>
            <p:cNvPr descr="https://sustainabledevelopment.un.org/content/images/flagbig6_229.jpg" id="282" name="Google Shape;282;p10"/>
            <p:cNvPicPr preferRelativeResize="0"/>
            <p:nvPr/>
          </p:nvPicPr>
          <p:blipFill rotWithShape="1">
            <a:blip r:embed="rId19">
              <a:alphaModFix/>
            </a:blip>
            <a:srcRect b="0" l="0" r="0" t="0"/>
            <a:stretch/>
          </p:blipFill>
          <p:spPr>
            <a:xfrm>
              <a:off x="7690479" y="4175285"/>
              <a:ext cx="1143000" cy="561975"/>
            </a:xfrm>
            <a:prstGeom prst="rect">
              <a:avLst/>
            </a:prstGeom>
            <a:noFill/>
            <a:ln>
              <a:noFill/>
            </a:ln>
          </p:spPr>
        </p:pic>
      </p:grpSp>
      <p:grpSp>
        <p:nvGrpSpPr>
          <p:cNvPr id="283" name="Google Shape;283;p10"/>
          <p:cNvGrpSpPr/>
          <p:nvPr/>
        </p:nvGrpSpPr>
        <p:grpSpPr>
          <a:xfrm>
            <a:off x="52424" y="4586461"/>
            <a:ext cx="8775857" cy="857251"/>
            <a:chOff x="52424" y="5097437"/>
            <a:chExt cx="8775857" cy="857251"/>
          </a:xfrm>
        </p:grpSpPr>
        <p:pic>
          <p:nvPicPr>
            <p:cNvPr descr="https://sustainabledevelopment.un.org/content/images/flagbig6_235.jpg" id="284" name="Google Shape;284;p10"/>
            <p:cNvPicPr preferRelativeResize="0"/>
            <p:nvPr/>
          </p:nvPicPr>
          <p:blipFill rotWithShape="1">
            <a:blip r:embed="rId20">
              <a:alphaModFix/>
            </a:blip>
            <a:srcRect b="0" l="0" r="0" t="0"/>
            <a:stretch/>
          </p:blipFill>
          <p:spPr>
            <a:xfrm>
              <a:off x="52424" y="5223551"/>
              <a:ext cx="1096704" cy="731137"/>
            </a:xfrm>
            <a:prstGeom prst="rect">
              <a:avLst/>
            </a:prstGeom>
            <a:noFill/>
            <a:ln>
              <a:noFill/>
            </a:ln>
          </p:spPr>
        </p:pic>
        <p:pic>
          <p:nvPicPr>
            <p:cNvPr descr="https://sustainabledevelopment.un.org/content/images/flagbig6_48.jpg" id="285" name="Google Shape;285;p10"/>
            <p:cNvPicPr preferRelativeResize="0"/>
            <p:nvPr/>
          </p:nvPicPr>
          <p:blipFill rotWithShape="1">
            <a:blip r:embed="rId21">
              <a:alphaModFix/>
            </a:blip>
            <a:srcRect b="0" l="0" r="0" t="0"/>
            <a:stretch/>
          </p:blipFill>
          <p:spPr>
            <a:xfrm>
              <a:off x="1825762" y="5097437"/>
              <a:ext cx="857250" cy="857251"/>
            </a:xfrm>
            <a:prstGeom prst="rect">
              <a:avLst/>
            </a:prstGeom>
            <a:noFill/>
            <a:ln>
              <a:noFill/>
            </a:ln>
          </p:spPr>
        </p:pic>
        <p:pic>
          <p:nvPicPr>
            <p:cNvPr descr="https://sustainabledevelopment.un.org/content/images/flagbig6_249.jpg" id="286" name="Google Shape;286;p10"/>
            <p:cNvPicPr preferRelativeResize="0"/>
            <p:nvPr/>
          </p:nvPicPr>
          <p:blipFill rotWithShape="1">
            <a:blip r:embed="rId22">
              <a:alphaModFix/>
            </a:blip>
            <a:srcRect b="0" l="0" r="0" t="0"/>
            <a:stretch/>
          </p:blipFill>
          <p:spPr>
            <a:xfrm>
              <a:off x="3629977" y="5198588"/>
              <a:ext cx="956651" cy="573992"/>
            </a:xfrm>
            <a:prstGeom prst="rect">
              <a:avLst/>
            </a:prstGeom>
            <a:noFill/>
            <a:ln>
              <a:noFill/>
            </a:ln>
          </p:spPr>
        </p:pic>
        <p:pic>
          <p:nvPicPr>
            <p:cNvPr descr="https://sustainabledevelopment.un.org/content/images/flagbig6_253.jpg" id="287" name="Google Shape;287;p10"/>
            <p:cNvPicPr preferRelativeResize="0"/>
            <p:nvPr/>
          </p:nvPicPr>
          <p:blipFill rotWithShape="1">
            <a:blip r:embed="rId23">
              <a:alphaModFix/>
            </a:blip>
            <a:srcRect b="0" l="0" r="0" t="0"/>
            <a:stretch/>
          </p:blipFill>
          <p:spPr>
            <a:xfrm>
              <a:off x="5564511" y="5150223"/>
              <a:ext cx="1158128" cy="772087"/>
            </a:xfrm>
            <a:prstGeom prst="rect">
              <a:avLst/>
            </a:prstGeom>
            <a:noFill/>
            <a:ln>
              <a:noFill/>
            </a:ln>
          </p:spPr>
        </p:pic>
        <p:pic>
          <p:nvPicPr>
            <p:cNvPr descr="https://sustainabledevelopment.un.org/content/images/flagbig6_256.jpg" id="288" name="Google Shape;288;p10"/>
            <p:cNvPicPr preferRelativeResize="0"/>
            <p:nvPr/>
          </p:nvPicPr>
          <p:blipFill rotWithShape="1">
            <a:blip r:embed="rId24">
              <a:alphaModFix/>
            </a:blip>
            <a:srcRect b="0" l="0" r="0" t="0"/>
            <a:stretch/>
          </p:blipFill>
          <p:spPr>
            <a:xfrm>
              <a:off x="7700522" y="5161727"/>
              <a:ext cx="1127759" cy="760583"/>
            </a:xfrm>
            <a:prstGeom prst="rect">
              <a:avLst/>
            </a:prstGeom>
            <a:noFill/>
            <a:ln>
              <a:noFill/>
            </a:ln>
          </p:spPr>
        </p:pic>
      </p:grpSp>
      <p:pic>
        <p:nvPicPr>
          <p:cNvPr descr="https://sustainabledevelopment.un.org/content/images/flagbig6_262.jpg" id="289" name="Google Shape;289;p10"/>
          <p:cNvPicPr preferRelativeResize="0"/>
          <p:nvPr/>
        </p:nvPicPr>
        <p:blipFill rotWithShape="1">
          <a:blip r:embed="rId25">
            <a:alphaModFix/>
          </a:blip>
          <a:srcRect b="0" l="0" r="0" t="0"/>
          <a:stretch/>
        </p:blipFill>
        <p:spPr>
          <a:xfrm>
            <a:off x="58474" y="5725029"/>
            <a:ext cx="1088218" cy="749663"/>
          </a:xfrm>
          <a:prstGeom prst="rect">
            <a:avLst/>
          </a:prstGeom>
          <a:noFill/>
          <a:ln>
            <a:noFill/>
          </a:ln>
        </p:spPr>
      </p:pic>
      <p:sp>
        <p:nvSpPr>
          <p:cNvPr descr="https://sustainabledevelopment.un.org/content/images/flagbig6_149.jpg" id="290" name="Google Shape;290;p10"/>
          <p:cNvSpPr/>
          <p:nvPr/>
        </p:nvSpPr>
        <p:spPr>
          <a:xfrm>
            <a:off x="63500" y="-136525"/>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https://sustainabledevelopment.un.org/content/images/flagbig6_149.jpg" id="291" name="Google Shape;291;p10"/>
          <p:cNvSpPr/>
          <p:nvPr/>
        </p:nvSpPr>
        <p:spPr>
          <a:xfrm>
            <a:off x="215900" y="15875"/>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92" name="Google Shape;292;p10"/>
          <p:cNvPicPr preferRelativeResize="0"/>
          <p:nvPr/>
        </p:nvPicPr>
        <p:blipFill rotWithShape="1">
          <a:blip r:embed="rId26">
            <a:alphaModFix/>
          </a:blip>
          <a:srcRect b="0" l="0" r="0" t="0"/>
          <a:stretch/>
        </p:blipFill>
        <p:spPr>
          <a:xfrm>
            <a:off x="1710156" y="5720547"/>
            <a:ext cx="1088462" cy="72564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1"/>
          <p:cNvSpPr txBox="1"/>
          <p:nvPr>
            <p:ph type="title"/>
          </p:nvPr>
        </p:nvSpPr>
        <p:spPr>
          <a:xfrm>
            <a:off x="342900" y="474328"/>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00B0F0"/>
              </a:buClr>
              <a:buSzPts val="3600"/>
              <a:buFont typeface="Calibri"/>
              <a:buNone/>
            </a:pPr>
            <a:r>
              <a:rPr lang="en-US" sz="3600">
                <a:solidFill>
                  <a:srgbClr val="00B0F0"/>
                </a:solidFill>
              </a:rPr>
              <a:t>Moving forward with the SDGs in Malaysia</a:t>
            </a:r>
            <a:endParaRPr sz="3600">
              <a:solidFill>
                <a:srgbClr val="00B0F0"/>
              </a:solidFill>
            </a:endParaRPr>
          </a:p>
        </p:txBody>
      </p:sp>
      <p:sp>
        <p:nvSpPr>
          <p:cNvPr id="299" name="Google Shape;299;p11"/>
          <p:cNvSpPr txBox="1"/>
          <p:nvPr>
            <p:ph idx="1" type="body"/>
          </p:nvPr>
        </p:nvSpPr>
        <p:spPr>
          <a:xfrm>
            <a:off x="203200" y="1827808"/>
            <a:ext cx="4378271" cy="4622500"/>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20000"/>
              </a:lnSpc>
              <a:spcBef>
                <a:spcPts val="0"/>
              </a:spcBef>
              <a:spcAft>
                <a:spcPts val="0"/>
              </a:spcAft>
              <a:buClr>
                <a:schemeClr val="dk1"/>
              </a:buClr>
              <a:buSzPts val="1800"/>
              <a:buChar char="•"/>
            </a:pPr>
            <a:r>
              <a:rPr lang="en-US" sz="1800"/>
              <a:t>Malaysia has achieved good human development outcomes over time through systematic, dedicated and sustained efforts of numerous stakeholders. </a:t>
            </a:r>
            <a:endParaRPr sz="1800"/>
          </a:p>
          <a:p>
            <a:pPr indent="-342900" lvl="0" marL="342900" rtl="0" algn="l">
              <a:lnSpc>
                <a:spcPct val="120000"/>
              </a:lnSpc>
              <a:spcBef>
                <a:spcPts val="1800"/>
              </a:spcBef>
              <a:spcAft>
                <a:spcPts val="0"/>
              </a:spcAft>
              <a:buClr>
                <a:schemeClr val="dk1"/>
              </a:buClr>
              <a:buSzPts val="1800"/>
              <a:buChar char="•"/>
            </a:pPr>
            <a:r>
              <a:rPr lang="en-US" sz="1800"/>
              <a:t>Within the MDG framework, Malaysia has also made much progress to ensure the sustainability of those achievements.</a:t>
            </a:r>
            <a:endParaRPr/>
          </a:p>
          <a:p>
            <a:pPr indent="-342900" lvl="0" marL="342900" rtl="0" algn="l">
              <a:lnSpc>
                <a:spcPct val="120000"/>
              </a:lnSpc>
              <a:spcBef>
                <a:spcPts val="1800"/>
              </a:spcBef>
              <a:spcAft>
                <a:spcPts val="0"/>
              </a:spcAft>
              <a:buClr>
                <a:schemeClr val="dk1"/>
              </a:buClr>
              <a:buSzPts val="1800"/>
              <a:buChar char="•"/>
            </a:pPr>
            <a:r>
              <a:rPr lang="en-US" sz="1800"/>
              <a:t>The strategic thrust of the 11MP on sustainability and inclusiveness, with a strong people focus, has strong coincidence with the objectives and spirit of the SDGs and the post-2015 agenda..</a:t>
            </a:r>
            <a:endParaRPr sz="1800"/>
          </a:p>
        </p:txBody>
      </p:sp>
      <p:sp>
        <p:nvSpPr>
          <p:cNvPr id="300" name="Google Shape;300;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DGs_poster_new1.png (5100×3084)" id="301" name="Google Shape;301;p11"/>
          <p:cNvPicPr preferRelativeResize="0"/>
          <p:nvPr/>
        </p:nvPicPr>
        <p:blipFill rotWithShape="1">
          <a:blip r:embed="rId3">
            <a:alphaModFix/>
          </a:blip>
          <a:srcRect b="0" l="0" r="0" t="0"/>
          <a:stretch/>
        </p:blipFill>
        <p:spPr>
          <a:xfrm>
            <a:off x="4186847" y="1687488"/>
            <a:ext cx="4957153" cy="2853061"/>
          </a:xfrm>
          <a:prstGeom prst="rect">
            <a:avLst/>
          </a:prstGeom>
          <a:noFill/>
          <a:ln>
            <a:noFill/>
          </a:ln>
        </p:spPr>
      </p:pic>
      <p:sp>
        <p:nvSpPr>
          <p:cNvPr id="302" name="Google Shape;302;p11"/>
          <p:cNvSpPr txBox="1"/>
          <p:nvPr/>
        </p:nvSpPr>
        <p:spPr>
          <a:xfrm>
            <a:off x="4572000" y="4754060"/>
            <a:ext cx="4378271" cy="1706578"/>
          </a:xfrm>
          <a:prstGeom prst="rect">
            <a:avLst/>
          </a:prstGeom>
          <a:noFill/>
          <a:ln>
            <a:noFill/>
          </a:ln>
        </p:spPr>
        <p:txBody>
          <a:bodyPr anchorCtr="0" anchor="t" bIns="45700" lIns="91425" spcFirstLastPara="1" rIns="91425" wrap="square" tIns="45700">
            <a:normAutofit/>
          </a:bodyPr>
          <a:lstStyle/>
          <a:p>
            <a:pPr indent="-255587" lvl="0" marL="365125" marR="0" rtl="0" algn="l">
              <a:lnSpc>
                <a:spcPct val="120000"/>
              </a:lnSpc>
              <a:spcBef>
                <a:spcPts val="0"/>
              </a:spcBef>
              <a:spcAft>
                <a:spcPts val="0"/>
              </a:spcAft>
              <a:buClr>
                <a:srgbClr val="0BD0D9"/>
              </a:buClr>
              <a:buSzPts val="1800"/>
              <a:buFont typeface="Georgia"/>
              <a:buChar char="•"/>
            </a:pPr>
            <a:r>
              <a:rPr lang="en-US" sz="1800">
                <a:solidFill>
                  <a:schemeClr val="dk1"/>
                </a:solidFill>
                <a:latin typeface="Arial Narrow"/>
                <a:ea typeface="Arial Narrow"/>
                <a:cs typeface="Arial Narrow"/>
                <a:sym typeface="Arial Narrow"/>
              </a:rPr>
              <a:t>Operationalising the SDGs will require a focus on priorities, gaps and challenges and development according to Malaysia’s own pace and context.</a:t>
            </a:r>
            <a:endParaRPr sz="1800">
              <a:solidFill>
                <a:schemeClr val="dk1"/>
              </a:solidFill>
              <a:latin typeface="Arial Narrow"/>
              <a:ea typeface="Arial Narrow"/>
              <a:cs typeface="Arial Narrow"/>
              <a:sym typeface="Arial Narrow"/>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2"/>
          <p:cNvSpPr/>
          <p:nvPr/>
        </p:nvSpPr>
        <p:spPr>
          <a:xfrm>
            <a:off x="6934200" y="5984875"/>
            <a:ext cx="1828800" cy="762000"/>
          </a:xfrm>
          <a:prstGeom prst="rect">
            <a:avLst/>
          </a:prstGeom>
          <a:gradFill>
            <a:gsLst>
              <a:gs pos="0">
                <a:srgbClr val="C8B2E9"/>
              </a:gs>
              <a:gs pos="35000">
                <a:srgbClr val="D6CAED"/>
              </a:gs>
              <a:gs pos="100000">
                <a:srgbClr val="EFE8FA"/>
              </a:gs>
            </a:gsLst>
            <a:lin ang="16200000" scaled="0"/>
          </a:gradFill>
          <a:ln cap="flat" cmpd="sng" w="9525">
            <a:solidFill>
              <a:srgbClr val="7C5F9F"/>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dk1"/>
                </a:solidFill>
                <a:latin typeface="Calibri"/>
                <a:ea typeface="Calibri"/>
                <a:cs typeface="Calibri"/>
                <a:sym typeface="Calibri"/>
              </a:rPr>
              <a:t>Malaysia</a:t>
            </a:r>
            <a:r>
              <a:rPr lang="en-US" sz="1600">
                <a:solidFill>
                  <a:schemeClr val="dk1"/>
                </a:solidFill>
                <a:latin typeface="Calibri"/>
                <a:ea typeface="Calibri"/>
                <a:cs typeface="Calibri"/>
                <a:sym typeface="Calibri"/>
              </a:rPr>
              <a:t>  </a:t>
            </a:r>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involve in various agencies</a:t>
            </a:r>
            <a:endParaRPr/>
          </a:p>
        </p:txBody>
      </p:sp>
      <p:sp>
        <p:nvSpPr>
          <p:cNvPr id="309" name="Google Shape;309;p12"/>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366092"/>
              </a:buClr>
              <a:buSzPts val="2800"/>
              <a:buFont typeface="Calibri"/>
              <a:buNone/>
            </a:pPr>
            <a:r>
              <a:rPr lang="en-US" sz="2800">
                <a:solidFill>
                  <a:srgbClr val="366092"/>
                </a:solidFill>
              </a:rPr>
              <a:t>ROLE OF NATIONAL STATISTICAL OFFICE </a:t>
            </a:r>
            <a:br>
              <a:rPr lang="en-US" sz="2800">
                <a:solidFill>
                  <a:srgbClr val="366092"/>
                </a:solidFill>
              </a:rPr>
            </a:br>
            <a:r>
              <a:rPr lang="en-US" sz="2800">
                <a:solidFill>
                  <a:srgbClr val="366092"/>
                </a:solidFill>
              </a:rPr>
              <a:t>(NSO)</a:t>
            </a:r>
            <a:endParaRPr sz="2800">
              <a:solidFill>
                <a:srgbClr val="366092"/>
              </a:solidFill>
            </a:endParaRPr>
          </a:p>
        </p:txBody>
      </p:sp>
      <p:grpSp>
        <p:nvGrpSpPr>
          <p:cNvPr id="310" name="Google Shape;310;p12"/>
          <p:cNvGrpSpPr/>
          <p:nvPr/>
        </p:nvGrpSpPr>
        <p:grpSpPr>
          <a:xfrm>
            <a:off x="237071" y="1297739"/>
            <a:ext cx="8685802" cy="2859996"/>
            <a:chOff x="0" y="2339"/>
            <a:chExt cx="8685802" cy="2859996"/>
          </a:xfrm>
        </p:grpSpPr>
        <p:sp>
          <p:nvSpPr>
            <p:cNvPr id="311" name="Google Shape;311;p12"/>
            <p:cNvSpPr/>
            <p:nvPr/>
          </p:nvSpPr>
          <p:spPr>
            <a:xfrm>
              <a:off x="996" y="2339"/>
              <a:ext cx="8684806" cy="562627"/>
            </a:xfrm>
            <a:prstGeom prst="roundRect">
              <a:avLst>
                <a:gd fmla="val 10000" name="adj"/>
              </a:avLst>
            </a:prstGeom>
            <a:solidFill>
              <a:srgbClr val="FFCC00"/>
            </a:solidFill>
            <a:ln cap="flat" cmpd="sng" w="25400">
              <a:solidFill>
                <a:srgbClr val="4674A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2"/>
            <p:cNvSpPr txBox="1"/>
            <p:nvPr/>
          </p:nvSpPr>
          <p:spPr>
            <a:xfrm>
              <a:off x="17475" y="18818"/>
              <a:ext cx="8651848" cy="529669"/>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None/>
              </a:pPr>
              <a:r>
                <a:rPr lang="en-US" sz="2800">
                  <a:solidFill>
                    <a:schemeClr val="lt1"/>
                  </a:solidFill>
                  <a:latin typeface="Calibri"/>
                  <a:ea typeface="Calibri"/>
                  <a:cs typeface="Calibri"/>
                  <a:sym typeface="Calibri"/>
                </a:rPr>
                <a:t>Role of Department of Statistics, Malaysia (DOSM)</a:t>
              </a:r>
              <a:endParaRPr sz="2800">
                <a:solidFill>
                  <a:schemeClr val="lt1"/>
                </a:solidFill>
                <a:latin typeface="Calibri"/>
                <a:ea typeface="Calibri"/>
                <a:cs typeface="Calibri"/>
                <a:sym typeface="Calibri"/>
              </a:endParaRPr>
            </a:p>
          </p:txBody>
        </p:sp>
        <p:sp>
          <p:nvSpPr>
            <p:cNvPr id="313" name="Google Shape;313;p12"/>
            <p:cNvSpPr/>
            <p:nvPr/>
          </p:nvSpPr>
          <p:spPr>
            <a:xfrm>
              <a:off x="0" y="645323"/>
              <a:ext cx="4275696" cy="398800"/>
            </a:xfrm>
            <a:prstGeom prst="roundRect">
              <a:avLst>
                <a:gd fmla="val 10000" name="adj"/>
              </a:avLst>
            </a:prstGeom>
            <a:solidFill>
              <a:srgbClr val="CC99FF"/>
            </a:solidFill>
            <a:ln cap="flat" cmpd="sng" w="25400">
              <a:solidFill>
                <a:srgbClr val="4674A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2"/>
            <p:cNvSpPr txBox="1"/>
            <p:nvPr/>
          </p:nvSpPr>
          <p:spPr>
            <a:xfrm>
              <a:off x="11680" y="657003"/>
              <a:ext cx="4252336" cy="37544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lang="en-US" sz="2000">
                  <a:solidFill>
                    <a:schemeClr val="lt1"/>
                  </a:solidFill>
                  <a:latin typeface="Calibri"/>
                  <a:ea typeface="Calibri"/>
                  <a:cs typeface="Calibri"/>
                  <a:sym typeface="Calibri"/>
                </a:rPr>
                <a:t>General</a:t>
              </a:r>
              <a:endParaRPr sz="2000">
                <a:solidFill>
                  <a:schemeClr val="lt1"/>
                </a:solidFill>
                <a:latin typeface="Calibri"/>
                <a:ea typeface="Calibri"/>
                <a:cs typeface="Calibri"/>
                <a:sym typeface="Calibri"/>
              </a:endParaRPr>
            </a:p>
          </p:txBody>
        </p:sp>
        <p:sp>
          <p:nvSpPr>
            <p:cNvPr id="315" name="Google Shape;315;p12"/>
            <p:cNvSpPr/>
            <p:nvPr/>
          </p:nvSpPr>
          <p:spPr>
            <a:xfrm>
              <a:off x="31850" y="1229659"/>
              <a:ext cx="1386412" cy="1632676"/>
            </a:xfrm>
            <a:prstGeom prst="roundRect">
              <a:avLst>
                <a:gd fmla="val 10000" name="adj"/>
              </a:avLst>
            </a:prstGeom>
            <a:solidFill>
              <a:srgbClr val="DDDDFF"/>
            </a:solidFill>
            <a:ln cap="flat" cmpd="sng" w="25400">
              <a:solidFill>
                <a:srgbClr val="4674A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2"/>
            <p:cNvSpPr txBox="1"/>
            <p:nvPr/>
          </p:nvSpPr>
          <p:spPr>
            <a:xfrm>
              <a:off x="72457" y="1270266"/>
              <a:ext cx="1305198" cy="1551462"/>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None/>
              </a:pPr>
              <a:r>
                <a:rPr lang="en-US" sz="1800">
                  <a:solidFill>
                    <a:schemeClr val="lt1"/>
                  </a:solidFill>
                  <a:latin typeface="Calibri"/>
                  <a:ea typeface="Calibri"/>
                  <a:cs typeface="Calibri"/>
                  <a:sym typeface="Calibri"/>
                </a:rPr>
                <a:t>Compilation of Statistics</a:t>
              </a:r>
              <a:endParaRPr sz="1800">
                <a:solidFill>
                  <a:schemeClr val="lt1"/>
                </a:solidFill>
                <a:latin typeface="Calibri"/>
                <a:ea typeface="Calibri"/>
                <a:cs typeface="Calibri"/>
                <a:sym typeface="Calibri"/>
              </a:endParaRPr>
            </a:p>
          </p:txBody>
        </p:sp>
        <p:sp>
          <p:nvSpPr>
            <p:cNvPr id="317" name="Google Shape;317;p12"/>
            <p:cNvSpPr/>
            <p:nvPr/>
          </p:nvSpPr>
          <p:spPr>
            <a:xfrm>
              <a:off x="1473886" y="1257785"/>
              <a:ext cx="1386412" cy="1591070"/>
            </a:xfrm>
            <a:prstGeom prst="roundRect">
              <a:avLst>
                <a:gd fmla="val 10000" name="adj"/>
              </a:avLst>
            </a:prstGeom>
            <a:solidFill>
              <a:srgbClr val="DDDDFF"/>
            </a:solidFill>
            <a:ln cap="flat" cmpd="sng" w="25400">
              <a:solidFill>
                <a:srgbClr val="4674A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2"/>
            <p:cNvSpPr txBox="1"/>
            <p:nvPr/>
          </p:nvSpPr>
          <p:spPr>
            <a:xfrm>
              <a:off x="1514493" y="1298392"/>
              <a:ext cx="1305198" cy="1509856"/>
            </a:xfrm>
            <a:prstGeom prst="rect">
              <a:avLst/>
            </a:prstGeom>
            <a:noFill/>
            <a:ln>
              <a:noFill/>
            </a:ln>
          </p:spPr>
          <p:txBody>
            <a:bodyPr anchorCtr="0" anchor="ctr" bIns="36000" lIns="36000" spcFirstLastPara="1" rIns="36000" wrap="square" tIns="36000">
              <a:noAutofit/>
            </a:bodyPr>
            <a:lstStyle/>
            <a:p>
              <a:pPr indent="0" lvl="0" marL="0" marR="0" rtl="0" algn="ctr">
                <a:lnSpc>
                  <a:spcPct val="90000"/>
                </a:lnSpc>
                <a:spcBef>
                  <a:spcPts val="0"/>
                </a:spcBef>
                <a:spcAft>
                  <a:spcPts val="0"/>
                </a:spcAft>
                <a:buNone/>
              </a:pPr>
              <a:r>
                <a:rPr lang="en-US" sz="1800">
                  <a:solidFill>
                    <a:schemeClr val="lt1"/>
                  </a:solidFill>
                  <a:latin typeface="Calibri"/>
                  <a:ea typeface="Calibri"/>
                  <a:cs typeface="Calibri"/>
                  <a:sym typeface="Calibri"/>
                </a:rPr>
                <a:t>Analysis/</a:t>
              </a:r>
              <a:endParaRPr/>
            </a:p>
            <a:p>
              <a:pPr indent="0" lvl="0" marL="0" marR="0" rtl="0" algn="ctr">
                <a:lnSpc>
                  <a:spcPct val="90000"/>
                </a:lnSpc>
                <a:spcBef>
                  <a:spcPts val="630"/>
                </a:spcBef>
                <a:spcAft>
                  <a:spcPts val="0"/>
                </a:spcAft>
                <a:buNone/>
              </a:pPr>
              <a:r>
                <a:rPr lang="en-US" sz="1800">
                  <a:solidFill>
                    <a:schemeClr val="lt1"/>
                  </a:solidFill>
                  <a:latin typeface="Calibri"/>
                  <a:ea typeface="Calibri"/>
                  <a:cs typeface="Calibri"/>
                  <a:sym typeface="Calibri"/>
                </a:rPr>
                <a:t>Interpretation</a:t>
              </a:r>
              <a:endParaRPr sz="1800">
                <a:solidFill>
                  <a:schemeClr val="lt1"/>
                </a:solidFill>
                <a:latin typeface="Calibri"/>
                <a:ea typeface="Calibri"/>
                <a:cs typeface="Calibri"/>
                <a:sym typeface="Calibri"/>
              </a:endParaRPr>
            </a:p>
          </p:txBody>
        </p:sp>
        <p:sp>
          <p:nvSpPr>
            <p:cNvPr id="319" name="Google Shape;319;p12"/>
            <p:cNvSpPr/>
            <p:nvPr/>
          </p:nvSpPr>
          <p:spPr>
            <a:xfrm>
              <a:off x="2921134" y="1229659"/>
              <a:ext cx="1386412" cy="1632676"/>
            </a:xfrm>
            <a:prstGeom prst="roundRect">
              <a:avLst>
                <a:gd fmla="val 10000" name="adj"/>
              </a:avLst>
            </a:prstGeom>
            <a:solidFill>
              <a:srgbClr val="DDDDFF"/>
            </a:solidFill>
            <a:ln cap="flat" cmpd="sng" w="25400">
              <a:solidFill>
                <a:srgbClr val="4674A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2"/>
            <p:cNvSpPr txBox="1"/>
            <p:nvPr/>
          </p:nvSpPr>
          <p:spPr>
            <a:xfrm>
              <a:off x="2961741" y="1270266"/>
              <a:ext cx="1305198" cy="1551462"/>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None/>
              </a:pPr>
              <a:r>
                <a:rPr lang="en-US" sz="1600">
                  <a:solidFill>
                    <a:schemeClr val="lt1"/>
                  </a:solidFill>
                  <a:latin typeface="Calibri"/>
                  <a:ea typeface="Calibri"/>
                  <a:cs typeface="Calibri"/>
                  <a:sym typeface="Calibri"/>
                </a:rPr>
                <a:t>Dissemination/Statistics Communication</a:t>
              </a:r>
              <a:endParaRPr sz="1600">
                <a:solidFill>
                  <a:schemeClr val="lt1"/>
                </a:solidFill>
                <a:latin typeface="Calibri"/>
                <a:ea typeface="Calibri"/>
                <a:cs typeface="Calibri"/>
                <a:sym typeface="Calibri"/>
              </a:endParaRPr>
            </a:p>
          </p:txBody>
        </p:sp>
        <p:sp>
          <p:nvSpPr>
            <p:cNvPr id="321" name="Google Shape;321;p12"/>
            <p:cNvSpPr/>
            <p:nvPr/>
          </p:nvSpPr>
          <p:spPr>
            <a:xfrm>
              <a:off x="4343394" y="645323"/>
              <a:ext cx="4275696" cy="398800"/>
            </a:xfrm>
            <a:prstGeom prst="roundRect">
              <a:avLst>
                <a:gd fmla="val 10000" name="adj"/>
              </a:avLst>
            </a:prstGeom>
            <a:solidFill>
              <a:srgbClr val="CCCC00"/>
            </a:solidFill>
            <a:ln cap="flat" cmpd="sng" w="25400">
              <a:solidFill>
                <a:srgbClr val="4674A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2"/>
            <p:cNvSpPr txBox="1"/>
            <p:nvPr/>
          </p:nvSpPr>
          <p:spPr>
            <a:xfrm>
              <a:off x="4355074" y="657003"/>
              <a:ext cx="4252336" cy="37544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lang="en-US" sz="2000">
                  <a:solidFill>
                    <a:schemeClr val="lt1"/>
                  </a:solidFill>
                  <a:latin typeface="Calibri"/>
                  <a:ea typeface="Calibri"/>
                  <a:cs typeface="Calibri"/>
                  <a:sym typeface="Calibri"/>
                </a:rPr>
                <a:t>In SDGs (DOSM &amp; Stakeholders)</a:t>
              </a:r>
              <a:endParaRPr sz="2000">
                <a:solidFill>
                  <a:schemeClr val="lt1"/>
                </a:solidFill>
                <a:latin typeface="Calibri"/>
                <a:ea typeface="Calibri"/>
                <a:cs typeface="Calibri"/>
                <a:sym typeface="Calibri"/>
              </a:endParaRPr>
            </a:p>
          </p:txBody>
        </p:sp>
        <p:sp>
          <p:nvSpPr>
            <p:cNvPr id="323" name="Google Shape;323;p12"/>
            <p:cNvSpPr/>
            <p:nvPr/>
          </p:nvSpPr>
          <p:spPr>
            <a:xfrm>
              <a:off x="4424006" y="1229659"/>
              <a:ext cx="1386412" cy="1632676"/>
            </a:xfrm>
            <a:prstGeom prst="roundRect">
              <a:avLst>
                <a:gd fmla="val 10000" name="adj"/>
              </a:avLst>
            </a:prstGeom>
            <a:solidFill>
              <a:srgbClr val="FFFF8B"/>
            </a:solidFill>
            <a:ln cap="flat" cmpd="sng" w="25400">
              <a:solidFill>
                <a:srgbClr val="4674A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2"/>
            <p:cNvSpPr txBox="1"/>
            <p:nvPr/>
          </p:nvSpPr>
          <p:spPr>
            <a:xfrm>
              <a:off x="4464613" y="1270266"/>
              <a:ext cx="1305198" cy="1551462"/>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None/>
              </a:pPr>
              <a:r>
                <a:rPr lang="en-US" sz="1800">
                  <a:solidFill>
                    <a:schemeClr val="lt1"/>
                  </a:solidFill>
                  <a:latin typeface="Calibri"/>
                  <a:ea typeface="Calibri"/>
                  <a:cs typeface="Calibri"/>
                  <a:sym typeface="Calibri"/>
                </a:rPr>
                <a:t>Coordinate</a:t>
              </a:r>
              <a:endParaRPr sz="1800">
                <a:solidFill>
                  <a:schemeClr val="lt1"/>
                </a:solidFill>
                <a:latin typeface="Calibri"/>
                <a:ea typeface="Calibri"/>
                <a:cs typeface="Calibri"/>
                <a:sym typeface="Calibri"/>
              </a:endParaRPr>
            </a:p>
          </p:txBody>
        </p:sp>
        <p:sp>
          <p:nvSpPr>
            <p:cNvPr id="325" name="Google Shape;325;p12"/>
            <p:cNvSpPr/>
            <p:nvPr/>
          </p:nvSpPr>
          <p:spPr>
            <a:xfrm>
              <a:off x="5868648" y="1229659"/>
              <a:ext cx="1386412" cy="1632676"/>
            </a:xfrm>
            <a:prstGeom prst="roundRect">
              <a:avLst>
                <a:gd fmla="val 10000" name="adj"/>
              </a:avLst>
            </a:prstGeom>
            <a:solidFill>
              <a:srgbClr val="FFFF8B"/>
            </a:solidFill>
            <a:ln cap="flat" cmpd="sng" w="25400">
              <a:solidFill>
                <a:srgbClr val="4674A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2"/>
            <p:cNvSpPr txBox="1"/>
            <p:nvPr/>
          </p:nvSpPr>
          <p:spPr>
            <a:xfrm>
              <a:off x="5909255" y="1270266"/>
              <a:ext cx="1305198" cy="1551462"/>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None/>
              </a:pPr>
              <a:r>
                <a:rPr lang="en-US" sz="1800">
                  <a:solidFill>
                    <a:schemeClr val="lt1"/>
                  </a:solidFill>
                  <a:latin typeface="Calibri"/>
                  <a:ea typeface="Calibri"/>
                  <a:cs typeface="Calibri"/>
                  <a:sym typeface="Calibri"/>
                </a:rPr>
                <a:t>Measure Development Progress</a:t>
              </a:r>
              <a:endParaRPr sz="1800">
                <a:solidFill>
                  <a:schemeClr val="lt1"/>
                </a:solidFill>
                <a:latin typeface="Calibri"/>
                <a:ea typeface="Calibri"/>
                <a:cs typeface="Calibri"/>
                <a:sym typeface="Calibri"/>
              </a:endParaRPr>
            </a:p>
          </p:txBody>
        </p:sp>
        <p:sp>
          <p:nvSpPr>
            <p:cNvPr id="327" name="Google Shape;327;p12"/>
            <p:cNvSpPr/>
            <p:nvPr/>
          </p:nvSpPr>
          <p:spPr>
            <a:xfrm>
              <a:off x="7291911" y="1229659"/>
              <a:ext cx="1386412" cy="1632676"/>
            </a:xfrm>
            <a:prstGeom prst="roundRect">
              <a:avLst>
                <a:gd fmla="val 10000" name="adj"/>
              </a:avLst>
            </a:prstGeom>
            <a:solidFill>
              <a:srgbClr val="FFFF8B"/>
            </a:solidFill>
            <a:ln cap="flat" cmpd="sng" w="25400">
              <a:solidFill>
                <a:srgbClr val="4674A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2"/>
            <p:cNvSpPr txBox="1"/>
            <p:nvPr/>
          </p:nvSpPr>
          <p:spPr>
            <a:xfrm>
              <a:off x="7332518" y="1270266"/>
              <a:ext cx="1305198" cy="1551462"/>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None/>
              </a:pPr>
              <a:r>
                <a:rPr lang="en-US" sz="1800">
                  <a:solidFill>
                    <a:schemeClr val="lt1"/>
                  </a:solidFill>
                  <a:latin typeface="Calibri"/>
                  <a:ea typeface="Calibri"/>
                  <a:cs typeface="Calibri"/>
                  <a:sym typeface="Calibri"/>
                </a:rPr>
                <a:t>Effectively Participation in National Monitoring Programme</a:t>
              </a:r>
              <a:endParaRPr sz="1800">
                <a:solidFill>
                  <a:schemeClr val="lt1"/>
                </a:solidFill>
                <a:latin typeface="Calibri"/>
                <a:ea typeface="Calibri"/>
                <a:cs typeface="Calibri"/>
                <a:sym typeface="Calibri"/>
              </a:endParaRPr>
            </a:p>
          </p:txBody>
        </p:sp>
      </p:grpSp>
      <p:sp>
        <p:nvSpPr>
          <p:cNvPr id="329" name="Google Shape;329;p12"/>
          <p:cNvSpPr txBox="1"/>
          <p:nvPr/>
        </p:nvSpPr>
        <p:spPr>
          <a:xfrm>
            <a:off x="457200" y="4419600"/>
            <a:ext cx="4114800" cy="9239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mbria"/>
                <a:ea typeface="Cambria"/>
                <a:cs typeface="Cambria"/>
                <a:sym typeface="Cambria"/>
              </a:rPr>
              <a:t>Support government in development planning &amp; monitoring by providing evidence-based statistics</a:t>
            </a:r>
            <a:endParaRPr/>
          </a:p>
        </p:txBody>
      </p:sp>
      <p:sp>
        <p:nvSpPr>
          <p:cNvPr id="330" name="Google Shape;330;p12"/>
          <p:cNvSpPr/>
          <p:nvPr/>
        </p:nvSpPr>
        <p:spPr>
          <a:xfrm>
            <a:off x="4876800" y="4232275"/>
            <a:ext cx="3886200" cy="1600200"/>
          </a:xfrm>
          <a:prstGeom prst="roundRect">
            <a:avLst>
              <a:gd fmla="val 12726" name="adj"/>
            </a:avLst>
          </a:prstGeom>
          <a:gradFill>
            <a:gsLst>
              <a:gs pos="0">
                <a:srgbClr val="BABABA"/>
              </a:gs>
              <a:gs pos="35000">
                <a:srgbClr val="CFCFCF"/>
              </a:gs>
              <a:gs pos="100000">
                <a:srgbClr val="EDEDED"/>
              </a:gs>
            </a:gsLst>
            <a:lin ang="16200000" scaled="0"/>
          </a:gradFill>
          <a:ln cap="flat" cmpd="sng" w="9525">
            <a:solidFill>
              <a:schemeClr val="dk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Calibri"/>
              <a:ea typeface="Calibri"/>
              <a:cs typeface="Calibri"/>
              <a:sym typeface="Calibri"/>
            </a:endParaRPr>
          </a:p>
        </p:txBody>
      </p:sp>
      <p:sp>
        <p:nvSpPr>
          <p:cNvPr id="331" name="Google Shape;331;p12"/>
          <p:cNvSpPr/>
          <p:nvPr/>
        </p:nvSpPr>
        <p:spPr>
          <a:xfrm>
            <a:off x="5854700" y="4784725"/>
            <a:ext cx="2895600" cy="1066800"/>
          </a:xfrm>
          <a:prstGeom prst="roundRect">
            <a:avLst>
              <a:gd fmla="val 16667" name="adj"/>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Calibri"/>
              <a:ea typeface="Calibri"/>
              <a:cs typeface="Calibri"/>
              <a:sym typeface="Calibri"/>
            </a:endParaRPr>
          </a:p>
        </p:txBody>
      </p:sp>
      <p:sp>
        <p:nvSpPr>
          <p:cNvPr id="332" name="Google Shape;332;p12"/>
          <p:cNvSpPr/>
          <p:nvPr/>
        </p:nvSpPr>
        <p:spPr>
          <a:xfrm>
            <a:off x="6464300" y="5375275"/>
            <a:ext cx="2286000" cy="457200"/>
          </a:xfrm>
          <a:prstGeom prst="roundRect">
            <a:avLst>
              <a:gd fmla="val 16667" name="adj"/>
            </a:avLst>
          </a:prstGeom>
          <a:gradFill>
            <a:gsLst>
              <a:gs pos="0">
                <a:srgbClr val="C8B2E9"/>
              </a:gs>
              <a:gs pos="35000">
                <a:srgbClr val="D6CAED"/>
              </a:gs>
              <a:gs pos="100000">
                <a:srgbClr val="EFE8FA"/>
              </a:gs>
            </a:gsLst>
            <a:lin ang="16200000" scaled="0"/>
          </a:gradFill>
          <a:ln cap="flat" cmpd="sng" w="9525">
            <a:solidFill>
              <a:srgbClr val="7C5F9F"/>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229</a:t>
            </a:r>
            <a:r>
              <a:rPr lang="en-US" sz="1800">
                <a:solidFill>
                  <a:schemeClr val="dk1"/>
                </a:solidFill>
                <a:latin typeface="Calibri"/>
                <a:ea typeface="Calibri"/>
                <a:cs typeface="Calibri"/>
                <a:sym typeface="Calibri"/>
              </a:rPr>
              <a:t> INDICATORS</a:t>
            </a:r>
            <a:endParaRPr/>
          </a:p>
        </p:txBody>
      </p:sp>
      <p:sp>
        <p:nvSpPr>
          <p:cNvPr id="333" name="Google Shape;333;p12"/>
          <p:cNvSpPr txBox="1"/>
          <p:nvPr/>
        </p:nvSpPr>
        <p:spPr>
          <a:xfrm>
            <a:off x="4889500" y="4235450"/>
            <a:ext cx="2057400" cy="523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mbria"/>
                <a:ea typeface="Cambria"/>
                <a:cs typeface="Cambria"/>
                <a:sym typeface="Cambria"/>
              </a:rPr>
              <a:t>17</a:t>
            </a:r>
            <a:r>
              <a:rPr lang="en-US" sz="1800">
                <a:solidFill>
                  <a:schemeClr val="dk1"/>
                </a:solidFill>
                <a:latin typeface="Cambria"/>
                <a:ea typeface="Cambria"/>
                <a:cs typeface="Cambria"/>
                <a:sym typeface="Cambria"/>
              </a:rPr>
              <a:t> GOALS</a:t>
            </a:r>
            <a:endParaRPr/>
          </a:p>
        </p:txBody>
      </p:sp>
      <p:sp>
        <p:nvSpPr>
          <p:cNvPr id="334" name="Google Shape;334;p12"/>
          <p:cNvSpPr txBox="1"/>
          <p:nvPr/>
        </p:nvSpPr>
        <p:spPr>
          <a:xfrm>
            <a:off x="5851525" y="4779963"/>
            <a:ext cx="2057400" cy="5222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mbria"/>
                <a:ea typeface="Cambria"/>
                <a:cs typeface="Cambria"/>
                <a:sym typeface="Cambria"/>
              </a:rPr>
              <a:t>169</a:t>
            </a:r>
            <a:r>
              <a:rPr lang="en-US" sz="1800">
                <a:solidFill>
                  <a:schemeClr val="dk1"/>
                </a:solidFill>
                <a:latin typeface="Cambria"/>
                <a:ea typeface="Cambria"/>
                <a:cs typeface="Cambria"/>
                <a:sym typeface="Cambria"/>
              </a:rPr>
              <a:t> TARGETS</a:t>
            </a:r>
            <a:endParaRPr/>
          </a:p>
        </p:txBody>
      </p:sp>
      <p:sp>
        <p:nvSpPr>
          <p:cNvPr id="335" name="Google Shape;335;p12"/>
          <p:cNvSpPr/>
          <p:nvPr/>
        </p:nvSpPr>
        <p:spPr>
          <a:xfrm>
            <a:off x="5016500" y="6096000"/>
            <a:ext cx="1922463" cy="523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mbria"/>
                <a:ea typeface="Cambria"/>
                <a:cs typeface="Cambria"/>
                <a:sym typeface="Cambria"/>
              </a:rPr>
              <a:t>193 </a:t>
            </a:r>
            <a:r>
              <a:rPr lang="en-US" sz="2000">
                <a:solidFill>
                  <a:schemeClr val="dk1"/>
                </a:solidFill>
                <a:latin typeface="Cambria"/>
                <a:ea typeface="Cambria"/>
                <a:cs typeface="Cambria"/>
                <a:sym typeface="Cambria"/>
              </a:rPr>
              <a:t>Countries</a:t>
            </a:r>
            <a:endParaRPr sz="1800">
              <a:solidFill>
                <a:schemeClr val="dk1"/>
              </a:solidFill>
              <a:latin typeface="Cambria"/>
              <a:ea typeface="Cambria"/>
              <a:cs typeface="Cambria"/>
              <a:sym typeface="Cambria"/>
            </a:endParaRPr>
          </a:p>
        </p:txBody>
      </p:sp>
      <p:sp>
        <p:nvSpPr>
          <p:cNvPr id="336" name="Google Shape;336;p12"/>
          <p:cNvSpPr txBox="1"/>
          <p:nvPr>
            <p:ph idx="12" type="sldNum"/>
          </p:nvPr>
        </p:nvSpPr>
        <p:spPr>
          <a:xfrm>
            <a:off x="65532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Image result for economy icon png" id="337" name="Google Shape;337;p12"/>
          <p:cNvPicPr preferRelativeResize="0"/>
          <p:nvPr/>
        </p:nvPicPr>
        <p:blipFill rotWithShape="1">
          <a:blip r:embed="rId3">
            <a:alphaModFix/>
          </a:blip>
          <a:srcRect b="0" l="0" r="0" t="0"/>
          <a:stretch/>
        </p:blipFill>
        <p:spPr>
          <a:xfrm>
            <a:off x="838200" y="5476875"/>
            <a:ext cx="1000125" cy="1000125"/>
          </a:xfrm>
          <a:prstGeom prst="rect">
            <a:avLst/>
          </a:prstGeom>
          <a:noFill/>
          <a:ln>
            <a:noFill/>
          </a:ln>
        </p:spPr>
      </p:pic>
      <p:sp>
        <p:nvSpPr>
          <p:cNvPr descr="data:image/png;base64,iVBORw0KGgoAAAANSUhEUgAAAMwAAADMCAMAAAAI/LzAAAAAeFBMVEX///8AAAD8/PxMTExeXl4lJSU+Pj5FRUUPDw/c3NzX19fU1NRcXFyYmJjKysoXFxeQkJCCgoKhoaFra2uxsbFycnLw8PD39/e7u7vj4+Pp6ekiIiIqKipHR0fBwcHs7OwwMDCqqqpUVFSEhIR6eno1NTUbGxuTk5NMJsjcAAANp0lEQVR4nO1d6cKqrBpVM9NMKzVRG8ymff93eAS0VAYRsXq/0/q191sWS+EZF6RpP/zwww8//PDDDz90AKLbcXaLPj0MJfD3OoLlfHokowECvcahMD49mnGIt/oL9u5Ps4mPeguX9NMjksdyrXewTz49JkkYyaHLpcS/vznVvD2Fi67fsk8PTAI7KpUSC/fTQxuKdMXiUuKP2Wj/wuGi65v80wMcgNOZy0XXzb8TDgR2Dxddf5w+PUgxxNdeKhAB+PRABZCFQlx0fff94YDDM2NtHL/dRvcu/Ra+O8kphlApsf1eGw28gVxKG7389KAZiG+DuZQJ6PtstGOfK9xrnDeM96YzCS4lvHfZaJfy5Tvxt4rhXTZamIyRPKTJ6DP/u8h4RFI5BOe32GhBMoY5hgrENv4WMik/4BfCG2odQmT8I+VdgzG9jRYhQ61bSGDtfZ7McK/fxOO+C5JlnJ6C22W/mnbh9JJplSwH47Jpzq3M20yagPaRSUWTFxrmQXfRx+mUpY4eMqk1gsvbkzM+mTFeXw/QRxixv7vb5dqxvJSzYow4MWGmND8WmXQoxyNjCNQtmLhjn+9489ffjgmLjnttfJV5kqTDIWOMWfpzXED3OtM0pAZp4NpJX29ySRCbTMwsv4oAuRSDzH/2lCCNUiG5S0WmTDLuYgyXKxokNQgisiX3TnubTGuEReY0yuuv4UcDRl7aeTZ0yrouUdlhkIlGLP16vP8YL57bw2Q5stlww04jcxsZwegzaLRi5su7pk07Md82PJKjkTFHLf0SJ94dr1/HAOyAfD14oskn9mxY0LC6nEV3fH0/bz5vhoY+U5C5QZ8X8N7xmmcbzrvOQ33nFGRgHENxMQ0U9dfzU9ihJmACMnu4JBxujS18fj23TFJwBv4mMsj0utxw+1J/vc/9JFY18o1k7rB17tPb6hUsMTIhZ+BvIrMw/kNkkOFd/pemGb/I/scMAOBGEUH99Q63Ije0+jGVaeaHd0+nafAa1/tvcZrccGb2+v7vD2fQIDiBZiPxitlraz840FxOQAYFmlrKfD1spgAJ823XwSU2mS5lL/CdZy2HjhCFZQIGi3HBqNorEya69YAx0ToGN6Z7JHtoSQOIiWCGA6f5dEkaWdCgshnqY6aZYxBr/Pk0lU1ArgSHLATNB7cNp5ljCNXtJ9zIndpwIpqMs6GGbKL1gmHXsyTdvibRY8asUbi7V/Fsfhn8WCZbLxjn5yNwok04u1uXMEg4OhrDLa7m7LxY7YrT8I7UZOulwuNlWeM4dZysd4ggT500AxLNtSnnGMK1Cqzc3TpEQufsMYuYwZbhh49/6F+RfgyG8Zl0vUCssJcAWGRrlmwc1OrZuLSBghNaWDAWi9DlwQCdNzdWVYFKZebW9ywEz2RtRxoqt57yGy2pujlHcYEnr1ilAtVIglfXxXzFk+euO/RehuzWuEIwmmGXd5Wg6q0AZjxsNuthGSu/3gvJ1hnBkCos0Hw3TryKRlKPE/AKn6HAwynUDr6DCxpBfuX3RKqJ2NOdOye9D2fSFbNAuUx3wxMJZLnjPn2R7fWwicfIFPpgoeWQCrQQTdBT9cTY8a0av6I1Eui5iLVDV4mQQpovt6H3Q9UAlTJSJYKuJ248Npm4/H3w96I5IamxZYJbpKGGMrPOWrTng7FfoQUztodIIuCQoZXnTNAhcykD3aFAMQy3YyYJTqq2JMtzYd6dHCbnbvDgTGFeFpxlQ6Qyl1gz1JCZKITltQM6dw82GBSR4bcopLHmaFXbCo8QqCMzldm/cXxn9poNexwmqSEzReUag1cSBA6umsz+ZdiKqyGj3iwLj6dZY1BCxh20hWsYhsjplJAZqR/igrEPZjIy47SDPTgPaHCoILOcMITV7QHSQBVklNcW7Oagbm8l0/T+9hhB9BProvGfAVtWFJBpFkrmCjbc6Ppj2RBFz8W7TyrINC5fKDFs67yZroj3BhSQyRqX7woVZGyj2b4VP2lEAZnm+vcUkfEbbtgU3lmsgAycWXsL1/5OasiAOiS279YA9YkCMubslOVxnvuhrmdKEk4boGjv8S/N4zjP3jnN8OfAb8xvarLnksxGt/DCH6KjUUImPUWbTXSCDkEVmShMYSvqVGyDxBd9NCrIRDNUYLZnkaLqXEkmLiP77Ibdzf4m6DfHkzHCZ63cNkfvJsCfg5Z88nLGd7EAbTyZsHO5ig4wrJi1Iz6hjaujyUQtgaIdabkCMleim3QQad6OJdPVZB4dTUF4VpANmOsbyBA1phNHSSaK0gBo3Yrl/Q1kiu5ACo56ThTlwNNuLjEXkNWMJEOKZXcg6/5pMC4Uo2gLaLfGkiHacSHIRp3tUA2iIP7I6wmoIUN6/EDBNJtRVNwip3NNYADGa1kP5QfPO387C9jmsWS6rQxrqaCrbWcaYeAv/WMZ7zQ788zTNAU1jYDUKotoBEeTaUsTV4aS8uYKdO+S0MaN8bFZs/F7yTW3O9ml4HWOitgJSdEUpADAqxL2gweYe4GfmBci4gooKgJRHQXMCzFZnZrkzN9cLhvfMfq2nOh26It12e4wC3A886GvTU+0CKCEjAOzp+wKZU1cMvMcGLxdAE0gwW3mAmA476zOuKUJODjOHYsaT5xUE23k4u/krHBOoLD2ArcXnPa66YtVAkaTAQWKoo74c8rJzUmcF+gCgSY7XDL5Btp4G8kK7auQeHMsme6hdLucI1rCZPq5wHZZ57iAo8i6GUDGTVrAOzKIJXLMNJ/lNhEZgfUPuXQ7iweB+vkAMu1bhYumlNBlDrSCR6Y32ilTb9oxDo/+osYAMi1Xf0fhRUQbzNZgnY+CyPSKn66AbhP7dwnJkkGW80SfT4UG6LvoEJm+UlQ5Txmbo47ssY0ig4bFEv/Yfh0m2lFLSwuvcnq4wL1eBeOlvo6gJBmUKTFn/z038Gu203pEkAxroDVWpVFmqol7Umc5Mhas/nKSsH+Vt7GXBJm+3QhL9g688gP4y0aODCrQ8wJGgEdEIdNzYqJpaD5H78EvBEiRmUF/zC3CbDV3TyVD2WfWgq8ZrHNrIGxuCV2KDLo/XH+xyJFbIslw1fXlism0lCvE4SZpMmRQoSTnVmFLx1dQyRRcLtDiU33XE2vVZNABRKzz3Co3cjUAlQxvDpXRQ3mbeuYhT+UkQwYJjYLW2F8446D5voSjIsj0aPhnMTsO3R9eX66QDFwyVXp8IFz9vLr3PlxUBJkeVXpYt2UospUVvg8LTk9QgowNn3S1hyEkyhfrqqAZwfCYILPkr3+v9kMWGVxccdnnwKk5SZDZw/9Uqkxy5dhV8nUzHAqZHjGnW29G35HuaHNCFVuboz6RIIM6JVVWAog1Y8d4nt1BtiDJ9OT/ZbKHLyjIQOFaHbzFMc4SZNDhEXhUj5hCprKtcWx2yRyNnmRGq+dhQoY0Ww0X6DjqYAky6LwVbMws0vbYcTWV4jIp6ZIB/GCmnMA4S32cyCezrQYQsos1EmRQII5v8YVGJq3JXEky/BMHrfKJo0d9cGlkcMa2Ytc2JMjAvMzAH7yjkamCNkfzCDLsI/bwOOsIwfJJf2QCfANn7MhZggw0J1W5fEMhk2fYwvnlwLpketrqu1pVPEvI5HrhVFObHQNIkIFlkirLT2hkYuyCXAqZ7m6dDrY1GZOyL23vY6NzZjsaCTIo3UOm+ZwCon+5zisBKmXNLPrPpcID3tFMeILnr9ong0+P8s3jLtXIW32MtSx82PcT3PBLBprGhqcU0rBaxcoKyosBLuyo9TNNeQG5CQhuewOnIkUBMiXT1NKAjIFqwIdebLyUWqu6gey2WPB+4kom0GxW44g+2bMpDH0njUzp5d1kS8/AzlXZknqU6zHXgMMtAkjnM9XlXTLrMlqGp7IsbzaTDLyuoJfP5jjJd2j+iJ8yy5LRd0+/RSPTcBFMMh0Fxqpxzbm8F/TCz0QVzUU9mRSRuTa7sRtWP6pXrS1ZBFzf/hXZRGQo+iyM3i0OsrVmvQprajKXiyoy64RUNGBYzKGNJ7NpkjFNVWSs0sNTuSA39BYyq5UqMhd2UaOvgT41mZZ/FCITsptrfcKm7yOzZW/I69OcfB+Zgl1cX/05MuX6v4bh057VBc5HGIZ9CtrvI1PGQnEen+rcov4CC+T5nzMAc/z6U9ZYkNf+HTJWEkXlE/BrMgF57d8hA+H+l8gsf2R+ZH5kfmTGkjlftwx0f1/pD5AZgB+ZH5nvILNuHzDZsC5t2UnQlmVkX0nGMlr6xIYmqS28c1ubMuH+uS8k0/lJq6YAtlVNah/Ds/oQGa2o/rOrKMzdhj96xC1JFvPXtLyWpgYd2U6Q6S2aQTLyB1KiJLYqpKyTqgi5yl73HB3olTxX+qLdJXp1LczySTT60Og0dKcmU6+mGWXwBOT3vKPlXCl7TMPFK7oo+VX3x0pQx77ebx122nfAq2wAlsanlXTdjvDzq1606u14QsccyR+zhh98Dpc47M27sC+Lxh8nu8Nj5dWtAicw14cwIhJ4w90cbetWb1oAp5tlXzb146sWW1RPHaFd9PKnX66r9Wyk1XDiAUdH92Nb3py9Z2hZuNbts+AhRwyltQBuU/6urKYtgwJ1ZAzfi0S30BjSq2Yv83OREwNIHxzFacl/DiC6HS0ZnKV+mPSHH3744Ycffvjh/x3/A5/RBjXyP9kHAAAAAElFTkSuQmCC" id="338" name="Google Shape;338;p12"/>
          <p:cNvSpPr/>
          <p:nvPr/>
        </p:nvSpPr>
        <p:spPr>
          <a:xfrm>
            <a:off x="155575" y="-1165225"/>
            <a:ext cx="2438400" cy="2438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pic>
        <p:nvPicPr>
          <p:cNvPr descr="https://www.lyceumespanol.com/wp-content/uploads/2014/07/spanish-for-families.png" id="339" name="Google Shape;339;p12"/>
          <p:cNvPicPr preferRelativeResize="0"/>
          <p:nvPr/>
        </p:nvPicPr>
        <p:blipFill rotWithShape="1">
          <a:blip r:embed="rId4">
            <a:alphaModFix/>
          </a:blip>
          <a:srcRect b="0" l="0" r="0" t="0"/>
          <a:stretch/>
        </p:blipFill>
        <p:spPr>
          <a:xfrm>
            <a:off x="2057400" y="5410200"/>
            <a:ext cx="1066800" cy="1066800"/>
          </a:xfrm>
          <a:prstGeom prst="rect">
            <a:avLst/>
          </a:prstGeom>
          <a:noFill/>
          <a:ln>
            <a:noFill/>
          </a:ln>
        </p:spPr>
      </p:pic>
      <p:pic>
        <p:nvPicPr>
          <p:cNvPr descr="Image result for environment icon png" id="340" name="Google Shape;340;p12"/>
          <p:cNvPicPr preferRelativeResize="0"/>
          <p:nvPr/>
        </p:nvPicPr>
        <p:blipFill rotWithShape="1">
          <a:blip r:embed="rId5">
            <a:alphaModFix/>
          </a:blip>
          <a:srcRect b="0" l="0" r="0" t="0"/>
          <a:stretch/>
        </p:blipFill>
        <p:spPr>
          <a:xfrm>
            <a:off x="3352800" y="5257800"/>
            <a:ext cx="1228725" cy="1228725"/>
          </a:xfrm>
          <a:prstGeom prst="rect">
            <a:avLst/>
          </a:prstGeom>
          <a:noFill/>
          <a:ln>
            <a:noFill/>
          </a:ln>
        </p:spPr>
      </p:pic>
      <p:sp>
        <p:nvSpPr>
          <p:cNvPr descr="https://cdn2.iconfinder.com/data/icons/flat-icons/496/Question-mark.png" id="341" name="Google Shape;341;p12"/>
          <p:cNvSpPr/>
          <p:nvPr/>
        </p:nvSpPr>
        <p:spPr>
          <a:xfrm>
            <a:off x="155575" y="-1790700"/>
            <a:ext cx="1933575" cy="3743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https://cdn2.iconfinder.com/data/icons/flat-icons/496/Question-mark.png" id="342" name="Google Shape;342;p12"/>
          <p:cNvSpPr/>
          <p:nvPr/>
        </p:nvSpPr>
        <p:spPr>
          <a:xfrm>
            <a:off x="155575" y="-1790700"/>
            <a:ext cx="1933575" cy="3743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https://cdn2.iconfinder.com/data/icons/flat-icons/496/Question-mark.png" id="343" name="Google Shape;343;p12"/>
          <p:cNvSpPr/>
          <p:nvPr/>
        </p:nvSpPr>
        <p:spPr>
          <a:xfrm>
            <a:off x="155575" y="-1790700"/>
            <a:ext cx="1933575" cy="3743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4" name="Google Shape;344;p12"/>
          <p:cNvSpPr txBox="1"/>
          <p:nvPr/>
        </p:nvSpPr>
        <p:spPr>
          <a:xfrm>
            <a:off x="304800" y="0"/>
            <a:ext cx="358140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6600"/>
                </a:solidFill>
                <a:latin typeface="Calibri"/>
                <a:ea typeface="Calibri"/>
                <a:cs typeface="Calibri"/>
                <a:sym typeface="Calibri"/>
              </a:rPr>
              <a:t>FRAMEWORK &amp; GOVERNANCE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13"/>
          <p:cNvSpPr txBox="1"/>
          <p:nvPr>
            <p:ph type="title"/>
          </p:nvPr>
        </p:nvSpPr>
        <p:spPr>
          <a:xfrm>
            <a:off x="1676400" y="228600"/>
            <a:ext cx="7315200" cy="609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366092"/>
              </a:buClr>
              <a:buSzPts val="4400"/>
              <a:buFont typeface="Calibri"/>
              <a:buNone/>
            </a:pPr>
            <a:r>
              <a:rPr lang="en-US">
                <a:solidFill>
                  <a:srgbClr val="366092"/>
                </a:solidFill>
              </a:rPr>
              <a:t>DATA ACCESSIBILITY</a:t>
            </a:r>
            <a:br>
              <a:rPr lang="en-US">
                <a:solidFill>
                  <a:srgbClr val="366092"/>
                </a:solidFill>
              </a:rPr>
            </a:br>
            <a:r>
              <a:rPr b="1" lang="en-US" sz="2200">
                <a:latin typeface="Arial"/>
                <a:ea typeface="Arial"/>
                <a:cs typeface="Arial"/>
                <a:sym typeface="Arial"/>
              </a:rPr>
              <a:t>Preliminary Review of Malaysia’s SDGs Indicators</a:t>
            </a:r>
            <a:endParaRPr/>
          </a:p>
        </p:txBody>
      </p:sp>
      <p:sp>
        <p:nvSpPr>
          <p:cNvPr id="351" name="Google Shape;351;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None/>
            </a:pPr>
            <a:r>
              <a:t/>
            </a:r>
            <a:endParaRPr/>
          </a:p>
        </p:txBody>
      </p:sp>
      <p:sp>
        <p:nvSpPr>
          <p:cNvPr id="352" name="Google Shape;352;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53" name="Google Shape;353;p13"/>
          <p:cNvSpPr/>
          <p:nvPr/>
        </p:nvSpPr>
        <p:spPr>
          <a:xfrm>
            <a:off x="609600" y="1371600"/>
            <a:ext cx="8153400" cy="4800600"/>
          </a:xfrm>
          <a:prstGeom prst="roundRect">
            <a:avLst>
              <a:gd fmla="val 5614" name="adj"/>
            </a:avLst>
          </a:prstGeom>
          <a:solidFill>
            <a:srgbClr val="FF9999"/>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13"/>
          <p:cNvSpPr/>
          <p:nvPr/>
        </p:nvSpPr>
        <p:spPr>
          <a:xfrm>
            <a:off x="762000" y="2057400"/>
            <a:ext cx="3810000" cy="4038600"/>
          </a:xfrm>
          <a:prstGeom prst="roundRect">
            <a:avLst>
              <a:gd fmla="val 5299" name="adj"/>
            </a:avLst>
          </a:prstGeom>
          <a:solidFill>
            <a:schemeClr val="accent5"/>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13"/>
          <p:cNvSpPr txBox="1"/>
          <p:nvPr/>
        </p:nvSpPr>
        <p:spPr>
          <a:xfrm>
            <a:off x="685800" y="1447800"/>
            <a:ext cx="7924800" cy="4619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SDGs (229 indicators)</a:t>
            </a:r>
            <a:endParaRPr b="1" sz="2400">
              <a:solidFill>
                <a:schemeClr val="dk1"/>
              </a:solidFill>
              <a:latin typeface="Calibri"/>
              <a:ea typeface="Calibri"/>
              <a:cs typeface="Calibri"/>
              <a:sym typeface="Calibri"/>
            </a:endParaRPr>
          </a:p>
        </p:txBody>
      </p:sp>
      <p:sp>
        <p:nvSpPr>
          <p:cNvPr id="356" name="Google Shape;356;p13"/>
          <p:cNvSpPr txBox="1"/>
          <p:nvPr/>
        </p:nvSpPr>
        <p:spPr>
          <a:xfrm>
            <a:off x="914400" y="2133600"/>
            <a:ext cx="3581400" cy="381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GREEN (149 indicators)</a:t>
            </a:r>
            <a:endParaRPr b="1" sz="1800">
              <a:solidFill>
                <a:schemeClr val="dk1"/>
              </a:solidFill>
              <a:latin typeface="Calibri"/>
              <a:ea typeface="Calibri"/>
              <a:cs typeface="Calibri"/>
              <a:sym typeface="Calibri"/>
            </a:endParaRPr>
          </a:p>
        </p:txBody>
      </p:sp>
      <p:sp>
        <p:nvSpPr>
          <p:cNvPr id="357" name="Google Shape;357;p13"/>
          <p:cNvSpPr/>
          <p:nvPr/>
        </p:nvSpPr>
        <p:spPr>
          <a:xfrm>
            <a:off x="914400" y="2590800"/>
            <a:ext cx="3505200" cy="1524000"/>
          </a:xfrm>
          <a:prstGeom prst="roundRect">
            <a:avLst>
              <a:gd fmla="val 8772" name="adj"/>
            </a:avLst>
          </a:prstGeom>
          <a:solidFill>
            <a:srgbClr val="B2A0C7"/>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13"/>
          <p:cNvSpPr txBox="1"/>
          <p:nvPr/>
        </p:nvSpPr>
        <p:spPr>
          <a:xfrm>
            <a:off x="914400" y="2619375"/>
            <a:ext cx="342900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Available (76 indicators)</a:t>
            </a:r>
            <a:endParaRPr b="1" sz="1800">
              <a:solidFill>
                <a:schemeClr val="dk1"/>
              </a:solidFill>
              <a:latin typeface="Calibri"/>
              <a:ea typeface="Calibri"/>
              <a:cs typeface="Calibri"/>
              <a:sym typeface="Calibri"/>
            </a:endParaRPr>
          </a:p>
        </p:txBody>
      </p:sp>
      <p:sp>
        <p:nvSpPr>
          <p:cNvPr id="359" name="Google Shape;359;p13"/>
          <p:cNvSpPr txBox="1"/>
          <p:nvPr/>
        </p:nvSpPr>
        <p:spPr>
          <a:xfrm>
            <a:off x="1093788" y="3182938"/>
            <a:ext cx="1339850" cy="8302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u="sng">
                <a:solidFill>
                  <a:schemeClr val="dk1"/>
                </a:solidFill>
                <a:latin typeface="Calibri"/>
                <a:ea typeface="Calibri"/>
                <a:cs typeface="Calibri"/>
                <a:sym typeface="Calibri"/>
              </a:rPr>
              <a:t>DOSM</a:t>
            </a:r>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32 indicators</a:t>
            </a:r>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(42%)</a:t>
            </a:r>
            <a:endParaRPr sz="1600">
              <a:solidFill>
                <a:schemeClr val="dk1"/>
              </a:solidFill>
              <a:latin typeface="Calibri"/>
              <a:ea typeface="Calibri"/>
              <a:cs typeface="Calibri"/>
              <a:sym typeface="Calibri"/>
            </a:endParaRPr>
          </a:p>
        </p:txBody>
      </p:sp>
      <p:sp>
        <p:nvSpPr>
          <p:cNvPr id="360" name="Google Shape;360;p13"/>
          <p:cNvSpPr txBox="1"/>
          <p:nvPr/>
        </p:nvSpPr>
        <p:spPr>
          <a:xfrm>
            <a:off x="2773363" y="3182938"/>
            <a:ext cx="1339850" cy="8302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u="sng">
                <a:solidFill>
                  <a:schemeClr val="dk1"/>
                </a:solidFill>
                <a:latin typeface="Calibri"/>
                <a:ea typeface="Calibri"/>
                <a:cs typeface="Calibri"/>
                <a:sym typeface="Calibri"/>
              </a:rPr>
              <a:t>Agencies</a:t>
            </a:r>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44 indicators</a:t>
            </a:r>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(58%)</a:t>
            </a:r>
            <a:endParaRPr sz="1600">
              <a:solidFill>
                <a:schemeClr val="dk1"/>
              </a:solidFill>
              <a:latin typeface="Calibri"/>
              <a:ea typeface="Calibri"/>
              <a:cs typeface="Calibri"/>
              <a:sym typeface="Calibri"/>
            </a:endParaRPr>
          </a:p>
        </p:txBody>
      </p:sp>
      <p:sp>
        <p:nvSpPr>
          <p:cNvPr id="361" name="Google Shape;361;p13"/>
          <p:cNvSpPr/>
          <p:nvPr/>
        </p:nvSpPr>
        <p:spPr>
          <a:xfrm>
            <a:off x="914400" y="4267200"/>
            <a:ext cx="3505200" cy="1676400"/>
          </a:xfrm>
          <a:prstGeom prst="roundRect">
            <a:avLst>
              <a:gd fmla="val 8772" name="adj"/>
            </a:avLst>
          </a:prstGeom>
          <a:solidFill>
            <a:srgbClr val="FFFF8B"/>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13"/>
          <p:cNvSpPr txBox="1"/>
          <p:nvPr/>
        </p:nvSpPr>
        <p:spPr>
          <a:xfrm>
            <a:off x="990600" y="4276725"/>
            <a:ext cx="3429000" cy="923925"/>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lang="en-US" sz="1800">
                <a:solidFill>
                  <a:srgbClr val="0000CC"/>
                </a:solidFill>
                <a:latin typeface="Calibri"/>
                <a:ea typeface="Calibri"/>
                <a:cs typeface="Calibri"/>
                <a:sym typeface="Calibri"/>
              </a:rPr>
              <a:t>Not available and need further development of indicators </a:t>
            </a:r>
            <a:endParaRPr/>
          </a:p>
          <a:p>
            <a:pPr indent="0" lvl="0" marL="0" marR="0" rtl="0" algn="ctr">
              <a:spcBef>
                <a:spcPts val="0"/>
              </a:spcBef>
              <a:spcAft>
                <a:spcPts val="0"/>
              </a:spcAft>
              <a:buNone/>
            </a:pPr>
            <a:r>
              <a:rPr b="1" lang="en-US" sz="1800">
                <a:solidFill>
                  <a:srgbClr val="0000CC"/>
                </a:solidFill>
                <a:latin typeface="Calibri"/>
                <a:ea typeface="Calibri"/>
                <a:cs typeface="Calibri"/>
                <a:sym typeface="Calibri"/>
              </a:rPr>
              <a:t>(73 indicators)</a:t>
            </a:r>
            <a:endParaRPr/>
          </a:p>
        </p:txBody>
      </p:sp>
      <p:sp>
        <p:nvSpPr>
          <p:cNvPr id="363" name="Google Shape;363;p13"/>
          <p:cNvSpPr/>
          <p:nvPr/>
        </p:nvSpPr>
        <p:spPr>
          <a:xfrm>
            <a:off x="4800600" y="2057400"/>
            <a:ext cx="3810000" cy="4038600"/>
          </a:xfrm>
          <a:prstGeom prst="roundRect">
            <a:avLst>
              <a:gd fmla="val 5299" name="adj"/>
            </a:avLst>
          </a:prstGeom>
          <a:solidFill>
            <a:srgbClr val="7F7F7F"/>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13"/>
          <p:cNvSpPr txBox="1"/>
          <p:nvPr/>
        </p:nvSpPr>
        <p:spPr>
          <a:xfrm>
            <a:off x="4953000" y="2133600"/>
            <a:ext cx="3581400" cy="381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Calibri"/>
                <a:ea typeface="Calibri"/>
                <a:cs typeface="Calibri"/>
                <a:sym typeface="Calibri"/>
              </a:rPr>
              <a:t>GREY (80 indicators)</a:t>
            </a:r>
            <a:endParaRPr b="1" sz="1800">
              <a:solidFill>
                <a:schemeClr val="lt1"/>
              </a:solidFill>
              <a:latin typeface="Calibri"/>
              <a:ea typeface="Calibri"/>
              <a:cs typeface="Calibri"/>
              <a:sym typeface="Calibri"/>
            </a:endParaRPr>
          </a:p>
        </p:txBody>
      </p:sp>
      <p:sp>
        <p:nvSpPr>
          <p:cNvPr id="365" name="Google Shape;365;p13"/>
          <p:cNvSpPr/>
          <p:nvPr/>
        </p:nvSpPr>
        <p:spPr>
          <a:xfrm>
            <a:off x="4953000" y="2590800"/>
            <a:ext cx="3505200" cy="1524000"/>
          </a:xfrm>
          <a:prstGeom prst="roundRect">
            <a:avLst>
              <a:gd fmla="val 8772" name="adj"/>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6" name="Google Shape;366;p13"/>
          <p:cNvSpPr txBox="1"/>
          <p:nvPr/>
        </p:nvSpPr>
        <p:spPr>
          <a:xfrm>
            <a:off x="4953000" y="2619375"/>
            <a:ext cx="342900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Available (7 indicators)</a:t>
            </a:r>
            <a:endParaRPr b="1" sz="1800">
              <a:solidFill>
                <a:schemeClr val="dk1"/>
              </a:solidFill>
              <a:latin typeface="Calibri"/>
              <a:ea typeface="Calibri"/>
              <a:cs typeface="Calibri"/>
              <a:sym typeface="Calibri"/>
            </a:endParaRPr>
          </a:p>
        </p:txBody>
      </p:sp>
      <p:cxnSp>
        <p:nvCxnSpPr>
          <p:cNvPr id="367" name="Google Shape;367;p13"/>
          <p:cNvCxnSpPr/>
          <p:nvPr/>
        </p:nvCxnSpPr>
        <p:spPr>
          <a:xfrm rot="5400000">
            <a:off x="2171701" y="3571875"/>
            <a:ext cx="990600" cy="3175"/>
          </a:xfrm>
          <a:prstGeom prst="straightConnector1">
            <a:avLst/>
          </a:prstGeom>
          <a:noFill/>
          <a:ln cap="flat" cmpd="sng" w="25400">
            <a:solidFill>
              <a:srgbClr val="C00000"/>
            </a:solidFill>
            <a:prstDash val="dash"/>
            <a:round/>
            <a:headEnd len="sm" w="sm" type="none"/>
            <a:tailEnd len="sm" w="sm" type="none"/>
          </a:ln>
        </p:spPr>
      </p:cxnSp>
      <p:sp>
        <p:nvSpPr>
          <p:cNvPr id="368" name="Google Shape;368;p13"/>
          <p:cNvSpPr txBox="1"/>
          <p:nvPr/>
        </p:nvSpPr>
        <p:spPr>
          <a:xfrm>
            <a:off x="1092200" y="5111750"/>
            <a:ext cx="1227138" cy="8302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u="sng">
                <a:solidFill>
                  <a:schemeClr val="dk1"/>
                </a:solidFill>
                <a:latin typeface="Calibri"/>
                <a:ea typeface="Calibri"/>
                <a:cs typeface="Calibri"/>
                <a:sym typeface="Calibri"/>
              </a:rPr>
              <a:t>DOSM</a:t>
            </a:r>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6 indicators</a:t>
            </a:r>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(8%)</a:t>
            </a:r>
            <a:endParaRPr sz="1600">
              <a:solidFill>
                <a:schemeClr val="dk1"/>
              </a:solidFill>
              <a:latin typeface="Calibri"/>
              <a:ea typeface="Calibri"/>
              <a:cs typeface="Calibri"/>
              <a:sym typeface="Calibri"/>
            </a:endParaRPr>
          </a:p>
        </p:txBody>
      </p:sp>
      <p:sp>
        <p:nvSpPr>
          <p:cNvPr id="369" name="Google Shape;369;p13"/>
          <p:cNvSpPr txBox="1"/>
          <p:nvPr/>
        </p:nvSpPr>
        <p:spPr>
          <a:xfrm>
            <a:off x="2771775" y="5111750"/>
            <a:ext cx="1339850" cy="8302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u="sng">
                <a:solidFill>
                  <a:schemeClr val="dk1"/>
                </a:solidFill>
                <a:latin typeface="Calibri"/>
                <a:ea typeface="Calibri"/>
                <a:cs typeface="Calibri"/>
                <a:sym typeface="Calibri"/>
              </a:rPr>
              <a:t>Agencies</a:t>
            </a:r>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67 indicators</a:t>
            </a:r>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(92%)</a:t>
            </a:r>
            <a:endParaRPr sz="1600">
              <a:solidFill>
                <a:schemeClr val="dk1"/>
              </a:solidFill>
              <a:latin typeface="Calibri"/>
              <a:ea typeface="Calibri"/>
              <a:cs typeface="Calibri"/>
              <a:sym typeface="Calibri"/>
            </a:endParaRPr>
          </a:p>
        </p:txBody>
      </p:sp>
      <p:cxnSp>
        <p:nvCxnSpPr>
          <p:cNvPr id="370" name="Google Shape;370;p13"/>
          <p:cNvCxnSpPr/>
          <p:nvPr/>
        </p:nvCxnSpPr>
        <p:spPr>
          <a:xfrm rot="5400000">
            <a:off x="2401094" y="5515769"/>
            <a:ext cx="533400" cy="1588"/>
          </a:xfrm>
          <a:prstGeom prst="straightConnector1">
            <a:avLst/>
          </a:prstGeom>
          <a:noFill/>
          <a:ln cap="flat" cmpd="sng" w="25400">
            <a:solidFill>
              <a:srgbClr val="C00000"/>
            </a:solidFill>
            <a:prstDash val="dash"/>
            <a:round/>
            <a:headEnd len="sm" w="sm" type="none"/>
            <a:tailEnd len="sm" w="sm" type="none"/>
          </a:ln>
        </p:spPr>
      </p:cxnSp>
      <p:sp>
        <p:nvSpPr>
          <p:cNvPr id="371" name="Google Shape;371;p13"/>
          <p:cNvSpPr txBox="1"/>
          <p:nvPr/>
        </p:nvSpPr>
        <p:spPr>
          <a:xfrm>
            <a:off x="5183188" y="3178175"/>
            <a:ext cx="1225550" cy="8302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u="sng">
                <a:solidFill>
                  <a:schemeClr val="dk1"/>
                </a:solidFill>
                <a:latin typeface="Calibri"/>
                <a:ea typeface="Calibri"/>
                <a:cs typeface="Calibri"/>
                <a:sym typeface="Calibri"/>
              </a:rPr>
              <a:t>DOSM</a:t>
            </a:r>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4 indicators</a:t>
            </a:r>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(57%)</a:t>
            </a:r>
            <a:endParaRPr sz="1600">
              <a:solidFill>
                <a:schemeClr val="dk1"/>
              </a:solidFill>
              <a:latin typeface="Calibri"/>
              <a:ea typeface="Calibri"/>
              <a:cs typeface="Calibri"/>
              <a:sym typeface="Calibri"/>
            </a:endParaRPr>
          </a:p>
        </p:txBody>
      </p:sp>
      <p:sp>
        <p:nvSpPr>
          <p:cNvPr id="372" name="Google Shape;372;p13"/>
          <p:cNvSpPr txBox="1"/>
          <p:nvPr/>
        </p:nvSpPr>
        <p:spPr>
          <a:xfrm>
            <a:off x="6862763" y="3178175"/>
            <a:ext cx="1225550" cy="8302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u="sng">
                <a:solidFill>
                  <a:schemeClr val="dk1"/>
                </a:solidFill>
                <a:latin typeface="Calibri"/>
                <a:ea typeface="Calibri"/>
                <a:cs typeface="Calibri"/>
                <a:sym typeface="Calibri"/>
              </a:rPr>
              <a:t>Agencies</a:t>
            </a:r>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3 indicators</a:t>
            </a:r>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(43%)</a:t>
            </a:r>
            <a:endParaRPr sz="1600">
              <a:solidFill>
                <a:schemeClr val="dk1"/>
              </a:solidFill>
              <a:latin typeface="Calibri"/>
              <a:ea typeface="Calibri"/>
              <a:cs typeface="Calibri"/>
              <a:sym typeface="Calibri"/>
            </a:endParaRPr>
          </a:p>
        </p:txBody>
      </p:sp>
      <p:cxnSp>
        <p:nvCxnSpPr>
          <p:cNvPr id="373" name="Google Shape;373;p13"/>
          <p:cNvCxnSpPr/>
          <p:nvPr/>
        </p:nvCxnSpPr>
        <p:spPr>
          <a:xfrm rot="5400000">
            <a:off x="6261101" y="3567112"/>
            <a:ext cx="990600" cy="3175"/>
          </a:xfrm>
          <a:prstGeom prst="straightConnector1">
            <a:avLst/>
          </a:prstGeom>
          <a:noFill/>
          <a:ln cap="flat" cmpd="sng" w="25400">
            <a:solidFill>
              <a:srgbClr val="C00000"/>
            </a:solidFill>
            <a:prstDash val="dash"/>
            <a:round/>
            <a:headEnd len="sm" w="sm" type="none"/>
            <a:tailEnd len="sm" w="sm" type="none"/>
          </a:ln>
        </p:spPr>
      </p:cxnSp>
      <p:sp>
        <p:nvSpPr>
          <p:cNvPr id="374" name="Google Shape;374;p13"/>
          <p:cNvSpPr/>
          <p:nvPr/>
        </p:nvSpPr>
        <p:spPr>
          <a:xfrm>
            <a:off x="4972050" y="4248150"/>
            <a:ext cx="3505200" cy="1676400"/>
          </a:xfrm>
          <a:prstGeom prst="roundRect">
            <a:avLst>
              <a:gd fmla="val 8772" name="adj"/>
            </a:avLst>
          </a:prstGeom>
          <a:solidFill>
            <a:srgbClr val="FFFF8B"/>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13"/>
          <p:cNvSpPr txBox="1"/>
          <p:nvPr/>
        </p:nvSpPr>
        <p:spPr>
          <a:xfrm>
            <a:off x="5048250" y="4295775"/>
            <a:ext cx="3429000" cy="923925"/>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lang="en-US" sz="1800">
                <a:solidFill>
                  <a:srgbClr val="0000CC"/>
                </a:solidFill>
                <a:latin typeface="Calibri"/>
                <a:ea typeface="Calibri"/>
                <a:cs typeface="Calibri"/>
                <a:sym typeface="Calibri"/>
              </a:rPr>
              <a:t>Not available and need further development of indicators </a:t>
            </a:r>
            <a:endParaRPr/>
          </a:p>
          <a:p>
            <a:pPr indent="0" lvl="0" marL="0" marR="0" rtl="0" algn="ctr">
              <a:spcBef>
                <a:spcPts val="0"/>
              </a:spcBef>
              <a:spcAft>
                <a:spcPts val="0"/>
              </a:spcAft>
              <a:buNone/>
            </a:pPr>
            <a:r>
              <a:rPr b="1" lang="en-US" sz="1800">
                <a:solidFill>
                  <a:srgbClr val="0000CC"/>
                </a:solidFill>
                <a:latin typeface="Calibri"/>
                <a:ea typeface="Calibri"/>
                <a:cs typeface="Calibri"/>
                <a:sym typeface="Calibri"/>
              </a:rPr>
              <a:t>(73 indicators)</a:t>
            </a:r>
            <a:endParaRPr/>
          </a:p>
        </p:txBody>
      </p:sp>
      <p:sp>
        <p:nvSpPr>
          <p:cNvPr id="376" name="Google Shape;376;p13"/>
          <p:cNvSpPr txBox="1"/>
          <p:nvPr/>
        </p:nvSpPr>
        <p:spPr>
          <a:xfrm>
            <a:off x="5168900" y="5111750"/>
            <a:ext cx="1227138" cy="8302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u="sng">
                <a:solidFill>
                  <a:schemeClr val="dk1"/>
                </a:solidFill>
                <a:latin typeface="Calibri"/>
                <a:ea typeface="Calibri"/>
                <a:cs typeface="Calibri"/>
                <a:sym typeface="Calibri"/>
              </a:rPr>
              <a:t>DOSM</a:t>
            </a:r>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3 indicators</a:t>
            </a:r>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(4%)</a:t>
            </a:r>
            <a:endParaRPr sz="1600">
              <a:solidFill>
                <a:schemeClr val="dk1"/>
              </a:solidFill>
              <a:latin typeface="Calibri"/>
              <a:ea typeface="Calibri"/>
              <a:cs typeface="Calibri"/>
              <a:sym typeface="Calibri"/>
            </a:endParaRPr>
          </a:p>
        </p:txBody>
      </p:sp>
      <p:sp>
        <p:nvSpPr>
          <p:cNvPr id="377" name="Google Shape;377;p13"/>
          <p:cNvSpPr txBox="1"/>
          <p:nvPr/>
        </p:nvSpPr>
        <p:spPr>
          <a:xfrm>
            <a:off x="6848475" y="5111750"/>
            <a:ext cx="1339850" cy="8302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u="sng">
                <a:solidFill>
                  <a:schemeClr val="dk1"/>
                </a:solidFill>
                <a:latin typeface="Calibri"/>
                <a:ea typeface="Calibri"/>
                <a:cs typeface="Calibri"/>
                <a:sym typeface="Calibri"/>
              </a:rPr>
              <a:t>Agencies</a:t>
            </a:r>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70 indicators</a:t>
            </a:r>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(96%)</a:t>
            </a:r>
            <a:endParaRPr sz="1600">
              <a:solidFill>
                <a:schemeClr val="dk1"/>
              </a:solidFill>
              <a:latin typeface="Calibri"/>
              <a:ea typeface="Calibri"/>
              <a:cs typeface="Calibri"/>
              <a:sym typeface="Calibri"/>
            </a:endParaRPr>
          </a:p>
        </p:txBody>
      </p:sp>
      <p:cxnSp>
        <p:nvCxnSpPr>
          <p:cNvPr id="378" name="Google Shape;378;p13"/>
          <p:cNvCxnSpPr/>
          <p:nvPr/>
        </p:nvCxnSpPr>
        <p:spPr>
          <a:xfrm rot="5400000">
            <a:off x="6458744" y="5496719"/>
            <a:ext cx="533400" cy="1588"/>
          </a:xfrm>
          <a:prstGeom prst="straightConnector1">
            <a:avLst/>
          </a:prstGeom>
          <a:noFill/>
          <a:ln cap="flat" cmpd="sng" w="25400">
            <a:solidFill>
              <a:srgbClr val="C00000"/>
            </a:solidFill>
            <a:prstDash val="dash"/>
            <a:round/>
            <a:headEnd len="sm" w="sm" type="none"/>
            <a:tailEnd len="sm" w="sm"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14"/>
          <p:cNvSpPr/>
          <p:nvPr/>
        </p:nvSpPr>
        <p:spPr>
          <a:xfrm>
            <a:off x="5486400" y="4876800"/>
            <a:ext cx="1676400" cy="762000"/>
          </a:xfrm>
          <a:prstGeom prst="roundRect">
            <a:avLst>
              <a:gd fmla="val 9449" name="adj"/>
            </a:avLst>
          </a:prstGeom>
          <a:solidFill>
            <a:srgbClr val="BDBDFF"/>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Open Data</a:t>
            </a:r>
            <a:endParaRPr/>
          </a:p>
        </p:txBody>
      </p:sp>
      <p:sp>
        <p:nvSpPr>
          <p:cNvPr id="385" name="Google Shape;385;p14"/>
          <p:cNvSpPr txBox="1"/>
          <p:nvPr>
            <p:ph type="title"/>
          </p:nvPr>
        </p:nvSpPr>
        <p:spPr>
          <a:xfrm>
            <a:off x="0" y="0"/>
            <a:ext cx="9144000" cy="10668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2800"/>
              <a:buFont typeface="Calibri"/>
              <a:buNone/>
            </a:pPr>
            <a:r>
              <a:rPr lang="en-US" sz="2800"/>
              <a:t>ISSUES &amp; CHALLENGES AHEAD</a:t>
            </a:r>
            <a:br>
              <a:rPr lang="en-US"/>
            </a:br>
            <a:r>
              <a:rPr lang="en-US" sz="2000">
                <a:solidFill>
                  <a:srgbClr val="0000CC"/>
                </a:solidFill>
                <a:latin typeface="Arial"/>
                <a:ea typeface="Arial"/>
                <a:cs typeface="Arial"/>
                <a:sym typeface="Arial"/>
              </a:rPr>
              <a:t>…</a:t>
            </a:r>
            <a:r>
              <a:rPr lang="en-US" sz="2000">
                <a:solidFill>
                  <a:srgbClr val="0000CC"/>
                </a:solidFill>
              </a:rPr>
              <a:t> </a:t>
            </a:r>
            <a:r>
              <a:rPr lang="en-US" sz="2000">
                <a:solidFill>
                  <a:srgbClr val="0000CC"/>
                </a:solidFill>
                <a:latin typeface="Arial"/>
                <a:ea typeface="Arial"/>
                <a:cs typeface="Arial"/>
                <a:sym typeface="Arial"/>
              </a:rPr>
              <a:t>of SDGs indicators compilation to suit the needs of global sustainable development</a:t>
            </a:r>
            <a:endParaRPr sz="2000">
              <a:solidFill>
                <a:srgbClr val="0000CC"/>
              </a:solidFill>
            </a:endParaRPr>
          </a:p>
        </p:txBody>
      </p:sp>
      <p:grpSp>
        <p:nvGrpSpPr>
          <p:cNvPr id="386" name="Google Shape;386;p14"/>
          <p:cNvGrpSpPr/>
          <p:nvPr/>
        </p:nvGrpSpPr>
        <p:grpSpPr>
          <a:xfrm>
            <a:off x="228600" y="1219789"/>
            <a:ext cx="2108477" cy="5407232"/>
            <a:chOff x="0" y="589"/>
            <a:chExt cx="2108477" cy="5407232"/>
          </a:xfrm>
        </p:grpSpPr>
        <p:sp>
          <p:nvSpPr>
            <p:cNvPr id="387" name="Google Shape;387;p14"/>
            <p:cNvSpPr/>
            <p:nvPr/>
          </p:nvSpPr>
          <p:spPr>
            <a:xfrm>
              <a:off x="0" y="589"/>
              <a:ext cx="2108477" cy="1039508"/>
            </a:xfrm>
            <a:prstGeom prst="roundRect">
              <a:avLst>
                <a:gd fmla="val 16667" name="adj"/>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4"/>
            <p:cNvSpPr txBox="1"/>
            <p:nvPr/>
          </p:nvSpPr>
          <p:spPr>
            <a:xfrm>
              <a:off x="50745" y="51334"/>
              <a:ext cx="2006987" cy="938018"/>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None/>
              </a:pPr>
              <a:r>
                <a:rPr b="1" lang="en-US" sz="1800">
                  <a:solidFill>
                    <a:schemeClr val="dk1"/>
                  </a:solidFill>
                  <a:latin typeface="Calibri"/>
                  <a:ea typeface="Calibri"/>
                  <a:cs typeface="Calibri"/>
                  <a:sym typeface="Calibri"/>
                </a:rPr>
                <a:t>Financing</a:t>
              </a:r>
              <a:endParaRPr b="1" sz="1800">
                <a:solidFill>
                  <a:schemeClr val="dk1"/>
                </a:solidFill>
                <a:latin typeface="Calibri"/>
                <a:ea typeface="Calibri"/>
                <a:cs typeface="Calibri"/>
                <a:sym typeface="Calibri"/>
              </a:endParaRPr>
            </a:p>
          </p:txBody>
        </p:sp>
        <p:sp>
          <p:nvSpPr>
            <p:cNvPr id="389" name="Google Shape;389;p14"/>
            <p:cNvSpPr/>
            <p:nvPr/>
          </p:nvSpPr>
          <p:spPr>
            <a:xfrm>
              <a:off x="0" y="1093861"/>
              <a:ext cx="2108477" cy="1039508"/>
            </a:xfrm>
            <a:prstGeom prst="roundRect">
              <a:avLst>
                <a:gd fmla="val 16667" name="adj"/>
              </a:avLst>
            </a:prstGeom>
            <a:solidFill>
              <a:srgbClr val="665CA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4"/>
            <p:cNvSpPr txBox="1"/>
            <p:nvPr/>
          </p:nvSpPr>
          <p:spPr>
            <a:xfrm>
              <a:off x="50745" y="1144606"/>
              <a:ext cx="2006987" cy="938018"/>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None/>
              </a:pPr>
              <a:r>
                <a:rPr b="1" lang="en-US" sz="1800">
                  <a:solidFill>
                    <a:schemeClr val="dk1"/>
                  </a:solidFill>
                  <a:latin typeface="Calibri"/>
                  <a:ea typeface="Calibri"/>
                  <a:cs typeface="Calibri"/>
                  <a:sym typeface="Calibri"/>
                </a:rPr>
                <a:t>Capacity building/</a:t>
              </a:r>
              <a:endParaRPr/>
            </a:p>
            <a:p>
              <a:pPr indent="0" lvl="0" marL="0" marR="0" rtl="0" algn="ctr">
                <a:lnSpc>
                  <a:spcPct val="90000"/>
                </a:lnSpc>
                <a:spcBef>
                  <a:spcPts val="630"/>
                </a:spcBef>
                <a:spcAft>
                  <a:spcPts val="0"/>
                </a:spcAft>
                <a:buNone/>
              </a:pPr>
              <a:r>
                <a:rPr b="1" lang="en-US" sz="1800">
                  <a:solidFill>
                    <a:schemeClr val="dk1"/>
                  </a:solidFill>
                  <a:latin typeface="Calibri"/>
                  <a:ea typeface="Calibri"/>
                  <a:cs typeface="Calibri"/>
                  <a:sym typeface="Calibri"/>
                </a:rPr>
                <a:t>Support needed</a:t>
              </a:r>
              <a:endParaRPr b="1" sz="1800">
                <a:solidFill>
                  <a:schemeClr val="dk1"/>
                </a:solidFill>
                <a:latin typeface="Calibri"/>
                <a:ea typeface="Calibri"/>
                <a:cs typeface="Calibri"/>
                <a:sym typeface="Calibri"/>
              </a:endParaRPr>
            </a:p>
          </p:txBody>
        </p:sp>
        <p:sp>
          <p:nvSpPr>
            <p:cNvPr id="391" name="Google Shape;391;p14"/>
            <p:cNvSpPr/>
            <p:nvPr/>
          </p:nvSpPr>
          <p:spPr>
            <a:xfrm>
              <a:off x="0" y="2185345"/>
              <a:ext cx="2108477" cy="1039508"/>
            </a:xfrm>
            <a:prstGeom prst="roundRect">
              <a:avLst>
                <a:gd fmla="val 16667" name="adj"/>
              </a:avLst>
            </a:prstGeom>
            <a:solidFill>
              <a:srgbClr val="5665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4"/>
            <p:cNvSpPr txBox="1"/>
            <p:nvPr/>
          </p:nvSpPr>
          <p:spPr>
            <a:xfrm>
              <a:off x="50745" y="2236090"/>
              <a:ext cx="2006987" cy="938018"/>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None/>
              </a:pPr>
              <a:r>
                <a:rPr b="1" lang="en-US" sz="1800">
                  <a:solidFill>
                    <a:schemeClr val="dk1"/>
                  </a:solidFill>
                  <a:latin typeface="Calibri"/>
                  <a:ea typeface="Calibri"/>
                  <a:cs typeface="Calibri"/>
                  <a:sym typeface="Calibri"/>
                </a:rPr>
                <a:t>Capacity gaps</a:t>
              </a:r>
              <a:endParaRPr b="1" sz="1800">
                <a:solidFill>
                  <a:schemeClr val="dk1"/>
                </a:solidFill>
                <a:latin typeface="Calibri"/>
                <a:ea typeface="Calibri"/>
                <a:cs typeface="Calibri"/>
                <a:sym typeface="Calibri"/>
              </a:endParaRPr>
            </a:p>
          </p:txBody>
        </p:sp>
        <p:sp>
          <p:nvSpPr>
            <p:cNvPr id="393" name="Google Shape;393;p14"/>
            <p:cNvSpPr/>
            <p:nvPr/>
          </p:nvSpPr>
          <p:spPr>
            <a:xfrm>
              <a:off x="0" y="3276829"/>
              <a:ext cx="2108477" cy="1039508"/>
            </a:xfrm>
            <a:prstGeom prst="roundRect">
              <a:avLst>
                <a:gd fmla="val 16667" name="adj"/>
              </a:avLst>
            </a:prstGeom>
            <a:solidFill>
              <a:srgbClr val="4F83B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4"/>
            <p:cNvSpPr txBox="1"/>
            <p:nvPr/>
          </p:nvSpPr>
          <p:spPr>
            <a:xfrm>
              <a:off x="50745" y="3327574"/>
              <a:ext cx="2006987" cy="938018"/>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None/>
              </a:pPr>
              <a:r>
                <a:rPr b="1" lang="en-US" sz="1800">
                  <a:solidFill>
                    <a:schemeClr val="dk1"/>
                  </a:solidFill>
                  <a:latin typeface="Calibri"/>
                  <a:ea typeface="Calibri"/>
                  <a:cs typeface="Calibri"/>
                  <a:sym typeface="Calibri"/>
                </a:rPr>
                <a:t>Data limitation</a:t>
              </a:r>
              <a:endParaRPr b="1" sz="1800">
                <a:solidFill>
                  <a:schemeClr val="dk1"/>
                </a:solidFill>
                <a:latin typeface="Calibri"/>
                <a:ea typeface="Calibri"/>
                <a:cs typeface="Calibri"/>
                <a:sym typeface="Calibri"/>
              </a:endParaRPr>
            </a:p>
          </p:txBody>
        </p:sp>
        <p:sp>
          <p:nvSpPr>
            <p:cNvPr id="395" name="Google Shape;395;p14"/>
            <p:cNvSpPr/>
            <p:nvPr/>
          </p:nvSpPr>
          <p:spPr>
            <a:xfrm>
              <a:off x="0" y="4368313"/>
              <a:ext cx="2108477" cy="1039508"/>
            </a:xfrm>
            <a:prstGeom prst="roundRect">
              <a:avLst>
                <a:gd fmla="val 16667" name="adj"/>
              </a:avLst>
            </a:prstGeom>
            <a:solidFill>
              <a:srgbClr val="4AA9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4"/>
            <p:cNvSpPr txBox="1"/>
            <p:nvPr/>
          </p:nvSpPr>
          <p:spPr>
            <a:xfrm>
              <a:off x="50745" y="4419058"/>
              <a:ext cx="2006987" cy="938018"/>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None/>
              </a:pPr>
              <a:r>
                <a:rPr b="1" lang="en-US" sz="1800">
                  <a:solidFill>
                    <a:schemeClr val="dk1"/>
                  </a:solidFill>
                  <a:latin typeface="Calibri"/>
                  <a:ea typeface="Calibri"/>
                  <a:cs typeface="Calibri"/>
                  <a:sym typeface="Calibri"/>
                </a:rPr>
                <a:t>Coordination</a:t>
              </a:r>
              <a:endParaRPr b="1" sz="1800">
                <a:solidFill>
                  <a:schemeClr val="dk1"/>
                </a:solidFill>
                <a:latin typeface="Calibri"/>
                <a:ea typeface="Calibri"/>
                <a:cs typeface="Calibri"/>
                <a:sym typeface="Calibri"/>
              </a:endParaRPr>
            </a:p>
          </p:txBody>
        </p:sp>
      </p:grpSp>
      <p:grpSp>
        <p:nvGrpSpPr>
          <p:cNvPr id="397" name="Google Shape;397;p14"/>
          <p:cNvGrpSpPr/>
          <p:nvPr/>
        </p:nvGrpSpPr>
        <p:grpSpPr>
          <a:xfrm>
            <a:off x="2381250" y="1295400"/>
            <a:ext cx="1447800" cy="5410200"/>
            <a:chOff x="2381250" y="1295400"/>
            <a:chExt cx="1447800" cy="5410200"/>
          </a:xfrm>
        </p:grpSpPr>
        <p:sp>
          <p:nvSpPr>
            <p:cNvPr id="398" name="Google Shape;398;p14"/>
            <p:cNvSpPr/>
            <p:nvPr/>
          </p:nvSpPr>
          <p:spPr>
            <a:xfrm>
              <a:off x="2438400" y="1295400"/>
              <a:ext cx="1276350" cy="5410200"/>
            </a:xfrm>
            <a:prstGeom prst="rightArrow">
              <a:avLst>
                <a:gd fmla="val 50000" name="adj1"/>
                <a:gd fmla="val 50000" name="adj2"/>
              </a:avLst>
            </a:prstGeom>
            <a:solidFill>
              <a:srgbClr val="FFFF00"/>
            </a:solidFill>
            <a:ln cap="flat" cmpd="sng" w="9525">
              <a:solidFill>
                <a:srgbClr val="F5913F"/>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99" name="Google Shape;399;p14"/>
            <p:cNvSpPr txBox="1"/>
            <p:nvPr/>
          </p:nvSpPr>
          <p:spPr>
            <a:xfrm>
              <a:off x="2381250" y="3543300"/>
              <a:ext cx="14478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00CC"/>
                  </a:solidFill>
                  <a:latin typeface="Cambria"/>
                  <a:ea typeface="Cambria"/>
                  <a:cs typeface="Cambria"/>
                  <a:sym typeface="Cambria"/>
                </a:rPr>
                <a:t>Requires major investment</a:t>
              </a:r>
              <a:endParaRPr/>
            </a:p>
          </p:txBody>
        </p:sp>
      </p:grpSp>
      <p:sp>
        <p:nvSpPr>
          <p:cNvPr id="400" name="Google Shape;400;p14"/>
          <p:cNvSpPr/>
          <p:nvPr/>
        </p:nvSpPr>
        <p:spPr>
          <a:xfrm>
            <a:off x="5410200" y="2819400"/>
            <a:ext cx="1752600" cy="1981200"/>
          </a:xfrm>
          <a:prstGeom prst="roundRect">
            <a:avLst>
              <a:gd fmla="val 9449" name="adj"/>
            </a:avLst>
          </a:prstGeom>
          <a:solidFill>
            <a:srgbClr val="BDBDFF"/>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Big Data</a:t>
            </a:r>
            <a:endParaRPr/>
          </a:p>
        </p:txBody>
      </p:sp>
      <p:sp>
        <p:nvSpPr>
          <p:cNvPr id="401" name="Google Shape;401;p14"/>
          <p:cNvSpPr/>
          <p:nvPr/>
        </p:nvSpPr>
        <p:spPr>
          <a:xfrm>
            <a:off x="5649913" y="3190875"/>
            <a:ext cx="1512887" cy="1609725"/>
          </a:xfrm>
          <a:prstGeom prst="roundRect">
            <a:avLst>
              <a:gd fmla="val 9595" name="adj"/>
            </a:avLst>
          </a:prstGeom>
          <a:solidFill>
            <a:srgbClr val="B7CCE4"/>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Data collection </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&amp; management activity</a:t>
            </a:r>
            <a:endParaRPr/>
          </a:p>
        </p:txBody>
      </p:sp>
      <p:sp>
        <p:nvSpPr>
          <p:cNvPr id="402" name="Google Shape;402;p14"/>
          <p:cNvSpPr/>
          <p:nvPr/>
        </p:nvSpPr>
        <p:spPr>
          <a:xfrm>
            <a:off x="5884863" y="4138613"/>
            <a:ext cx="1277937" cy="661987"/>
          </a:xfrm>
          <a:prstGeom prst="roundRect">
            <a:avLst>
              <a:gd fmla="val 16667" name="adj"/>
            </a:avLst>
          </a:prstGeom>
          <a:solidFill>
            <a:srgbClr val="99FF66"/>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Technology in statistical instrument </a:t>
            </a:r>
            <a:endParaRPr/>
          </a:p>
        </p:txBody>
      </p:sp>
      <p:sp>
        <p:nvSpPr>
          <p:cNvPr id="403" name="Google Shape;403;p14"/>
          <p:cNvSpPr txBox="1"/>
          <p:nvPr/>
        </p:nvSpPr>
        <p:spPr>
          <a:xfrm>
            <a:off x="7772400" y="2667000"/>
            <a:ext cx="1371600" cy="11080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2200">
                <a:solidFill>
                  <a:schemeClr val="dk1"/>
                </a:solidFill>
                <a:latin typeface="Cambria"/>
                <a:ea typeface="Cambria"/>
                <a:cs typeface="Cambria"/>
                <a:sym typeface="Cambria"/>
              </a:rPr>
              <a:t>Better Decision Making</a:t>
            </a:r>
            <a:endParaRPr/>
          </a:p>
        </p:txBody>
      </p:sp>
      <p:sp>
        <p:nvSpPr>
          <p:cNvPr id="404" name="Google Shape;404;p14"/>
          <p:cNvSpPr txBox="1"/>
          <p:nvPr/>
        </p:nvSpPr>
        <p:spPr>
          <a:xfrm>
            <a:off x="7696200" y="4343400"/>
            <a:ext cx="1447800" cy="76993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2200">
                <a:solidFill>
                  <a:schemeClr val="dk1"/>
                </a:solidFill>
                <a:latin typeface="Cambria"/>
                <a:ea typeface="Cambria"/>
                <a:cs typeface="Cambria"/>
                <a:sym typeface="Cambria"/>
              </a:rPr>
              <a:t>Better Targeting</a:t>
            </a:r>
            <a:endParaRPr/>
          </a:p>
        </p:txBody>
      </p:sp>
      <p:sp>
        <p:nvSpPr>
          <p:cNvPr id="405" name="Google Shape;405;p14"/>
          <p:cNvSpPr/>
          <p:nvPr/>
        </p:nvSpPr>
        <p:spPr>
          <a:xfrm>
            <a:off x="7239000" y="2514600"/>
            <a:ext cx="609600" cy="2743200"/>
          </a:xfrm>
          <a:prstGeom prst="rightArrow">
            <a:avLst>
              <a:gd fmla="val 50000" name="adj1"/>
              <a:gd fmla="val 73684" name="adj2"/>
            </a:avLst>
          </a:prstGeom>
          <a:solidFill>
            <a:srgbClr val="FFFF00"/>
          </a:solidFill>
          <a:ln cap="flat" cmpd="sng" w="9525">
            <a:solidFill>
              <a:srgbClr val="F5913F"/>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06" name="Google Shape;406;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07" name="Google Shape;407;p14"/>
          <p:cNvSpPr/>
          <p:nvPr/>
        </p:nvSpPr>
        <p:spPr>
          <a:xfrm>
            <a:off x="5715000" y="5181600"/>
            <a:ext cx="1433513" cy="447675"/>
          </a:xfrm>
          <a:prstGeom prst="roundRect">
            <a:avLst>
              <a:gd fmla="val 16667" name="adj"/>
            </a:avLst>
          </a:prstGeom>
          <a:solidFill>
            <a:srgbClr val="B7CCE4"/>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Data tapping</a:t>
            </a:r>
            <a:endParaRPr/>
          </a:p>
        </p:txBody>
      </p:sp>
      <p:sp>
        <p:nvSpPr>
          <p:cNvPr id="408" name="Google Shape;408;p14"/>
          <p:cNvSpPr/>
          <p:nvPr/>
        </p:nvSpPr>
        <p:spPr>
          <a:xfrm>
            <a:off x="5410200" y="2057400"/>
            <a:ext cx="1668463" cy="533400"/>
          </a:xfrm>
          <a:prstGeom prst="roundRect">
            <a:avLst>
              <a:gd fmla="val 9449" name="adj"/>
            </a:avLst>
          </a:prstGeom>
          <a:solidFill>
            <a:srgbClr val="BDBDFF"/>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Calibri"/>
                <a:ea typeface="Calibri"/>
                <a:cs typeface="Calibri"/>
                <a:sym typeface="Calibri"/>
              </a:rPr>
              <a:t>MDGs Lesson Learnt </a:t>
            </a:r>
            <a:endParaRPr/>
          </a:p>
        </p:txBody>
      </p:sp>
      <p:sp>
        <p:nvSpPr>
          <p:cNvPr id="409" name="Google Shape;409;p14"/>
          <p:cNvSpPr/>
          <p:nvPr/>
        </p:nvSpPr>
        <p:spPr>
          <a:xfrm>
            <a:off x="3657600" y="4267200"/>
            <a:ext cx="1676400" cy="1077913"/>
          </a:xfrm>
          <a:prstGeom prst="rect">
            <a:avLst/>
          </a:prstGeom>
          <a:solidFill>
            <a:schemeClr val="lt1"/>
          </a:solidFill>
          <a:ln cap="flat" cmpd="sng" w="25400">
            <a:solidFill>
              <a:schemeClr val="accent5"/>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Calibri"/>
                <a:ea typeface="Calibri"/>
                <a:cs typeface="Calibri"/>
                <a:sym typeface="Calibri"/>
              </a:rPr>
              <a:t>More environmental–related indicators</a:t>
            </a:r>
            <a:endParaRPr/>
          </a:p>
        </p:txBody>
      </p:sp>
      <p:sp>
        <p:nvSpPr>
          <p:cNvPr id="410" name="Google Shape;410;p14"/>
          <p:cNvSpPr/>
          <p:nvPr/>
        </p:nvSpPr>
        <p:spPr>
          <a:xfrm>
            <a:off x="3733800" y="2895600"/>
            <a:ext cx="1600200" cy="830263"/>
          </a:xfrm>
          <a:prstGeom prst="rect">
            <a:avLst/>
          </a:prstGeom>
          <a:solidFill>
            <a:schemeClr val="lt1"/>
          </a:solidFill>
          <a:ln cap="flat" cmpd="sng" w="25400">
            <a:solidFill>
              <a:schemeClr val="accent5"/>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Calibri"/>
                <a:ea typeface="Calibri"/>
                <a:cs typeface="Calibri"/>
                <a:sym typeface="Calibri"/>
              </a:rPr>
              <a:t>More socio-economic indicators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grpSp>
        <p:nvGrpSpPr>
          <p:cNvPr id="416" name="Google Shape;416;p15"/>
          <p:cNvGrpSpPr/>
          <p:nvPr/>
        </p:nvGrpSpPr>
        <p:grpSpPr>
          <a:xfrm>
            <a:off x="5978525" y="3962400"/>
            <a:ext cx="3048000" cy="2819400"/>
            <a:chOff x="7162800" y="2286000"/>
            <a:chExt cx="3048000" cy="2819400"/>
          </a:xfrm>
        </p:grpSpPr>
        <p:pic>
          <p:nvPicPr>
            <p:cNvPr id="417" name="Google Shape;417;p15"/>
            <p:cNvPicPr preferRelativeResize="0"/>
            <p:nvPr/>
          </p:nvPicPr>
          <p:blipFill rotWithShape="1">
            <a:blip r:embed="rId3">
              <a:alphaModFix/>
            </a:blip>
            <a:srcRect b="0" l="0" r="0" t="0"/>
            <a:stretch/>
          </p:blipFill>
          <p:spPr>
            <a:xfrm>
              <a:off x="7162800" y="2286000"/>
              <a:ext cx="3048000" cy="2819400"/>
            </a:xfrm>
            <a:prstGeom prst="rect">
              <a:avLst/>
            </a:prstGeom>
            <a:noFill/>
            <a:ln>
              <a:noFill/>
            </a:ln>
          </p:spPr>
        </p:pic>
        <p:sp>
          <p:nvSpPr>
            <p:cNvPr id="418" name="Google Shape;418;p15"/>
            <p:cNvSpPr/>
            <p:nvPr/>
          </p:nvSpPr>
          <p:spPr>
            <a:xfrm>
              <a:off x="8153400" y="3259138"/>
              <a:ext cx="1060450" cy="889000"/>
            </a:xfrm>
            <a:prstGeom prst="hexagon">
              <a:avLst>
                <a:gd fmla="val 50000" name="adj"/>
                <a:gd fmla="val 115470" name="vf"/>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15"/>
            <p:cNvSpPr txBox="1"/>
            <p:nvPr/>
          </p:nvSpPr>
          <p:spPr>
            <a:xfrm>
              <a:off x="8184725" y="3276600"/>
              <a:ext cx="1012030" cy="79213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rPr b="1" lang="en-US" sz="1800">
                  <a:solidFill>
                    <a:schemeClr val="dk1"/>
                  </a:solidFill>
                  <a:latin typeface="Cambria"/>
                  <a:ea typeface="Cambria"/>
                  <a:cs typeface="Cambria"/>
                  <a:sym typeface="Cambria"/>
                </a:rPr>
                <a:t>6 </a:t>
              </a:r>
              <a:r>
                <a:rPr b="1" lang="en-US" sz="1400">
                  <a:solidFill>
                    <a:schemeClr val="dk1"/>
                  </a:solidFill>
                  <a:latin typeface="Cambria"/>
                  <a:ea typeface="Cambria"/>
                  <a:cs typeface="Cambria"/>
                  <a:sym typeface="Cambria"/>
                </a:rPr>
                <a:t>essential elements</a:t>
              </a:r>
              <a:endParaRPr b="1" sz="1400">
                <a:solidFill>
                  <a:schemeClr val="dk1"/>
                </a:solidFill>
                <a:latin typeface="Cambria"/>
                <a:ea typeface="Cambria"/>
                <a:cs typeface="Cambria"/>
                <a:sym typeface="Cambria"/>
              </a:endParaRPr>
            </a:p>
          </p:txBody>
        </p:sp>
      </p:grpSp>
      <p:sp>
        <p:nvSpPr>
          <p:cNvPr id="420" name="Google Shape;420;p15"/>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WAY FORWARD</a:t>
            </a:r>
            <a:endParaRPr/>
          </a:p>
        </p:txBody>
      </p:sp>
      <p:sp>
        <p:nvSpPr>
          <p:cNvPr id="421" name="Google Shape;421;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22" name="Google Shape;422;p15"/>
          <p:cNvSpPr txBox="1"/>
          <p:nvPr/>
        </p:nvSpPr>
        <p:spPr>
          <a:xfrm>
            <a:off x="492125" y="1284288"/>
            <a:ext cx="7737475" cy="5262562"/>
          </a:xfrm>
          <a:prstGeom prst="rect">
            <a:avLst/>
          </a:prstGeom>
          <a:noFill/>
          <a:ln>
            <a:noFill/>
          </a:ln>
        </p:spPr>
        <p:txBody>
          <a:bodyPr anchorCtr="0" anchor="t" bIns="45700" lIns="91425" spcFirstLastPara="1" rIns="91425" wrap="square" tIns="45700">
            <a:spAutoFit/>
          </a:bodyPr>
          <a:lstStyle/>
          <a:p>
            <a:pPr indent="-271463" lvl="0" marL="271463"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To create awareness and better  understanding on development of SDGs</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271463" lvl="0" marL="271463" marR="0" rtl="0" algn="l">
              <a:spcBef>
                <a:spcPts val="0"/>
              </a:spcBef>
              <a:spcAft>
                <a:spcPts val="0"/>
              </a:spcAft>
              <a:buClr>
                <a:srgbClr val="000000"/>
              </a:buClr>
              <a:buSzPts val="2400"/>
              <a:buFont typeface="Arial"/>
              <a:buChar char="•"/>
            </a:pPr>
            <a:r>
              <a:rPr lang="en-US" sz="2400">
                <a:solidFill>
                  <a:srgbClr val="000000"/>
                </a:solidFill>
                <a:latin typeface="Calibri"/>
                <a:ea typeface="Calibri"/>
                <a:cs typeface="Calibri"/>
                <a:sym typeface="Calibri"/>
              </a:rPr>
              <a:t>Collaboration from all related agencies is needed in order to ensure the monitoring &amp; measurement of SDGs indicators 2016 -2030 on tracks:</a:t>
            </a:r>
            <a:endParaRPr/>
          </a:p>
          <a:p>
            <a:pPr indent="-355600" lvl="0" marL="711200" marR="0" rtl="0" algn="l">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Work plan agencies include SDGs priority;</a:t>
            </a:r>
            <a:endParaRPr/>
          </a:p>
          <a:p>
            <a:pPr indent="-355600" lvl="0" marL="711200" marR="0" rtl="0" algn="l">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Commitment;</a:t>
            </a:r>
            <a:endParaRPr/>
          </a:p>
          <a:p>
            <a:pPr indent="-355600" lvl="0" marL="711200" marR="0" rtl="0" algn="l">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Budget Allocation; and</a:t>
            </a:r>
            <a:endParaRPr/>
          </a:p>
          <a:p>
            <a:pPr indent="-355600" lvl="0" marL="711200" marR="0" rtl="0" algn="l">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Focal Point.</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271463" lvl="0" marL="271463"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National Comprehensive Data Gaps </a:t>
            </a:r>
            <a:endParaRPr/>
          </a:p>
          <a:p>
            <a:pPr indent="-7938" lvl="0" marL="271463" marR="0" rtl="0" algn="l">
              <a:spcBef>
                <a:spcPts val="0"/>
              </a:spcBef>
              <a:spcAft>
                <a:spcPts val="0"/>
              </a:spcAft>
              <a:buNone/>
            </a:pPr>
            <a:r>
              <a:rPr lang="en-US" sz="2400">
                <a:solidFill>
                  <a:schemeClr val="dk1"/>
                </a:solidFill>
                <a:latin typeface="Calibri"/>
                <a:ea typeface="Calibri"/>
                <a:cs typeface="Calibri"/>
                <a:sym typeface="Calibri"/>
              </a:rPr>
              <a:t>Study at National level</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16"/>
          <p:cNvSpPr txBox="1"/>
          <p:nvPr/>
        </p:nvSpPr>
        <p:spPr>
          <a:xfrm>
            <a:off x="152400" y="1650288"/>
            <a:ext cx="8686800" cy="461665"/>
          </a:xfrm>
          <a:prstGeom prst="rect">
            <a:avLst/>
          </a:prstGeom>
          <a:noFill/>
          <a:ln>
            <a:noFill/>
          </a:ln>
        </p:spPr>
        <p:txBody>
          <a:bodyPr anchorCtr="0" anchor="t" bIns="45700" lIns="91425" spcFirstLastPara="1" rIns="91425" wrap="square" tIns="45700">
            <a:spAutoFit/>
          </a:bodyPr>
          <a:lstStyle/>
          <a:p>
            <a:pPr indent="-133350" lvl="0" marL="28575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p:txBody>
      </p:sp>
      <p:pic>
        <p:nvPicPr>
          <p:cNvPr id="429" name="Google Shape;429;p16"/>
          <p:cNvPicPr preferRelativeResize="0"/>
          <p:nvPr/>
        </p:nvPicPr>
        <p:blipFill rotWithShape="1">
          <a:blip r:embed="rId3">
            <a:alphaModFix/>
          </a:blip>
          <a:srcRect b="0" l="0" r="0" t="0"/>
          <a:stretch/>
        </p:blipFill>
        <p:spPr>
          <a:xfrm>
            <a:off x="83003" y="0"/>
            <a:ext cx="9060997"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20"/>
          <p:cNvSpPr txBox="1"/>
          <p:nvPr>
            <p:ph idx="2" type="body"/>
          </p:nvPr>
        </p:nvSpPr>
        <p:spPr>
          <a:xfrm>
            <a:off x="132938" y="4267981"/>
            <a:ext cx="5156200" cy="2453494"/>
          </a:xfrm>
          <a:prstGeom prst="rect">
            <a:avLst/>
          </a:prstGeom>
          <a:noFill/>
          <a:ln>
            <a:noFill/>
          </a:ln>
        </p:spPr>
        <p:txBody>
          <a:bodyPr anchorCtr="0" anchor="t" bIns="45700" lIns="91425" spcFirstLastPara="1" rIns="91425" wrap="square" tIns="45700">
            <a:noAutofit/>
          </a:bodyPr>
          <a:lstStyle/>
          <a:p>
            <a:pPr indent="0" lvl="0" marL="0" marR="0" rtl="0" algn="l">
              <a:lnSpc>
                <a:spcPct val="137142"/>
              </a:lnSpc>
              <a:spcBef>
                <a:spcPts val="0"/>
              </a:spcBef>
              <a:spcAft>
                <a:spcPts val="0"/>
              </a:spcAft>
              <a:buClr>
                <a:srgbClr val="FFFFFF"/>
              </a:buClr>
              <a:buSzPts val="1400"/>
              <a:buFont typeface="Arial"/>
              <a:buNone/>
            </a:pPr>
            <a:r>
              <a:rPr lang="en-US"/>
              <a:t>United Nations Children’s Fund</a:t>
            </a:r>
            <a:endParaRPr/>
          </a:p>
          <a:p>
            <a:pPr indent="0" lvl="0" marL="0" marR="0" rtl="0" algn="l">
              <a:lnSpc>
                <a:spcPct val="137142"/>
              </a:lnSpc>
              <a:spcBef>
                <a:spcPts val="300"/>
              </a:spcBef>
              <a:spcAft>
                <a:spcPts val="0"/>
              </a:spcAft>
              <a:buClr>
                <a:srgbClr val="FFFFFF"/>
              </a:buClr>
              <a:buSzPts val="1400"/>
              <a:buFont typeface="Arial"/>
              <a:buNone/>
            </a:pPr>
            <a:r>
              <a:rPr lang="en-US"/>
              <a:t>Wisma UN, Block C, 2</a:t>
            </a:r>
            <a:r>
              <a:rPr baseline="30000" lang="en-US"/>
              <a:t>nd</a:t>
            </a:r>
            <a:r>
              <a:rPr lang="en-US"/>
              <a:t> Floor</a:t>
            </a:r>
            <a:endParaRPr/>
          </a:p>
          <a:p>
            <a:pPr indent="0" lvl="0" marL="0" marR="0" rtl="0" algn="l">
              <a:lnSpc>
                <a:spcPct val="137142"/>
              </a:lnSpc>
              <a:spcBef>
                <a:spcPts val="300"/>
              </a:spcBef>
              <a:spcAft>
                <a:spcPts val="0"/>
              </a:spcAft>
              <a:buClr>
                <a:srgbClr val="FFFFFF"/>
              </a:buClr>
              <a:buSzPts val="1400"/>
              <a:buFont typeface="Arial"/>
              <a:buNone/>
            </a:pPr>
            <a:r>
              <a:rPr lang="en-US"/>
              <a:t>Kompleks Pejabat Damansara</a:t>
            </a:r>
            <a:br>
              <a:rPr lang="en-US"/>
            </a:br>
            <a:r>
              <a:rPr lang="en-US"/>
              <a:t>Jalan Dungun, Damansara Heights</a:t>
            </a:r>
            <a:endParaRPr/>
          </a:p>
          <a:p>
            <a:pPr indent="0" lvl="0" marL="0" marR="0" rtl="0" algn="l">
              <a:lnSpc>
                <a:spcPct val="137142"/>
              </a:lnSpc>
              <a:spcBef>
                <a:spcPts val="300"/>
              </a:spcBef>
              <a:spcAft>
                <a:spcPts val="0"/>
              </a:spcAft>
              <a:buClr>
                <a:srgbClr val="FFFFFF"/>
              </a:buClr>
              <a:buSzPts val="1400"/>
              <a:buFont typeface="Arial"/>
              <a:buNone/>
            </a:pPr>
            <a:r>
              <a:rPr lang="en-US"/>
              <a:t>50490 Kuala Lumpur, Malaysia</a:t>
            </a:r>
            <a:endParaRPr/>
          </a:p>
          <a:p>
            <a:pPr indent="0" lvl="0" marL="0" marR="0" rtl="0" algn="l">
              <a:lnSpc>
                <a:spcPct val="137142"/>
              </a:lnSpc>
              <a:spcBef>
                <a:spcPts val="300"/>
              </a:spcBef>
              <a:spcAft>
                <a:spcPts val="0"/>
              </a:spcAft>
              <a:buClr>
                <a:srgbClr val="FFFFFF"/>
              </a:buClr>
              <a:buSzPts val="1400"/>
              <a:buFont typeface="Arial"/>
              <a:buNone/>
            </a:pPr>
            <a:r>
              <a:rPr lang="en-US"/>
              <a:t>www.unicef.org</a:t>
            </a:r>
            <a:endParaRPr/>
          </a:p>
          <a:p>
            <a:pPr indent="0" lvl="0" marL="0" marR="0" rtl="0" algn="l">
              <a:lnSpc>
                <a:spcPct val="137142"/>
              </a:lnSpc>
              <a:spcBef>
                <a:spcPts val="300"/>
              </a:spcBef>
              <a:spcAft>
                <a:spcPts val="0"/>
              </a:spcAft>
              <a:buClr>
                <a:srgbClr val="FFFFFF"/>
              </a:buClr>
              <a:buSzPts val="1400"/>
              <a:buFont typeface="Arial"/>
              <a:buNone/>
            </a:pPr>
            <a:r>
              <a:t/>
            </a:r>
            <a:endParaRPr/>
          </a:p>
          <a:p>
            <a:pPr indent="0" lvl="0" marL="0" marR="0" rtl="0" algn="l">
              <a:lnSpc>
                <a:spcPct val="137142"/>
              </a:lnSpc>
              <a:spcBef>
                <a:spcPts val="300"/>
              </a:spcBef>
              <a:spcAft>
                <a:spcPts val="0"/>
              </a:spcAft>
              <a:buClr>
                <a:srgbClr val="FFFFFF"/>
              </a:buClr>
              <a:buSzPts val="1400"/>
              <a:buFont typeface="Arial"/>
              <a:buNone/>
            </a:pPr>
            <a:r>
              <a:rPr lang="en-US"/>
              <a:t>© United Nations Children’s Fund November 2015</a:t>
            </a:r>
            <a:endParaRPr/>
          </a:p>
        </p:txBody>
      </p:sp>
      <p:sp>
        <p:nvSpPr>
          <p:cNvPr id="435" name="Google Shape;435;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36" name="Google Shape;436;p20"/>
          <p:cNvSpPr txBox="1"/>
          <p:nvPr/>
        </p:nvSpPr>
        <p:spPr>
          <a:xfrm>
            <a:off x="0" y="1766615"/>
            <a:ext cx="9144000"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lt1"/>
                </a:solidFill>
                <a:latin typeface="Calibri"/>
                <a:ea typeface="Calibri"/>
                <a:cs typeface="Calibri"/>
                <a:sym typeface="Calibri"/>
              </a:rPr>
              <a:t>THANK YOU!</a:t>
            </a:r>
            <a:endParaRPr b="1" sz="60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
          <p:cNvSpPr txBox="1"/>
          <p:nvPr/>
        </p:nvSpPr>
        <p:spPr>
          <a:xfrm>
            <a:off x="1407266" y="1923231"/>
            <a:ext cx="3240087" cy="863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2"/>
                </a:solidFill>
                <a:latin typeface="Arial Narrow"/>
                <a:ea typeface="Arial Narrow"/>
                <a:cs typeface="Arial Narrow"/>
                <a:sym typeface="Arial Narrow"/>
              </a:rPr>
              <a:t>MDG 1: Eradicate extreme poverty &amp; hunger</a:t>
            </a:r>
            <a:endParaRPr/>
          </a:p>
          <a:p>
            <a:pPr indent="0" lvl="0" marL="0" marR="0" rtl="0" algn="l">
              <a:spcBef>
                <a:spcPts val="0"/>
              </a:spcBef>
              <a:spcAft>
                <a:spcPts val="0"/>
              </a:spcAft>
              <a:buNone/>
            </a:pPr>
            <a:r>
              <a:rPr lang="en-US" sz="1400">
                <a:solidFill>
                  <a:schemeClr val="dk2"/>
                </a:solidFill>
                <a:latin typeface="Arial Narrow"/>
                <a:ea typeface="Arial Narrow"/>
                <a:cs typeface="Arial Narrow"/>
                <a:sym typeface="Arial Narrow"/>
              </a:rPr>
              <a:t>3 targets; 9 indicators</a:t>
            </a:r>
            <a:endParaRPr sz="1400">
              <a:solidFill>
                <a:schemeClr val="dk2"/>
              </a:solidFill>
              <a:latin typeface="Arial Narrow"/>
              <a:ea typeface="Arial Narrow"/>
              <a:cs typeface="Arial Narrow"/>
              <a:sym typeface="Arial Narrow"/>
            </a:endParaRPr>
          </a:p>
        </p:txBody>
      </p:sp>
      <p:pic>
        <p:nvPicPr>
          <p:cNvPr descr="MDG 5.jpg" id="149" name="Google Shape;149;p2"/>
          <p:cNvPicPr preferRelativeResize="0"/>
          <p:nvPr/>
        </p:nvPicPr>
        <p:blipFill rotWithShape="1">
          <a:blip r:embed="rId3">
            <a:alphaModFix/>
          </a:blip>
          <a:srcRect b="0" l="0" r="0" t="0"/>
          <a:stretch/>
        </p:blipFill>
        <p:spPr>
          <a:xfrm>
            <a:off x="5152178" y="1923231"/>
            <a:ext cx="876300" cy="874712"/>
          </a:xfrm>
          <a:prstGeom prst="rect">
            <a:avLst/>
          </a:prstGeom>
          <a:noFill/>
          <a:ln>
            <a:noFill/>
          </a:ln>
        </p:spPr>
      </p:pic>
      <p:pic>
        <p:nvPicPr>
          <p:cNvPr descr="MDG 6.jpg" id="150" name="Google Shape;150;p2"/>
          <p:cNvPicPr preferRelativeResize="0"/>
          <p:nvPr/>
        </p:nvPicPr>
        <p:blipFill rotWithShape="1">
          <a:blip r:embed="rId4">
            <a:alphaModFix/>
          </a:blip>
          <a:srcRect b="0" l="0" r="0" t="0"/>
          <a:stretch/>
        </p:blipFill>
        <p:spPr>
          <a:xfrm>
            <a:off x="5152178" y="3033687"/>
            <a:ext cx="876300" cy="876300"/>
          </a:xfrm>
          <a:prstGeom prst="rect">
            <a:avLst/>
          </a:prstGeom>
          <a:noFill/>
          <a:ln>
            <a:noFill/>
          </a:ln>
        </p:spPr>
      </p:pic>
      <p:pic>
        <p:nvPicPr>
          <p:cNvPr descr="MDG 8.jpg" id="151" name="Google Shape;151;p2"/>
          <p:cNvPicPr preferRelativeResize="0"/>
          <p:nvPr/>
        </p:nvPicPr>
        <p:blipFill rotWithShape="1">
          <a:blip r:embed="rId5">
            <a:alphaModFix/>
          </a:blip>
          <a:srcRect b="0" l="0" r="0" t="0"/>
          <a:stretch/>
        </p:blipFill>
        <p:spPr>
          <a:xfrm>
            <a:off x="5152178" y="5276825"/>
            <a:ext cx="874713" cy="876300"/>
          </a:xfrm>
          <a:prstGeom prst="rect">
            <a:avLst/>
          </a:prstGeom>
          <a:noFill/>
          <a:ln>
            <a:noFill/>
          </a:ln>
        </p:spPr>
      </p:pic>
      <p:pic>
        <p:nvPicPr>
          <p:cNvPr descr="MDG$.jpg" id="152" name="Google Shape;152;p2"/>
          <p:cNvPicPr preferRelativeResize="0"/>
          <p:nvPr/>
        </p:nvPicPr>
        <p:blipFill rotWithShape="1">
          <a:blip r:embed="rId6">
            <a:alphaModFix/>
          </a:blip>
          <a:srcRect b="0" l="0" r="0" t="0"/>
          <a:stretch/>
        </p:blipFill>
        <p:spPr>
          <a:xfrm>
            <a:off x="327766" y="5287937"/>
            <a:ext cx="876300" cy="876300"/>
          </a:xfrm>
          <a:prstGeom prst="rect">
            <a:avLst/>
          </a:prstGeom>
          <a:noFill/>
          <a:ln>
            <a:noFill/>
          </a:ln>
        </p:spPr>
      </p:pic>
      <p:pic>
        <p:nvPicPr>
          <p:cNvPr descr="MDG1.jpg" id="153" name="Google Shape;153;p2"/>
          <p:cNvPicPr preferRelativeResize="0"/>
          <p:nvPr/>
        </p:nvPicPr>
        <p:blipFill rotWithShape="1">
          <a:blip r:embed="rId7">
            <a:alphaModFix/>
          </a:blip>
          <a:srcRect b="0" l="0" r="0" t="0"/>
          <a:stretch/>
        </p:blipFill>
        <p:spPr>
          <a:xfrm>
            <a:off x="327766" y="1923231"/>
            <a:ext cx="876300" cy="876300"/>
          </a:xfrm>
          <a:prstGeom prst="rect">
            <a:avLst/>
          </a:prstGeom>
          <a:noFill/>
          <a:ln>
            <a:noFill/>
          </a:ln>
        </p:spPr>
      </p:pic>
      <p:pic>
        <p:nvPicPr>
          <p:cNvPr descr="MDG2.jpg" id="154" name="Google Shape;154;p2"/>
          <p:cNvPicPr preferRelativeResize="0"/>
          <p:nvPr/>
        </p:nvPicPr>
        <p:blipFill rotWithShape="1">
          <a:blip r:embed="rId8">
            <a:alphaModFix/>
          </a:blip>
          <a:srcRect b="0" l="0" r="0" t="0"/>
          <a:stretch/>
        </p:blipFill>
        <p:spPr>
          <a:xfrm>
            <a:off x="327766" y="3033687"/>
            <a:ext cx="876300" cy="876300"/>
          </a:xfrm>
          <a:prstGeom prst="rect">
            <a:avLst/>
          </a:prstGeom>
          <a:noFill/>
          <a:ln>
            <a:noFill/>
          </a:ln>
        </p:spPr>
      </p:pic>
      <p:pic>
        <p:nvPicPr>
          <p:cNvPr descr="MDG3.jpg" id="155" name="Google Shape;155;p2"/>
          <p:cNvPicPr preferRelativeResize="0"/>
          <p:nvPr/>
        </p:nvPicPr>
        <p:blipFill rotWithShape="1">
          <a:blip r:embed="rId9">
            <a:alphaModFix/>
          </a:blip>
          <a:srcRect b="0" l="0" r="0" t="0"/>
          <a:stretch/>
        </p:blipFill>
        <p:spPr>
          <a:xfrm>
            <a:off x="327766" y="4155256"/>
            <a:ext cx="874712" cy="876300"/>
          </a:xfrm>
          <a:prstGeom prst="rect">
            <a:avLst/>
          </a:prstGeom>
          <a:noFill/>
          <a:ln>
            <a:noFill/>
          </a:ln>
        </p:spPr>
      </p:pic>
      <p:pic>
        <p:nvPicPr>
          <p:cNvPr descr="MDG 7.jpg" id="156" name="Google Shape;156;p2"/>
          <p:cNvPicPr preferRelativeResize="0"/>
          <p:nvPr/>
        </p:nvPicPr>
        <p:blipFill rotWithShape="1">
          <a:blip r:embed="rId10">
            <a:alphaModFix/>
          </a:blip>
          <a:srcRect b="0" l="0" r="0" t="0"/>
          <a:stretch/>
        </p:blipFill>
        <p:spPr>
          <a:xfrm>
            <a:off x="5152178" y="4166368"/>
            <a:ext cx="876300" cy="876300"/>
          </a:xfrm>
          <a:prstGeom prst="rect">
            <a:avLst/>
          </a:prstGeom>
          <a:noFill/>
          <a:ln>
            <a:noFill/>
          </a:ln>
        </p:spPr>
      </p:pic>
      <p:sp>
        <p:nvSpPr>
          <p:cNvPr id="157" name="Google Shape;157;p2"/>
          <p:cNvSpPr txBox="1"/>
          <p:nvPr/>
        </p:nvSpPr>
        <p:spPr>
          <a:xfrm>
            <a:off x="1407266" y="2973362"/>
            <a:ext cx="3240087" cy="8651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2"/>
                </a:solidFill>
                <a:latin typeface="Arial Narrow"/>
                <a:ea typeface="Arial Narrow"/>
                <a:cs typeface="Arial Narrow"/>
                <a:sym typeface="Arial Narrow"/>
              </a:rPr>
              <a:t>MDG 2: Achieve universal primary education</a:t>
            </a:r>
            <a:endParaRPr/>
          </a:p>
          <a:p>
            <a:pPr indent="0" lvl="0" marL="0" marR="0" rtl="0" algn="l">
              <a:spcBef>
                <a:spcPts val="0"/>
              </a:spcBef>
              <a:spcAft>
                <a:spcPts val="0"/>
              </a:spcAft>
              <a:buNone/>
            </a:pPr>
            <a:r>
              <a:rPr lang="en-US" sz="1400">
                <a:solidFill>
                  <a:schemeClr val="dk2"/>
                </a:solidFill>
                <a:latin typeface="Arial Narrow"/>
                <a:ea typeface="Arial Narrow"/>
                <a:cs typeface="Arial Narrow"/>
                <a:sym typeface="Arial Narrow"/>
              </a:rPr>
              <a:t>1 target; 3 indicators</a:t>
            </a:r>
            <a:endParaRPr sz="1400">
              <a:solidFill>
                <a:schemeClr val="dk2"/>
              </a:solidFill>
              <a:latin typeface="Arial Narrow"/>
              <a:ea typeface="Arial Narrow"/>
              <a:cs typeface="Arial Narrow"/>
              <a:sym typeface="Arial Narrow"/>
            </a:endParaRPr>
          </a:p>
        </p:txBody>
      </p:sp>
      <p:sp>
        <p:nvSpPr>
          <p:cNvPr id="158" name="Google Shape;158;p2"/>
          <p:cNvSpPr txBox="1"/>
          <p:nvPr/>
        </p:nvSpPr>
        <p:spPr>
          <a:xfrm>
            <a:off x="1407266" y="4107631"/>
            <a:ext cx="3311525" cy="863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2"/>
                </a:solidFill>
                <a:latin typeface="Arial Narrow"/>
                <a:ea typeface="Arial Narrow"/>
                <a:cs typeface="Arial Narrow"/>
                <a:sym typeface="Arial Narrow"/>
              </a:rPr>
              <a:t>MDG 3: Promote gender equality &amp; empower women</a:t>
            </a:r>
            <a:endParaRPr/>
          </a:p>
          <a:p>
            <a:pPr indent="0" lvl="0" marL="0" marR="0" rtl="0" algn="l">
              <a:spcBef>
                <a:spcPts val="0"/>
              </a:spcBef>
              <a:spcAft>
                <a:spcPts val="0"/>
              </a:spcAft>
              <a:buNone/>
            </a:pPr>
            <a:r>
              <a:rPr lang="en-US" sz="1400">
                <a:solidFill>
                  <a:schemeClr val="dk2"/>
                </a:solidFill>
                <a:latin typeface="Arial Narrow"/>
                <a:ea typeface="Arial Narrow"/>
                <a:cs typeface="Arial Narrow"/>
                <a:sym typeface="Arial Narrow"/>
              </a:rPr>
              <a:t>1 target; 3 indicators</a:t>
            </a:r>
            <a:endParaRPr sz="1400">
              <a:solidFill>
                <a:schemeClr val="dk2"/>
              </a:solidFill>
              <a:latin typeface="Arial Narrow"/>
              <a:ea typeface="Arial Narrow"/>
              <a:cs typeface="Arial Narrow"/>
              <a:sym typeface="Arial Narrow"/>
            </a:endParaRPr>
          </a:p>
        </p:txBody>
      </p:sp>
      <p:sp>
        <p:nvSpPr>
          <p:cNvPr id="159" name="Google Shape;159;p2"/>
          <p:cNvSpPr txBox="1"/>
          <p:nvPr/>
        </p:nvSpPr>
        <p:spPr>
          <a:xfrm>
            <a:off x="1407266" y="5300637"/>
            <a:ext cx="3240087" cy="863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2"/>
                </a:solidFill>
                <a:latin typeface="Arial Narrow"/>
                <a:ea typeface="Arial Narrow"/>
                <a:cs typeface="Arial Narrow"/>
                <a:sym typeface="Arial Narrow"/>
              </a:rPr>
              <a:t>MDG 4: Reduce child mortality</a:t>
            </a:r>
            <a:endParaRPr/>
          </a:p>
          <a:p>
            <a:pPr indent="0" lvl="0" marL="0" marR="0" rtl="0" algn="l">
              <a:spcBef>
                <a:spcPts val="0"/>
              </a:spcBef>
              <a:spcAft>
                <a:spcPts val="0"/>
              </a:spcAft>
              <a:buNone/>
            </a:pPr>
            <a:r>
              <a:rPr lang="en-US" sz="1400">
                <a:solidFill>
                  <a:schemeClr val="dk2"/>
                </a:solidFill>
                <a:latin typeface="Arial Narrow"/>
                <a:ea typeface="Arial Narrow"/>
                <a:cs typeface="Arial Narrow"/>
                <a:sym typeface="Arial Narrow"/>
              </a:rPr>
              <a:t>1 target; 3 indicators</a:t>
            </a:r>
            <a:endParaRPr sz="1400">
              <a:solidFill>
                <a:schemeClr val="dk2"/>
              </a:solidFill>
              <a:latin typeface="Arial Narrow"/>
              <a:ea typeface="Arial Narrow"/>
              <a:cs typeface="Arial Narrow"/>
              <a:sym typeface="Arial Narrow"/>
            </a:endParaRPr>
          </a:p>
        </p:txBody>
      </p:sp>
      <p:sp>
        <p:nvSpPr>
          <p:cNvPr id="160" name="Google Shape;160;p2"/>
          <p:cNvSpPr txBox="1"/>
          <p:nvPr/>
        </p:nvSpPr>
        <p:spPr>
          <a:xfrm>
            <a:off x="6087216" y="1923231"/>
            <a:ext cx="2916237" cy="863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2"/>
                </a:solidFill>
                <a:latin typeface="Arial Narrow"/>
                <a:ea typeface="Arial Narrow"/>
                <a:cs typeface="Arial Narrow"/>
                <a:sym typeface="Arial Narrow"/>
              </a:rPr>
              <a:t>MDG 5: Reduce maternal mortality</a:t>
            </a:r>
            <a:endParaRPr/>
          </a:p>
          <a:p>
            <a:pPr indent="0" lvl="0" marL="0" marR="0" rtl="0" algn="l">
              <a:spcBef>
                <a:spcPts val="0"/>
              </a:spcBef>
              <a:spcAft>
                <a:spcPts val="0"/>
              </a:spcAft>
              <a:buNone/>
            </a:pPr>
            <a:r>
              <a:rPr lang="en-US" sz="1400">
                <a:solidFill>
                  <a:schemeClr val="dk2"/>
                </a:solidFill>
                <a:latin typeface="Arial Narrow"/>
                <a:ea typeface="Arial Narrow"/>
                <a:cs typeface="Arial Narrow"/>
                <a:sym typeface="Arial Narrow"/>
              </a:rPr>
              <a:t>2 targets; 6 indicators</a:t>
            </a:r>
            <a:endParaRPr sz="1400">
              <a:solidFill>
                <a:schemeClr val="dk2"/>
              </a:solidFill>
              <a:latin typeface="Arial Narrow"/>
              <a:ea typeface="Arial Narrow"/>
              <a:cs typeface="Arial Narrow"/>
              <a:sym typeface="Arial Narrow"/>
            </a:endParaRPr>
          </a:p>
          <a:p>
            <a:pPr indent="0" lvl="0" marL="0" marR="0" rtl="0" algn="l">
              <a:spcBef>
                <a:spcPts val="0"/>
              </a:spcBef>
              <a:spcAft>
                <a:spcPts val="0"/>
              </a:spcAft>
              <a:buNone/>
            </a:pPr>
            <a:r>
              <a:t/>
            </a:r>
            <a:endParaRPr sz="2000">
              <a:solidFill>
                <a:schemeClr val="dk2"/>
              </a:solidFill>
              <a:latin typeface="Arial Narrow"/>
              <a:ea typeface="Arial Narrow"/>
              <a:cs typeface="Arial Narrow"/>
              <a:sym typeface="Arial Narrow"/>
            </a:endParaRPr>
          </a:p>
        </p:txBody>
      </p:sp>
      <p:sp>
        <p:nvSpPr>
          <p:cNvPr id="161" name="Google Shape;161;p2"/>
          <p:cNvSpPr txBox="1"/>
          <p:nvPr/>
        </p:nvSpPr>
        <p:spPr>
          <a:xfrm>
            <a:off x="6087216" y="3033687"/>
            <a:ext cx="2916237" cy="863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2"/>
                </a:solidFill>
                <a:latin typeface="Arial Narrow"/>
                <a:ea typeface="Arial Narrow"/>
                <a:cs typeface="Arial Narrow"/>
                <a:sym typeface="Arial Narrow"/>
              </a:rPr>
              <a:t>MDG 6: Combat HIV/AIDS, malaria and other diseases</a:t>
            </a:r>
            <a:endParaRPr/>
          </a:p>
          <a:p>
            <a:pPr indent="0" lvl="0" marL="0" marR="0" rtl="0" algn="l">
              <a:spcBef>
                <a:spcPts val="0"/>
              </a:spcBef>
              <a:spcAft>
                <a:spcPts val="0"/>
              </a:spcAft>
              <a:buNone/>
            </a:pPr>
            <a:r>
              <a:rPr lang="en-US" sz="1400">
                <a:solidFill>
                  <a:schemeClr val="dk2"/>
                </a:solidFill>
                <a:latin typeface="Arial Narrow"/>
                <a:ea typeface="Arial Narrow"/>
                <a:cs typeface="Arial Narrow"/>
                <a:sym typeface="Arial Narrow"/>
              </a:rPr>
              <a:t>3 targets; 9 indicators</a:t>
            </a:r>
            <a:endParaRPr sz="1400">
              <a:solidFill>
                <a:schemeClr val="dk2"/>
              </a:solidFill>
              <a:latin typeface="Arial Narrow"/>
              <a:ea typeface="Arial Narrow"/>
              <a:cs typeface="Arial Narrow"/>
              <a:sym typeface="Arial Narrow"/>
            </a:endParaRPr>
          </a:p>
        </p:txBody>
      </p:sp>
      <p:sp>
        <p:nvSpPr>
          <p:cNvPr id="162" name="Google Shape;162;p2"/>
          <p:cNvSpPr txBox="1"/>
          <p:nvPr/>
        </p:nvSpPr>
        <p:spPr>
          <a:xfrm>
            <a:off x="6087216" y="4107631"/>
            <a:ext cx="2916237" cy="863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2"/>
                </a:solidFill>
                <a:latin typeface="Arial Narrow"/>
                <a:ea typeface="Arial Narrow"/>
                <a:cs typeface="Arial Narrow"/>
                <a:sym typeface="Arial Narrow"/>
              </a:rPr>
              <a:t>MDG 7: Ensure environmental sustainability</a:t>
            </a:r>
            <a:endParaRPr/>
          </a:p>
          <a:p>
            <a:pPr indent="0" lvl="0" marL="0" marR="0" rtl="0" algn="l">
              <a:spcBef>
                <a:spcPts val="0"/>
              </a:spcBef>
              <a:spcAft>
                <a:spcPts val="0"/>
              </a:spcAft>
              <a:buNone/>
            </a:pPr>
            <a:r>
              <a:rPr lang="en-US" sz="1400">
                <a:solidFill>
                  <a:schemeClr val="dk2"/>
                </a:solidFill>
                <a:latin typeface="Arial Narrow"/>
                <a:ea typeface="Arial Narrow"/>
                <a:cs typeface="Arial Narrow"/>
                <a:sym typeface="Arial Narrow"/>
              </a:rPr>
              <a:t>4 targets; 10 indicators</a:t>
            </a:r>
            <a:endParaRPr sz="1400">
              <a:solidFill>
                <a:schemeClr val="dk2"/>
              </a:solidFill>
              <a:latin typeface="Arial Narrow"/>
              <a:ea typeface="Arial Narrow"/>
              <a:cs typeface="Arial Narrow"/>
              <a:sym typeface="Arial Narrow"/>
            </a:endParaRPr>
          </a:p>
        </p:txBody>
      </p:sp>
      <p:sp>
        <p:nvSpPr>
          <p:cNvPr id="163" name="Google Shape;163;p2"/>
          <p:cNvSpPr txBox="1"/>
          <p:nvPr/>
        </p:nvSpPr>
        <p:spPr>
          <a:xfrm>
            <a:off x="6087216" y="5229200"/>
            <a:ext cx="2916237" cy="863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2"/>
                </a:solidFill>
                <a:latin typeface="Arial Narrow"/>
                <a:ea typeface="Arial Narrow"/>
                <a:cs typeface="Arial Narrow"/>
                <a:sym typeface="Arial Narrow"/>
              </a:rPr>
              <a:t>MDG 8: Develop a Global Partnership for Development</a:t>
            </a:r>
            <a:endParaRPr/>
          </a:p>
          <a:p>
            <a:pPr indent="0" lvl="0" marL="0" marR="0" rtl="0" algn="l">
              <a:spcBef>
                <a:spcPts val="0"/>
              </a:spcBef>
              <a:spcAft>
                <a:spcPts val="0"/>
              </a:spcAft>
              <a:buNone/>
            </a:pPr>
            <a:r>
              <a:rPr lang="en-US" sz="1400">
                <a:solidFill>
                  <a:schemeClr val="dk2"/>
                </a:solidFill>
                <a:latin typeface="Arial Narrow"/>
                <a:ea typeface="Arial Narrow"/>
                <a:cs typeface="Arial Narrow"/>
                <a:sym typeface="Arial Narrow"/>
              </a:rPr>
              <a:t>7 targets; 7 indicators</a:t>
            </a:r>
            <a:endParaRPr sz="1400">
              <a:solidFill>
                <a:schemeClr val="dk2"/>
              </a:solidFill>
              <a:latin typeface="Arial Narrow"/>
              <a:ea typeface="Arial Narrow"/>
              <a:cs typeface="Arial Narrow"/>
              <a:sym typeface="Arial Narrow"/>
            </a:endParaRPr>
          </a:p>
        </p:txBody>
      </p:sp>
      <p:sp>
        <p:nvSpPr>
          <p:cNvPr id="164" name="Google Shape;164;p2"/>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Millennium Development Goals</a:t>
            </a:r>
            <a:endParaRPr/>
          </a:p>
        </p:txBody>
      </p:sp>
      <p:sp>
        <p:nvSpPr>
          <p:cNvPr id="165" name="Google Shape;165;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
          <p:cNvSpPr txBox="1"/>
          <p:nvPr>
            <p:ph type="title"/>
          </p:nvPr>
        </p:nvSpPr>
        <p:spPr>
          <a:xfrm>
            <a:off x="381000" y="152400"/>
            <a:ext cx="8458200" cy="750939"/>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solidFill>
                  <a:schemeClr val="dk1"/>
                </a:solidFill>
              </a:rPr>
              <a:t>2030 Sustainable Development Agenda</a:t>
            </a:r>
            <a:endParaRPr b="1">
              <a:solidFill>
                <a:schemeClr val="dk1"/>
              </a:solidFill>
            </a:endParaRPr>
          </a:p>
        </p:txBody>
      </p:sp>
      <p:sp>
        <p:nvSpPr>
          <p:cNvPr id="172" name="Google Shape;172;p3"/>
          <p:cNvSpPr/>
          <p:nvPr/>
        </p:nvSpPr>
        <p:spPr>
          <a:xfrm>
            <a:off x="381000" y="6477000"/>
            <a:ext cx="3200400" cy="3048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3" name="Google Shape;173;p3"/>
          <p:cNvPicPr preferRelativeResize="0"/>
          <p:nvPr/>
        </p:nvPicPr>
        <p:blipFill rotWithShape="1">
          <a:blip r:embed="rId3">
            <a:alphaModFix/>
          </a:blip>
          <a:srcRect b="0" l="0" r="0" t="0"/>
          <a:stretch/>
        </p:blipFill>
        <p:spPr>
          <a:xfrm>
            <a:off x="0" y="1647825"/>
            <a:ext cx="9144000" cy="4189464"/>
          </a:xfrm>
          <a:prstGeom prst="rect">
            <a:avLst/>
          </a:prstGeom>
          <a:noFill/>
          <a:ln>
            <a:noFill/>
          </a:ln>
        </p:spPr>
      </p:pic>
      <p:sp>
        <p:nvSpPr>
          <p:cNvPr id="174" name="Google Shape;174;p3"/>
          <p:cNvSpPr txBox="1"/>
          <p:nvPr/>
        </p:nvSpPr>
        <p:spPr>
          <a:xfrm>
            <a:off x="152400" y="6248400"/>
            <a:ext cx="6553200" cy="3810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Calibri"/>
                <a:ea typeface="Calibri"/>
                <a:cs typeface="Calibri"/>
                <a:sym typeface="Calibri"/>
                <a:hlinkClick r:id="rId4">
                  <a:extLst>
                    <a:ext uri="{A12FA001-AC4F-418D-AE19-62706E023703}">
                      <ahyp:hlinkClr val="tx"/>
                    </a:ext>
                  </a:extLst>
                </a:hlinkClick>
              </a:rPr>
              <a:t>https://sustainabledevelopment.un.org/</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4"/>
          <p:cNvSpPr txBox="1"/>
          <p:nvPr>
            <p:ph type="ctrTitle"/>
          </p:nvPr>
        </p:nvSpPr>
        <p:spPr>
          <a:xfrm>
            <a:off x="156222" y="154780"/>
            <a:ext cx="7772400" cy="50641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2800"/>
              <a:buFont typeface="Arial"/>
              <a:buNone/>
            </a:pPr>
            <a:r>
              <a:rPr lang="en-US"/>
              <a:t>Difference – MDGs &amp; SDGs</a:t>
            </a:r>
            <a:endParaRPr/>
          </a:p>
        </p:txBody>
      </p:sp>
      <p:sp>
        <p:nvSpPr>
          <p:cNvPr id="180" name="Google Shape;180;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a:p>
            <a:pPr indent="0" lvl="0" marL="0" rtl="0" algn="r">
              <a:spcBef>
                <a:spcPts val="0"/>
              </a:spcBef>
              <a:spcAft>
                <a:spcPts val="0"/>
              </a:spcAft>
              <a:buNone/>
            </a:pPr>
            <a:fld id="{00000000-1234-1234-1234-123412341234}" type="slidenum">
              <a:rPr lang="en-US"/>
              <a:t>‹#›</a:t>
            </a:fld>
            <a:endParaRPr/>
          </a:p>
          <a:p>
            <a:pPr indent="0" lvl="0" marL="0" rtl="0" algn="r">
              <a:spcBef>
                <a:spcPts val="0"/>
              </a:spcBef>
              <a:spcAft>
                <a:spcPts val="0"/>
              </a:spcAft>
              <a:buNone/>
            </a:pPr>
            <a:r>
              <a:t/>
            </a:r>
            <a:endParaRPr/>
          </a:p>
        </p:txBody>
      </p:sp>
      <p:sp>
        <p:nvSpPr>
          <p:cNvPr id="181" name="Google Shape;181;p4"/>
          <p:cNvSpPr txBox="1"/>
          <p:nvPr>
            <p:ph idx="1" type="body"/>
          </p:nvPr>
        </p:nvSpPr>
        <p:spPr>
          <a:xfrm>
            <a:off x="156222" y="1145168"/>
            <a:ext cx="8987778" cy="53113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99FF"/>
              </a:buClr>
              <a:buSzPts val="2000"/>
              <a:buNone/>
            </a:pPr>
            <a:r>
              <a:rPr lang="en-US"/>
              <a:t>The SDG agenda is fundamentally different to the MDGs</a:t>
            </a:r>
            <a:endParaRPr/>
          </a:p>
          <a:p>
            <a:pPr indent="0" lvl="0" marL="0" rtl="0" algn="l">
              <a:spcBef>
                <a:spcPts val="600"/>
              </a:spcBef>
              <a:spcAft>
                <a:spcPts val="0"/>
              </a:spcAft>
              <a:buClr>
                <a:srgbClr val="0099FF"/>
              </a:buClr>
              <a:buSzPts val="2000"/>
              <a:buNone/>
            </a:pPr>
            <a:r>
              <a:t/>
            </a:r>
            <a:endParaRPr/>
          </a:p>
          <a:p>
            <a:pPr indent="-174707" lvl="1" marL="574758" rtl="0" algn="l">
              <a:spcBef>
                <a:spcPts val="540"/>
              </a:spcBef>
              <a:spcAft>
                <a:spcPts val="0"/>
              </a:spcAft>
              <a:buClr>
                <a:schemeClr val="dk1"/>
              </a:buClr>
              <a:buSzPts val="1800"/>
              <a:buFont typeface="Arial"/>
              <a:buChar char="•"/>
            </a:pPr>
            <a:r>
              <a:rPr lang="en-US">
                <a:solidFill>
                  <a:schemeClr val="dk1"/>
                </a:solidFill>
              </a:rPr>
              <a:t>Targets are universal and closely interconnected</a:t>
            </a:r>
            <a:endParaRPr>
              <a:solidFill>
                <a:schemeClr val="dk1"/>
              </a:solidFill>
            </a:endParaRPr>
          </a:p>
          <a:p>
            <a:pPr indent="-60407" lvl="1" marL="574758" rtl="0" algn="l">
              <a:spcBef>
                <a:spcPts val="360"/>
              </a:spcBef>
              <a:spcAft>
                <a:spcPts val="0"/>
              </a:spcAft>
              <a:buClr>
                <a:schemeClr val="dk1"/>
              </a:buClr>
              <a:buSzPts val="1800"/>
              <a:buFont typeface="Arial"/>
              <a:buNone/>
            </a:pPr>
            <a:r>
              <a:t/>
            </a:r>
            <a:endParaRPr>
              <a:solidFill>
                <a:schemeClr val="dk1"/>
              </a:solidFill>
            </a:endParaRPr>
          </a:p>
          <a:p>
            <a:pPr indent="-174707" lvl="1" marL="574758" rtl="0" algn="l">
              <a:spcBef>
                <a:spcPts val="360"/>
              </a:spcBef>
              <a:spcAft>
                <a:spcPts val="0"/>
              </a:spcAft>
              <a:buClr>
                <a:schemeClr val="dk1"/>
              </a:buClr>
              <a:buSzPts val="1800"/>
              <a:buFont typeface="Arial"/>
              <a:buChar char="•"/>
            </a:pPr>
            <a:r>
              <a:rPr lang="en-US">
                <a:solidFill>
                  <a:schemeClr val="dk1"/>
                </a:solidFill>
              </a:rPr>
              <a:t>Global goals and targets are ‘aspirational’. Individual countries expected to adapt and apply according to context</a:t>
            </a:r>
            <a:endParaRPr/>
          </a:p>
          <a:p>
            <a:pPr indent="-60407" lvl="1" marL="574758" rtl="0" algn="l">
              <a:spcBef>
                <a:spcPts val="360"/>
              </a:spcBef>
              <a:spcAft>
                <a:spcPts val="0"/>
              </a:spcAft>
              <a:buClr>
                <a:schemeClr val="dk1"/>
              </a:buClr>
              <a:buSzPts val="1800"/>
              <a:buFont typeface="Arial"/>
              <a:buNone/>
            </a:pPr>
            <a:r>
              <a:t/>
            </a:r>
            <a:endParaRPr>
              <a:solidFill>
                <a:schemeClr val="dk1"/>
              </a:solidFill>
            </a:endParaRPr>
          </a:p>
          <a:p>
            <a:pPr indent="-174707" lvl="1" marL="574758" rtl="0" algn="l">
              <a:spcBef>
                <a:spcPts val="360"/>
              </a:spcBef>
              <a:spcAft>
                <a:spcPts val="0"/>
              </a:spcAft>
              <a:buClr>
                <a:schemeClr val="dk1"/>
              </a:buClr>
              <a:buSzPts val="1800"/>
              <a:buFont typeface="Arial"/>
              <a:buChar char="•"/>
            </a:pPr>
            <a:r>
              <a:rPr lang="en-US">
                <a:solidFill>
                  <a:schemeClr val="dk1"/>
                </a:solidFill>
              </a:rPr>
              <a:t>169 targets, 99 relate to outcomes, 70 relate to means of implementation</a:t>
            </a:r>
            <a:endParaRPr/>
          </a:p>
          <a:p>
            <a:pPr indent="-60407" lvl="1" marL="574758" rtl="0" algn="l">
              <a:spcBef>
                <a:spcPts val="360"/>
              </a:spcBef>
              <a:spcAft>
                <a:spcPts val="0"/>
              </a:spcAft>
              <a:buClr>
                <a:schemeClr val="dk1"/>
              </a:buClr>
              <a:buSzPts val="1800"/>
              <a:buFont typeface="Arial"/>
              <a:buNone/>
            </a:pPr>
            <a:r>
              <a:t/>
            </a:r>
            <a:endParaRPr>
              <a:solidFill>
                <a:schemeClr val="dk1"/>
              </a:solidFill>
            </a:endParaRPr>
          </a:p>
          <a:p>
            <a:pPr indent="-174707" lvl="1" marL="574758" rtl="0" algn="l">
              <a:spcBef>
                <a:spcPts val="360"/>
              </a:spcBef>
              <a:spcAft>
                <a:spcPts val="0"/>
              </a:spcAft>
              <a:buClr>
                <a:schemeClr val="dk1"/>
              </a:buClr>
              <a:buSzPts val="1800"/>
              <a:buFont typeface="Arial"/>
              <a:buChar char="•"/>
            </a:pPr>
            <a:r>
              <a:rPr lang="en-US">
                <a:solidFill>
                  <a:schemeClr val="dk1"/>
                </a:solidFill>
              </a:rPr>
              <a:t>This implies a large number of global indicators (100-300)</a:t>
            </a:r>
            <a:endParaRPr/>
          </a:p>
          <a:p>
            <a:pPr indent="-60407" lvl="1" marL="574758" rtl="0" algn="l">
              <a:spcBef>
                <a:spcPts val="360"/>
              </a:spcBef>
              <a:spcAft>
                <a:spcPts val="0"/>
              </a:spcAft>
              <a:buClr>
                <a:schemeClr val="dk1"/>
              </a:buClr>
              <a:buSzPts val="1800"/>
              <a:buFont typeface="Arial"/>
              <a:buNone/>
            </a:pPr>
            <a:r>
              <a:t/>
            </a:r>
            <a:endParaRPr>
              <a:solidFill>
                <a:schemeClr val="dk1"/>
              </a:solidFill>
            </a:endParaRPr>
          </a:p>
          <a:p>
            <a:pPr indent="-174707" lvl="1" marL="574758" rtl="0" algn="l">
              <a:spcBef>
                <a:spcPts val="360"/>
              </a:spcBef>
              <a:spcAft>
                <a:spcPts val="0"/>
              </a:spcAft>
              <a:buClr>
                <a:schemeClr val="dk1"/>
              </a:buClr>
              <a:buSzPts val="1800"/>
              <a:buFont typeface="Arial"/>
              <a:buChar char="•"/>
            </a:pPr>
            <a:r>
              <a:rPr lang="en-US">
                <a:solidFill>
                  <a:schemeClr val="dk1"/>
                </a:solidFill>
              </a:rPr>
              <a:t>Calls for significant investment in national capacity for data collection and analysis </a:t>
            </a:r>
            <a:endParaRPr/>
          </a:p>
          <a:p>
            <a:pPr indent="-215900" lvl="0" marL="342900" rtl="0" algn="l">
              <a:spcBef>
                <a:spcPts val="400"/>
              </a:spcBef>
              <a:spcAft>
                <a:spcPts val="0"/>
              </a:spcAft>
              <a:buClr>
                <a:srgbClr val="0099FF"/>
              </a:buClr>
              <a:buSzPts val="20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5"/>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t>Post-2015: The Unfinished Business</a:t>
            </a:r>
            <a:endParaRPr/>
          </a:p>
        </p:txBody>
      </p:sp>
      <p:sp>
        <p:nvSpPr>
          <p:cNvPr id="188" name="Google Shape;188;p5"/>
          <p:cNvSpPr/>
          <p:nvPr/>
        </p:nvSpPr>
        <p:spPr>
          <a:xfrm>
            <a:off x="7001967" y="1687488"/>
            <a:ext cx="1938495" cy="4863448"/>
          </a:xfrm>
          <a:prstGeom prst="roundRect">
            <a:avLst>
              <a:gd fmla="val 9276" name="adj"/>
            </a:avLst>
          </a:prstGeom>
          <a:solidFill>
            <a:srgbClr val="DAE5F1"/>
          </a:soli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5"/>
          <p:cNvSpPr/>
          <p:nvPr/>
        </p:nvSpPr>
        <p:spPr>
          <a:xfrm>
            <a:off x="7136894" y="1857446"/>
            <a:ext cx="167807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17406D"/>
                </a:solidFill>
                <a:latin typeface="Arial Narrow"/>
                <a:ea typeface="Arial Narrow"/>
                <a:cs typeface="Arial Narrow"/>
                <a:sym typeface="Arial Narrow"/>
              </a:rPr>
              <a:t>Environment</a:t>
            </a:r>
            <a:endParaRPr b="1" sz="1800">
              <a:solidFill>
                <a:schemeClr val="dk1"/>
              </a:solidFill>
              <a:latin typeface="Calibri"/>
              <a:ea typeface="Calibri"/>
              <a:cs typeface="Calibri"/>
              <a:sym typeface="Calibri"/>
            </a:endParaRPr>
          </a:p>
        </p:txBody>
      </p:sp>
      <p:sp>
        <p:nvSpPr>
          <p:cNvPr id="190" name="Google Shape;190;p5"/>
          <p:cNvSpPr/>
          <p:nvPr/>
        </p:nvSpPr>
        <p:spPr>
          <a:xfrm>
            <a:off x="7137371" y="2379479"/>
            <a:ext cx="1677594" cy="1744240"/>
          </a:xfrm>
          <a:prstGeom prst="roundRect">
            <a:avLst>
              <a:gd fmla="val 9276"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Arial Narrow"/>
                <a:ea typeface="Arial Narrow"/>
                <a:cs typeface="Arial Narrow"/>
                <a:sym typeface="Arial Narrow"/>
              </a:rPr>
              <a:t>Pursuing sustainable consumption and development</a:t>
            </a:r>
            <a:endParaRPr sz="1600">
              <a:solidFill>
                <a:schemeClr val="lt1"/>
              </a:solidFill>
              <a:latin typeface="Arial Narrow"/>
              <a:ea typeface="Arial Narrow"/>
              <a:cs typeface="Arial Narrow"/>
              <a:sym typeface="Arial Narrow"/>
            </a:endParaRPr>
          </a:p>
        </p:txBody>
      </p:sp>
      <p:sp>
        <p:nvSpPr>
          <p:cNvPr id="191" name="Google Shape;191;p5"/>
          <p:cNvSpPr/>
          <p:nvPr/>
        </p:nvSpPr>
        <p:spPr>
          <a:xfrm>
            <a:off x="7135222" y="4468459"/>
            <a:ext cx="1671984" cy="1908538"/>
          </a:xfrm>
          <a:prstGeom prst="roundRect">
            <a:avLst>
              <a:gd fmla="val 9276"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Arial Narrow"/>
                <a:ea typeface="Arial Narrow"/>
                <a:cs typeface="Arial Narrow"/>
                <a:sym typeface="Arial Narrow"/>
              </a:rPr>
              <a:t>Green growth strategies and better management of natural resources</a:t>
            </a:r>
            <a:endParaRPr sz="1600">
              <a:solidFill>
                <a:schemeClr val="lt1"/>
              </a:solidFill>
              <a:latin typeface="Arial Narrow"/>
              <a:ea typeface="Arial Narrow"/>
              <a:cs typeface="Arial Narrow"/>
              <a:sym typeface="Arial Narrow"/>
            </a:endParaRPr>
          </a:p>
        </p:txBody>
      </p:sp>
      <p:sp>
        <p:nvSpPr>
          <p:cNvPr id="192" name="Google Shape;192;p5"/>
          <p:cNvSpPr/>
          <p:nvPr/>
        </p:nvSpPr>
        <p:spPr>
          <a:xfrm>
            <a:off x="4707928" y="1712392"/>
            <a:ext cx="1956425" cy="4863448"/>
          </a:xfrm>
          <a:prstGeom prst="roundRect">
            <a:avLst>
              <a:gd fmla="val 9276" name="adj"/>
            </a:avLst>
          </a:prstGeom>
          <a:solidFill>
            <a:srgbClr val="DAE5F1"/>
          </a:soli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5"/>
          <p:cNvSpPr/>
          <p:nvPr/>
        </p:nvSpPr>
        <p:spPr>
          <a:xfrm>
            <a:off x="4854595" y="1708734"/>
            <a:ext cx="167807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17406D"/>
                </a:solidFill>
                <a:latin typeface="Arial Narrow"/>
                <a:ea typeface="Arial Narrow"/>
                <a:cs typeface="Arial Narrow"/>
                <a:sym typeface="Arial Narrow"/>
              </a:rPr>
              <a:t>Gender empowerment</a:t>
            </a:r>
            <a:endParaRPr b="1" sz="1800">
              <a:solidFill>
                <a:schemeClr val="dk1"/>
              </a:solidFill>
              <a:latin typeface="Calibri"/>
              <a:ea typeface="Calibri"/>
              <a:cs typeface="Calibri"/>
              <a:sym typeface="Calibri"/>
            </a:endParaRPr>
          </a:p>
        </p:txBody>
      </p:sp>
      <p:sp>
        <p:nvSpPr>
          <p:cNvPr id="194" name="Google Shape;194;p5"/>
          <p:cNvSpPr/>
          <p:nvPr/>
        </p:nvSpPr>
        <p:spPr>
          <a:xfrm>
            <a:off x="4847877" y="2379478"/>
            <a:ext cx="1716668" cy="1777678"/>
          </a:xfrm>
          <a:prstGeom prst="roundRect">
            <a:avLst>
              <a:gd fmla="val 9276"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Arial Narrow"/>
                <a:ea typeface="Arial Narrow"/>
                <a:cs typeface="Arial Narrow"/>
                <a:sym typeface="Arial Narrow"/>
              </a:rPr>
              <a:t>Stereotyped gender roles that continue to exist &amp; have implications for other development achievements</a:t>
            </a:r>
            <a:endParaRPr/>
          </a:p>
        </p:txBody>
      </p:sp>
      <p:sp>
        <p:nvSpPr>
          <p:cNvPr id="195" name="Google Shape;195;p5"/>
          <p:cNvSpPr/>
          <p:nvPr/>
        </p:nvSpPr>
        <p:spPr>
          <a:xfrm>
            <a:off x="4841391" y="4468459"/>
            <a:ext cx="1702009" cy="1941975"/>
          </a:xfrm>
          <a:prstGeom prst="roundRect">
            <a:avLst>
              <a:gd fmla="val 9276"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Arial Narrow"/>
                <a:ea typeface="Arial Narrow"/>
                <a:cs typeface="Arial Narrow"/>
                <a:sym typeface="Arial Narrow"/>
              </a:rPr>
              <a:t>Gender empowerment that improves overall welfare of men and women</a:t>
            </a:r>
            <a:endParaRPr sz="1600">
              <a:solidFill>
                <a:schemeClr val="lt1"/>
              </a:solidFill>
              <a:latin typeface="Arial Narrow"/>
              <a:ea typeface="Arial Narrow"/>
              <a:cs typeface="Arial Narrow"/>
              <a:sym typeface="Arial Narrow"/>
            </a:endParaRPr>
          </a:p>
        </p:txBody>
      </p:sp>
      <p:sp>
        <p:nvSpPr>
          <p:cNvPr id="196" name="Google Shape;196;p5"/>
          <p:cNvSpPr/>
          <p:nvPr/>
        </p:nvSpPr>
        <p:spPr>
          <a:xfrm>
            <a:off x="2334108" y="1678955"/>
            <a:ext cx="1978148" cy="4863448"/>
          </a:xfrm>
          <a:prstGeom prst="roundRect">
            <a:avLst>
              <a:gd fmla="val 9276" name="adj"/>
            </a:avLst>
          </a:prstGeom>
          <a:solidFill>
            <a:srgbClr val="DAE5F1"/>
          </a:soli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5"/>
          <p:cNvSpPr/>
          <p:nvPr/>
        </p:nvSpPr>
        <p:spPr>
          <a:xfrm>
            <a:off x="2504965" y="1832535"/>
            <a:ext cx="167807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17406D"/>
                </a:solidFill>
                <a:latin typeface="Arial Narrow"/>
                <a:ea typeface="Arial Narrow"/>
                <a:cs typeface="Arial Narrow"/>
                <a:sym typeface="Arial Narrow"/>
              </a:rPr>
              <a:t>Inclusiveness</a:t>
            </a:r>
            <a:endParaRPr b="1" sz="1800">
              <a:solidFill>
                <a:schemeClr val="dk1"/>
              </a:solidFill>
              <a:latin typeface="Calibri"/>
              <a:ea typeface="Calibri"/>
              <a:cs typeface="Calibri"/>
              <a:sym typeface="Calibri"/>
            </a:endParaRPr>
          </a:p>
        </p:txBody>
      </p:sp>
      <p:sp>
        <p:nvSpPr>
          <p:cNvPr id="198" name="Google Shape;198;p5"/>
          <p:cNvSpPr/>
          <p:nvPr/>
        </p:nvSpPr>
        <p:spPr>
          <a:xfrm>
            <a:off x="2474056" y="2346041"/>
            <a:ext cx="1726137" cy="1777678"/>
          </a:xfrm>
          <a:prstGeom prst="roundRect">
            <a:avLst>
              <a:gd fmla="val 9276"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Arial Narrow"/>
                <a:ea typeface="Arial Narrow"/>
                <a:cs typeface="Arial Narrow"/>
                <a:sym typeface="Arial Narrow"/>
              </a:rPr>
              <a:t>A targeted &amp; focused approach to assist pockets of development needs that remain</a:t>
            </a:r>
            <a:endParaRPr/>
          </a:p>
        </p:txBody>
      </p:sp>
      <p:sp>
        <p:nvSpPr>
          <p:cNvPr id="199" name="Google Shape;199;p5"/>
          <p:cNvSpPr/>
          <p:nvPr/>
        </p:nvSpPr>
        <p:spPr>
          <a:xfrm>
            <a:off x="2467572" y="4435022"/>
            <a:ext cx="1732621" cy="1941975"/>
          </a:xfrm>
          <a:prstGeom prst="roundRect">
            <a:avLst>
              <a:gd fmla="val 9276"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Arial Narrow"/>
                <a:ea typeface="Arial Narrow"/>
                <a:cs typeface="Arial Narrow"/>
                <a:sym typeface="Arial Narrow"/>
              </a:rPr>
              <a:t>A strategic relook at the social protection system, bearing in mind that a multi-dimensional approach is needed </a:t>
            </a:r>
            <a:endParaRPr/>
          </a:p>
        </p:txBody>
      </p:sp>
      <p:sp>
        <p:nvSpPr>
          <p:cNvPr id="200" name="Google Shape;200;p5"/>
          <p:cNvSpPr/>
          <p:nvPr/>
        </p:nvSpPr>
        <p:spPr>
          <a:xfrm>
            <a:off x="252123" y="1687488"/>
            <a:ext cx="1817966" cy="4863448"/>
          </a:xfrm>
          <a:prstGeom prst="roundRect">
            <a:avLst>
              <a:gd fmla="val 9276" name="adj"/>
            </a:avLst>
          </a:prstGeom>
          <a:solidFill>
            <a:srgbClr val="DAE5F1"/>
          </a:soli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5"/>
          <p:cNvSpPr/>
          <p:nvPr/>
        </p:nvSpPr>
        <p:spPr>
          <a:xfrm>
            <a:off x="271782" y="1708734"/>
            <a:ext cx="167807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17406D"/>
                </a:solidFill>
                <a:latin typeface="Arial Narrow"/>
                <a:ea typeface="Arial Narrow"/>
                <a:cs typeface="Arial Narrow"/>
                <a:sym typeface="Arial Narrow"/>
              </a:rPr>
              <a:t>Quality of development</a:t>
            </a:r>
            <a:endParaRPr b="1" sz="1800">
              <a:solidFill>
                <a:schemeClr val="dk1"/>
              </a:solidFill>
              <a:latin typeface="Calibri"/>
              <a:ea typeface="Calibri"/>
              <a:cs typeface="Calibri"/>
              <a:sym typeface="Calibri"/>
            </a:endParaRPr>
          </a:p>
        </p:txBody>
      </p:sp>
      <p:sp>
        <p:nvSpPr>
          <p:cNvPr id="202" name="Google Shape;202;p5"/>
          <p:cNvSpPr/>
          <p:nvPr/>
        </p:nvSpPr>
        <p:spPr>
          <a:xfrm>
            <a:off x="392072" y="2354574"/>
            <a:ext cx="1486577" cy="1777678"/>
          </a:xfrm>
          <a:prstGeom prst="roundRect">
            <a:avLst>
              <a:gd fmla="val 9276"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Arial Narrow"/>
                <a:ea typeface="Arial Narrow"/>
                <a:cs typeface="Arial Narrow"/>
                <a:sym typeface="Arial Narrow"/>
              </a:rPr>
              <a:t>Improving the quality of growth, recognizing multi-dimensionality of development</a:t>
            </a:r>
            <a:endParaRPr sz="1600">
              <a:solidFill>
                <a:schemeClr val="lt1"/>
              </a:solidFill>
              <a:latin typeface="Arial Narrow"/>
              <a:ea typeface="Arial Narrow"/>
              <a:cs typeface="Arial Narrow"/>
              <a:sym typeface="Arial Narrow"/>
            </a:endParaRPr>
          </a:p>
        </p:txBody>
      </p:sp>
      <p:sp>
        <p:nvSpPr>
          <p:cNvPr id="203" name="Google Shape;203;p5"/>
          <p:cNvSpPr/>
          <p:nvPr/>
        </p:nvSpPr>
        <p:spPr>
          <a:xfrm>
            <a:off x="385587" y="4443555"/>
            <a:ext cx="1493062" cy="1941975"/>
          </a:xfrm>
          <a:prstGeom prst="roundRect">
            <a:avLst>
              <a:gd fmla="val 9276"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Arial Narrow"/>
                <a:ea typeface="Arial Narrow"/>
                <a:cs typeface="Arial Narrow"/>
                <a:sym typeface="Arial Narrow"/>
              </a:rPr>
              <a:t>Moving beyond basic needs; Focus on cost-effective outcomes</a:t>
            </a:r>
            <a:endParaRPr sz="1600">
              <a:solidFill>
                <a:schemeClr val="lt1"/>
              </a:solidFill>
              <a:latin typeface="Arial Narrow"/>
              <a:ea typeface="Arial Narrow"/>
              <a:cs typeface="Arial Narrow"/>
              <a:sym typeface="Arial Narrow"/>
            </a:endParaRPr>
          </a:p>
        </p:txBody>
      </p:sp>
      <p:sp>
        <p:nvSpPr>
          <p:cNvPr id="204" name="Google Shape;204;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6"/>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3100"/>
              <a:buFont typeface="Arial"/>
              <a:buNone/>
            </a:pPr>
            <a:r>
              <a:rPr lang="en-US" sz="3100">
                <a:latin typeface="Arial"/>
                <a:ea typeface="Arial"/>
                <a:cs typeface="Arial"/>
                <a:sym typeface="Arial"/>
              </a:rPr>
              <a:t>MDGs to SDGs</a:t>
            </a:r>
            <a:endParaRPr sz="3100"/>
          </a:p>
        </p:txBody>
      </p:sp>
      <p:graphicFrame>
        <p:nvGraphicFramePr>
          <p:cNvPr id="210" name="Google Shape;210;p6"/>
          <p:cNvGraphicFramePr/>
          <p:nvPr/>
        </p:nvGraphicFramePr>
        <p:xfrm>
          <a:off x="395536" y="1412776"/>
          <a:ext cx="3000000" cy="3000000"/>
        </p:xfrm>
        <a:graphic>
          <a:graphicData uri="http://schemas.openxmlformats.org/drawingml/2006/table">
            <a:tbl>
              <a:tblPr bandRow="1" firstRow="1">
                <a:noFill/>
                <a:tableStyleId>{017E5EDB-2A26-4BBA-A0A5-110819E0605B}</a:tableStyleId>
              </a:tblPr>
              <a:tblGrid>
                <a:gridCol w="2784300"/>
                <a:gridCol w="2784300"/>
                <a:gridCol w="2784300"/>
              </a:tblGrid>
              <a:tr h="481475">
                <a:tc>
                  <a:txBody>
                    <a:bodyPr/>
                    <a:lstStyle/>
                    <a:p>
                      <a:pPr indent="0" lvl="0" marL="0" marR="0" rtl="0" algn="l">
                        <a:spcBef>
                          <a:spcPts val="0"/>
                        </a:spcBef>
                        <a:spcAft>
                          <a:spcPts val="0"/>
                        </a:spcAft>
                        <a:buNone/>
                      </a:pPr>
                      <a:r>
                        <a:rPr lang="en-US" sz="2400" u="none" cap="none" strike="noStrike"/>
                        <a:t>MDGs</a:t>
                      </a:r>
                      <a:endParaRPr sz="2400"/>
                    </a:p>
                  </a:txBody>
                  <a:tcPr marT="45725" marB="45725" marR="91450" marL="91450"/>
                </a:tc>
                <a:tc>
                  <a:txBody>
                    <a:bodyPr/>
                    <a:lstStyle/>
                    <a:p>
                      <a:pPr indent="0" lvl="0" marL="0" marR="0" rtl="0" algn="l">
                        <a:spcBef>
                          <a:spcPts val="0"/>
                        </a:spcBef>
                        <a:spcAft>
                          <a:spcPts val="0"/>
                        </a:spcAft>
                        <a:buNone/>
                      </a:pPr>
                      <a:r>
                        <a:t/>
                      </a:r>
                      <a:endParaRPr sz="2400"/>
                    </a:p>
                  </a:txBody>
                  <a:tcPr marT="45725" marB="45725" marR="91450" marL="91450"/>
                </a:tc>
                <a:tc>
                  <a:txBody>
                    <a:bodyPr/>
                    <a:lstStyle/>
                    <a:p>
                      <a:pPr indent="0" lvl="0" marL="0" marR="0" rtl="0" algn="r">
                        <a:spcBef>
                          <a:spcPts val="0"/>
                        </a:spcBef>
                        <a:spcAft>
                          <a:spcPts val="0"/>
                        </a:spcAft>
                        <a:buNone/>
                      </a:pPr>
                      <a:r>
                        <a:rPr lang="en-US" sz="2400"/>
                        <a:t>SDGs</a:t>
                      </a:r>
                      <a:endParaRPr sz="2400"/>
                    </a:p>
                  </a:txBody>
                  <a:tcPr marT="45725" marB="45725" marR="91450" marL="91450"/>
                </a:tc>
              </a:tr>
              <a:tr h="481475">
                <a:tc>
                  <a:txBody>
                    <a:bodyPr/>
                    <a:lstStyle/>
                    <a:p>
                      <a:pPr indent="0" lvl="0" marL="0" marR="0" rtl="0" algn="l">
                        <a:spcBef>
                          <a:spcPts val="0"/>
                        </a:spcBef>
                        <a:spcAft>
                          <a:spcPts val="0"/>
                        </a:spcAft>
                        <a:buNone/>
                      </a:pPr>
                      <a:r>
                        <a:rPr lang="en-US" sz="2400"/>
                        <a:t>8</a:t>
                      </a:r>
                      <a:endParaRPr sz="2400"/>
                    </a:p>
                  </a:txBody>
                  <a:tcPr marT="45725" marB="45725" marR="91450" marL="91450"/>
                </a:tc>
                <a:tc>
                  <a:txBody>
                    <a:bodyPr/>
                    <a:lstStyle/>
                    <a:p>
                      <a:pPr indent="0" lvl="0" marL="0" marR="0" rtl="0" algn="ctr">
                        <a:spcBef>
                          <a:spcPts val="0"/>
                        </a:spcBef>
                        <a:spcAft>
                          <a:spcPts val="0"/>
                        </a:spcAft>
                        <a:buNone/>
                      </a:pPr>
                      <a:r>
                        <a:rPr b="1" lang="en-US" sz="2400"/>
                        <a:t>Goals</a:t>
                      </a:r>
                      <a:endParaRPr b="1" sz="2400"/>
                    </a:p>
                  </a:txBody>
                  <a:tcPr marT="45725" marB="45725" marR="91450" marL="91450"/>
                </a:tc>
                <a:tc>
                  <a:txBody>
                    <a:bodyPr/>
                    <a:lstStyle/>
                    <a:p>
                      <a:pPr indent="0" lvl="0" marL="0" marR="0" rtl="0" algn="r">
                        <a:spcBef>
                          <a:spcPts val="0"/>
                        </a:spcBef>
                        <a:spcAft>
                          <a:spcPts val="0"/>
                        </a:spcAft>
                        <a:buNone/>
                      </a:pPr>
                      <a:r>
                        <a:rPr lang="en-US" sz="2400"/>
                        <a:t>17</a:t>
                      </a:r>
                      <a:endParaRPr sz="2400"/>
                    </a:p>
                  </a:txBody>
                  <a:tcPr marT="45725" marB="45725" marR="91450" marL="91450"/>
                </a:tc>
              </a:tr>
              <a:tr h="481475">
                <a:tc>
                  <a:txBody>
                    <a:bodyPr/>
                    <a:lstStyle/>
                    <a:p>
                      <a:pPr indent="0" lvl="0" marL="0" marR="0" rtl="0" algn="l">
                        <a:spcBef>
                          <a:spcPts val="0"/>
                        </a:spcBef>
                        <a:spcAft>
                          <a:spcPts val="0"/>
                        </a:spcAft>
                        <a:buNone/>
                      </a:pPr>
                      <a:r>
                        <a:rPr lang="en-US" sz="2400"/>
                        <a:t>18</a:t>
                      </a:r>
                      <a:endParaRPr sz="2400"/>
                    </a:p>
                  </a:txBody>
                  <a:tcPr marT="45725" marB="45725" marR="91450" marL="91450"/>
                </a:tc>
                <a:tc>
                  <a:txBody>
                    <a:bodyPr/>
                    <a:lstStyle/>
                    <a:p>
                      <a:pPr indent="0" lvl="0" marL="0" marR="0" rtl="0" algn="ctr">
                        <a:spcBef>
                          <a:spcPts val="0"/>
                        </a:spcBef>
                        <a:spcAft>
                          <a:spcPts val="0"/>
                        </a:spcAft>
                        <a:buNone/>
                      </a:pPr>
                      <a:r>
                        <a:rPr b="1" lang="en-US" sz="2400"/>
                        <a:t>Targets</a:t>
                      </a:r>
                      <a:endParaRPr b="1" sz="2400"/>
                    </a:p>
                  </a:txBody>
                  <a:tcPr marT="45725" marB="45725" marR="91450" marL="91450"/>
                </a:tc>
                <a:tc>
                  <a:txBody>
                    <a:bodyPr/>
                    <a:lstStyle/>
                    <a:p>
                      <a:pPr indent="0" lvl="0" marL="0" marR="0" rtl="0" algn="r">
                        <a:spcBef>
                          <a:spcPts val="0"/>
                        </a:spcBef>
                        <a:spcAft>
                          <a:spcPts val="0"/>
                        </a:spcAft>
                        <a:buNone/>
                      </a:pPr>
                      <a:r>
                        <a:rPr lang="en-US" sz="2400"/>
                        <a:t>169</a:t>
                      </a:r>
                      <a:endParaRPr sz="2400"/>
                    </a:p>
                  </a:txBody>
                  <a:tcPr marT="45725" marB="45725" marR="91450" marL="91450"/>
                </a:tc>
              </a:tr>
              <a:tr h="481475">
                <a:tc>
                  <a:txBody>
                    <a:bodyPr/>
                    <a:lstStyle/>
                    <a:p>
                      <a:pPr indent="0" lvl="0" marL="0" marR="0" rtl="0" algn="l">
                        <a:spcBef>
                          <a:spcPts val="0"/>
                        </a:spcBef>
                        <a:spcAft>
                          <a:spcPts val="0"/>
                        </a:spcAft>
                        <a:buNone/>
                      </a:pPr>
                      <a:r>
                        <a:rPr lang="en-US" sz="2400"/>
                        <a:t>48</a:t>
                      </a:r>
                      <a:endParaRPr sz="2400"/>
                    </a:p>
                  </a:txBody>
                  <a:tcPr marT="45725" marB="45725" marR="91450" marL="91450"/>
                </a:tc>
                <a:tc>
                  <a:txBody>
                    <a:bodyPr/>
                    <a:lstStyle/>
                    <a:p>
                      <a:pPr indent="0" lvl="0" marL="0" marR="0" rtl="0" algn="ctr">
                        <a:spcBef>
                          <a:spcPts val="0"/>
                        </a:spcBef>
                        <a:spcAft>
                          <a:spcPts val="0"/>
                        </a:spcAft>
                        <a:buNone/>
                      </a:pPr>
                      <a:r>
                        <a:rPr b="1" lang="en-US" sz="2400"/>
                        <a:t>Indicators</a:t>
                      </a:r>
                      <a:endParaRPr b="1" sz="2400"/>
                    </a:p>
                  </a:txBody>
                  <a:tcPr marT="45725" marB="45725" marR="91450" marL="91450"/>
                </a:tc>
                <a:tc>
                  <a:txBody>
                    <a:bodyPr/>
                    <a:lstStyle/>
                    <a:p>
                      <a:pPr indent="0" lvl="0" marL="0" marR="0" rtl="0" algn="r">
                        <a:spcBef>
                          <a:spcPts val="0"/>
                        </a:spcBef>
                        <a:spcAft>
                          <a:spcPts val="0"/>
                        </a:spcAft>
                        <a:buNone/>
                      </a:pPr>
                      <a:r>
                        <a:rPr lang="en-US" sz="2400"/>
                        <a:t>229</a:t>
                      </a:r>
                      <a:endParaRPr sz="2400"/>
                    </a:p>
                  </a:txBody>
                  <a:tcPr marT="45725" marB="45725" marR="91450" marL="91450"/>
                </a:tc>
              </a:tr>
              <a:tr h="831025">
                <a:tc>
                  <a:txBody>
                    <a:bodyPr/>
                    <a:lstStyle/>
                    <a:p>
                      <a:pPr indent="0" lvl="0" marL="0" marR="0" rtl="0" algn="l">
                        <a:spcBef>
                          <a:spcPts val="0"/>
                        </a:spcBef>
                        <a:spcAft>
                          <a:spcPts val="0"/>
                        </a:spcAft>
                        <a:buNone/>
                      </a:pPr>
                      <a:r>
                        <a:rPr lang="en-US" sz="2400"/>
                        <a:t>Less</a:t>
                      </a:r>
                      <a:r>
                        <a:rPr lang="en-US" sz="2400"/>
                        <a:t> comprehensive</a:t>
                      </a:r>
                      <a:endParaRPr sz="2400"/>
                    </a:p>
                  </a:txBody>
                  <a:tcPr marT="45725" marB="45725" marR="91450" marL="91450"/>
                </a:tc>
                <a:tc>
                  <a:txBody>
                    <a:bodyPr/>
                    <a:lstStyle/>
                    <a:p>
                      <a:pPr indent="0" lvl="0" marL="0" marR="0" rtl="0" algn="ctr">
                        <a:spcBef>
                          <a:spcPts val="0"/>
                        </a:spcBef>
                        <a:spcAft>
                          <a:spcPts val="0"/>
                        </a:spcAft>
                        <a:buNone/>
                      </a:pPr>
                      <a:r>
                        <a:rPr b="1" lang="en-US" sz="2400"/>
                        <a:t>Scope</a:t>
                      </a:r>
                      <a:endParaRPr b="1" sz="2400"/>
                    </a:p>
                  </a:txBody>
                  <a:tcPr marT="45725" marB="45725" marR="91450" marL="91450"/>
                </a:tc>
                <a:tc>
                  <a:txBody>
                    <a:bodyPr/>
                    <a:lstStyle/>
                    <a:p>
                      <a:pPr indent="0" lvl="0" marL="0" marR="0" rtl="0" algn="r">
                        <a:spcBef>
                          <a:spcPts val="0"/>
                        </a:spcBef>
                        <a:spcAft>
                          <a:spcPts val="0"/>
                        </a:spcAft>
                        <a:buNone/>
                      </a:pPr>
                      <a:r>
                        <a:rPr lang="en-US" sz="2400"/>
                        <a:t>Comprehensive</a:t>
                      </a:r>
                      <a:endParaRPr sz="2400"/>
                    </a:p>
                  </a:txBody>
                  <a:tcPr marT="45725" marB="45725" marR="91450" marL="91450"/>
                </a:tc>
              </a:tr>
              <a:tr h="1187175">
                <a:tc>
                  <a:txBody>
                    <a:bodyPr/>
                    <a:lstStyle/>
                    <a:p>
                      <a:pPr indent="0" lvl="0" marL="0" marR="0" rtl="0" algn="l">
                        <a:spcBef>
                          <a:spcPts val="0"/>
                        </a:spcBef>
                        <a:spcAft>
                          <a:spcPts val="0"/>
                        </a:spcAft>
                        <a:buNone/>
                      </a:pPr>
                      <a:r>
                        <a:rPr lang="en-US" sz="2400"/>
                        <a:t>Macro Level</a:t>
                      </a:r>
                      <a:endParaRPr/>
                    </a:p>
                    <a:p>
                      <a:pPr indent="0" lvl="0" marL="0" marR="0" rtl="0" algn="l">
                        <a:spcBef>
                          <a:spcPts val="0"/>
                        </a:spcBef>
                        <a:spcAft>
                          <a:spcPts val="0"/>
                        </a:spcAft>
                        <a:buNone/>
                      </a:pPr>
                      <a:r>
                        <a:t/>
                      </a:r>
                      <a:endParaRPr sz="2400"/>
                    </a:p>
                    <a:p>
                      <a:pPr indent="0" lvl="0" marL="0" marR="0" rtl="0" algn="l">
                        <a:spcBef>
                          <a:spcPts val="0"/>
                        </a:spcBef>
                        <a:spcAft>
                          <a:spcPts val="0"/>
                        </a:spcAft>
                        <a:buNone/>
                      </a:pPr>
                      <a:r>
                        <a:rPr lang="en-US" sz="2400"/>
                        <a:t>Halve Targets</a:t>
                      </a:r>
                      <a:endParaRPr sz="2400"/>
                    </a:p>
                  </a:txBody>
                  <a:tcPr marT="45725" marB="45725" marR="91450" marL="91450"/>
                </a:tc>
                <a:tc>
                  <a:txBody>
                    <a:bodyPr/>
                    <a:lstStyle/>
                    <a:p>
                      <a:pPr indent="0" lvl="0" marL="0" marR="0" rtl="0" algn="ctr">
                        <a:spcBef>
                          <a:spcPts val="0"/>
                        </a:spcBef>
                        <a:spcAft>
                          <a:spcPts val="0"/>
                        </a:spcAft>
                        <a:buNone/>
                      </a:pPr>
                      <a:r>
                        <a:t/>
                      </a:r>
                      <a:endParaRPr b="1" sz="2400"/>
                    </a:p>
                    <a:p>
                      <a:pPr indent="0" lvl="0" marL="0" marR="0" rtl="0" algn="ctr">
                        <a:spcBef>
                          <a:spcPts val="0"/>
                        </a:spcBef>
                        <a:spcAft>
                          <a:spcPts val="0"/>
                        </a:spcAft>
                        <a:buNone/>
                      </a:pPr>
                      <a:r>
                        <a:rPr b="1" lang="en-US" sz="2400"/>
                        <a:t>Aspirations</a:t>
                      </a:r>
                      <a:endParaRPr b="1" sz="2400"/>
                    </a:p>
                  </a:txBody>
                  <a:tcPr marT="45725" marB="45725" marR="91450" marL="91450"/>
                </a:tc>
                <a:tc>
                  <a:txBody>
                    <a:bodyPr/>
                    <a:lstStyle/>
                    <a:p>
                      <a:pPr indent="0" lvl="0" marL="0" marR="0" rtl="0" algn="r">
                        <a:spcBef>
                          <a:spcPts val="0"/>
                        </a:spcBef>
                        <a:spcAft>
                          <a:spcPts val="0"/>
                        </a:spcAft>
                        <a:buNone/>
                      </a:pPr>
                      <a:r>
                        <a:rPr lang="en-US" sz="2400"/>
                        <a:t>Leave no one behind</a:t>
                      </a:r>
                      <a:endParaRPr/>
                    </a:p>
                    <a:p>
                      <a:pPr indent="0" lvl="0" marL="0" marR="0" rtl="0" algn="r">
                        <a:spcBef>
                          <a:spcPts val="0"/>
                        </a:spcBef>
                        <a:spcAft>
                          <a:spcPts val="0"/>
                        </a:spcAft>
                        <a:buNone/>
                      </a:pPr>
                      <a:r>
                        <a:t/>
                      </a:r>
                      <a:endParaRPr sz="2400"/>
                    </a:p>
                    <a:p>
                      <a:pPr indent="0" lvl="0" marL="0" marR="0" rtl="0" algn="r">
                        <a:spcBef>
                          <a:spcPts val="0"/>
                        </a:spcBef>
                        <a:spcAft>
                          <a:spcPts val="0"/>
                        </a:spcAft>
                        <a:buNone/>
                      </a:pPr>
                      <a:r>
                        <a:rPr lang="en-US" sz="2400"/>
                        <a:t>Zero</a:t>
                      </a:r>
                      <a:r>
                        <a:rPr lang="en-US" sz="2400"/>
                        <a:t> Targets</a:t>
                      </a:r>
                      <a:endParaRPr sz="2400"/>
                    </a:p>
                  </a:txBody>
                  <a:tcPr marT="45725" marB="45725" marR="91450" marL="91450"/>
                </a:tc>
              </a:tr>
              <a:tr h="831025">
                <a:tc>
                  <a:txBody>
                    <a:bodyPr/>
                    <a:lstStyle/>
                    <a:p>
                      <a:pPr indent="0" lvl="0" marL="0" marR="0" rtl="0" algn="l">
                        <a:spcBef>
                          <a:spcPts val="0"/>
                        </a:spcBef>
                        <a:spcAft>
                          <a:spcPts val="0"/>
                        </a:spcAft>
                        <a:buNone/>
                      </a:pPr>
                      <a:r>
                        <a:rPr lang="en-US" sz="2400"/>
                        <a:t>Individual</a:t>
                      </a:r>
                      <a:r>
                        <a:rPr lang="en-US" sz="2400"/>
                        <a:t> Goals</a:t>
                      </a:r>
                      <a:endParaRPr sz="2400"/>
                    </a:p>
                  </a:txBody>
                  <a:tcPr marT="45725" marB="45725" marR="91450" marL="91450"/>
                </a:tc>
                <a:tc>
                  <a:txBody>
                    <a:bodyPr/>
                    <a:lstStyle/>
                    <a:p>
                      <a:pPr indent="0" lvl="0" marL="0" marR="0" rtl="0" algn="ctr">
                        <a:spcBef>
                          <a:spcPts val="0"/>
                        </a:spcBef>
                        <a:spcAft>
                          <a:spcPts val="0"/>
                        </a:spcAft>
                        <a:buNone/>
                      </a:pPr>
                      <a:r>
                        <a:rPr b="1" lang="en-US" sz="2400"/>
                        <a:t>Trade-offs</a:t>
                      </a:r>
                      <a:endParaRPr b="1" sz="2400"/>
                    </a:p>
                  </a:txBody>
                  <a:tcPr marT="45725" marB="45725" marR="91450" marL="91450"/>
                </a:tc>
                <a:tc>
                  <a:txBody>
                    <a:bodyPr/>
                    <a:lstStyle/>
                    <a:p>
                      <a:pPr indent="0" lvl="0" marL="0" marR="0" rtl="0" algn="r">
                        <a:spcBef>
                          <a:spcPts val="0"/>
                        </a:spcBef>
                        <a:spcAft>
                          <a:spcPts val="0"/>
                        </a:spcAft>
                        <a:buNone/>
                      </a:pPr>
                      <a:r>
                        <a:rPr lang="en-US" sz="2400"/>
                        <a:t>Interconnected</a:t>
                      </a:r>
                      <a:r>
                        <a:rPr lang="en-US" sz="2400"/>
                        <a:t> and Cross-cutting goals</a:t>
                      </a:r>
                      <a:endParaRPr sz="2400"/>
                    </a:p>
                  </a:txBody>
                  <a:tcPr marT="45725" marB="45725" marR="91450" marL="91450"/>
                </a:tc>
              </a:tr>
            </a:tbl>
          </a:graphicData>
        </a:graphic>
      </p:graphicFrame>
      <p:sp>
        <p:nvSpPr>
          <p:cNvPr id="211" name="Google Shape;211;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7"/>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Categories – SDGs Indicators</a:t>
            </a:r>
            <a:endParaRPr/>
          </a:p>
        </p:txBody>
      </p:sp>
      <p:sp>
        <p:nvSpPr>
          <p:cNvPr id="217" name="Google Shape;217;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218" name="Google Shape;218;p7"/>
          <p:cNvGraphicFramePr/>
          <p:nvPr/>
        </p:nvGraphicFramePr>
        <p:xfrm>
          <a:off x="683568" y="1268761"/>
          <a:ext cx="3000000" cy="3000000"/>
        </p:xfrm>
        <a:graphic>
          <a:graphicData uri="http://schemas.openxmlformats.org/drawingml/2006/table">
            <a:tbl>
              <a:tblPr>
                <a:noFill/>
                <a:tableStyleId>{017E5EDB-2A26-4BBA-A0A5-110819E0605B}</a:tableStyleId>
              </a:tblPr>
              <a:tblGrid>
                <a:gridCol w="2700300"/>
                <a:gridCol w="900100"/>
              </a:tblGrid>
              <a:tr h="250375">
                <a:tc>
                  <a:txBody>
                    <a:bodyPr/>
                    <a:lstStyle/>
                    <a:p>
                      <a:pPr indent="0" lvl="0" marL="0" marR="0" rtl="0" algn="l">
                        <a:spcBef>
                          <a:spcPts val="0"/>
                        </a:spcBef>
                        <a:spcAft>
                          <a:spcPts val="0"/>
                        </a:spcAft>
                        <a:buNone/>
                      </a:pPr>
                      <a:r>
                        <a:rPr b="1" i="0" lang="en-US" sz="1600" u="none" strike="noStrike">
                          <a:solidFill>
                            <a:srgbClr val="C00000"/>
                          </a:solidFill>
                          <a:latin typeface="Calibri"/>
                          <a:ea typeface="Calibri"/>
                          <a:cs typeface="Calibri"/>
                          <a:sym typeface="Calibri"/>
                        </a:rPr>
                        <a:t>Goal</a:t>
                      </a:r>
                      <a:endParaRPr b="1" i="0" sz="1600" u="none" strike="noStrike">
                        <a:solidFill>
                          <a:srgbClr val="C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b="1" i="0" lang="en-US" sz="1600" u="none" strike="noStrike">
                          <a:solidFill>
                            <a:srgbClr val="C00000"/>
                          </a:solidFill>
                          <a:latin typeface="Calibri"/>
                          <a:ea typeface="Calibri"/>
                          <a:cs typeface="Calibri"/>
                          <a:sym typeface="Calibri"/>
                        </a:rPr>
                        <a:t>Indicators</a:t>
                      </a:r>
                      <a:endParaRPr b="1" i="0" sz="1600" u="none" strike="noStrike">
                        <a:solidFill>
                          <a:srgbClr val="C00000"/>
                        </a:solidFill>
                        <a:latin typeface="Calibri"/>
                        <a:ea typeface="Calibri"/>
                        <a:cs typeface="Calibri"/>
                        <a:sym typeface="Calibri"/>
                      </a:endParaRPr>
                    </a:p>
                  </a:txBody>
                  <a:tcPr marT="9525" marB="0" marR="9525" marL="9525" anchor="b"/>
                </a:tc>
              </a:tr>
              <a:tr h="250375">
                <a:tc>
                  <a:txBody>
                    <a:bodyPr/>
                    <a:lstStyle/>
                    <a:p>
                      <a:pPr indent="0" lvl="0" marL="0" marR="0" rtl="0" algn="l">
                        <a:spcBef>
                          <a:spcPts val="0"/>
                        </a:spcBef>
                        <a:spcAft>
                          <a:spcPts val="0"/>
                        </a:spcAft>
                        <a:buNone/>
                      </a:pPr>
                      <a:r>
                        <a:rPr lang="en-US" sz="1600" u="none" strike="noStrike">
                          <a:solidFill>
                            <a:srgbClr val="974806"/>
                          </a:solidFill>
                        </a:rPr>
                        <a:t>1 Poverty</a:t>
                      </a:r>
                      <a:endParaRPr b="0" i="0" sz="1600" u="none" strike="noStrike">
                        <a:solidFill>
                          <a:srgbClr val="974806"/>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US" sz="1600" u="none" strike="noStrike">
                          <a:solidFill>
                            <a:srgbClr val="974806"/>
                          </a:solidFill>
                        </a:rPr>
                        <a:t>9</a:t>
                      </a:r>
                      <a:endParaRPr b="0" i="0" sz="1600" u="none" strike="noStrike">
                        <a:solidFill>
                          <a:srgbClr val="974806"/>
                        </a:solidFill>
                        <a:latin typeface="Calibri"/>
                        <a:ea typeface="Calibri"/>
                        <a:cs typeface="Calibri"/>
                        <a:sym typeface="Calibri"/>
                      </a:endParaRPr>
                    </a:p>
                  </a:txBody>
                  <a:tcPr marT="9525" marB="0" marR="9525" marL="9525" anchor="b"/>
                </a:tc>
              </a:tr>
              <a:tr h="250375">
                <a:tc>
                  <a:txBody>
                    <a:bodyPr/>
                    <a:lstStyle/>
                    <a:p>
                      <a:pPr indent="0" lvl="0" marL="0" marR="0" rtl="0" algn="l">
                        <a:spcBef>
                          <a:spcPts val="0"/>
                        </a:spcBef>
                        <a:spcAft>
                          <a:spcPts val="0"/>
                        </a:spcAft>
                        <a:buNone/>
                      </a:pPr>
                      <a:r>
                        <a:rPr lang="en-US" sz="1600" u="none" strike="noStrike">
                          <a:solidFill>
                            <a:srgbClr val="974806"/>
                          </a:solidFill>
                        </a:rPr>
                        <a:t>2 Hunger</a:t>
                      </a:r>
                      <a:endParaRPr b="0" i="0" sz="1600" u="none" strike="noStrike">
                        <a:solidFill>
                          <a:srgbClr val="974806"/>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US" sz="1600" u="none" strike="noStrike">
                          <a:solidFill>
                            <a:srgbClr val="974806"/>
                          </a:solidFill>
                        </a:rPr>
                        <a:t>15</a:t>
                      </a:r>
                      <a:endParaRPr b="0" i="0" sz="1600" u="none" strike="noStrike">
                        <a:solidFill>
                          <a:srgbClr val="974806"/>
                        </a:solidFill>
                        <a:latin typeface="Calibri"/>
                        <a:ea typeface="Calibri"/>
                        <a:cs typeface="Calibri"/>
                        <a:sym typeface="Calibri"/>
                      </a:endParaRPr>
                    </a:p>
                  </a:txBody>
                  <a:tcPr marT="9525" marB="0" marR="9525" marL="9525" anchor="b"/>
                </a:tc>
              </a:tr>
              <a:tr h="250375">
                <a:tc>
                  <a:txBody>
                    <a:bodyPr/>
                    <a:lstStyle/>
                    <a:p>
                      <a:pPr indent="0" lvl="0" marL="0" marR="0" rtl="0" algn="l">
                        <a:spcBef>
                          <a:spcPts val="0"/>
                        </a:spcBef>
                        <a:spcAft>
                          <a:spcPts val="0"/>
                        </a:spcAft>
                        <a:buNone/>
                      </a:pPr>
                      <a:r>
                        <a:rPr lang="en-US" sz="1600" u="none" strike="noStrike">
                          <a:solidFill>
                            <a:srgbClr val="974806"/>
                          </a:solidFill>
                        </a:rPr>
                        <a:t>3 Health</a:t>
                      </a:r>
                      <a:endParaRPr b="0" i="0" sz="1600" u="none" strike="noStrike">
                        <a:solidFill>
                          <a:srgbClr val="974806"/>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US" sz="1600" u="none" strike="noStrike">
                          <a:solidFill>
                            <a:srgbClr val="974806"/>
                          </a:solidFill>
                        </a:rPr>
                        <a:t>25</a:t>
                      </a:r>
                      <a:endParaRPr b="0" i="0" sz="1600" u="none" strike="noStrike">
                        <a:solidFill>
                          <a:srgbClr val="974806"/>
                        </a:solidFill>
                        <a:latin typeface="Calibri"/>
                        <a:ea typeface="Calibri"/>
                        <a:cs typeface="Calibri"/>
                        <a:sym typeface="Calibri"/>
                      </a:endParaRPr>
                    </a:p>
                  </a:txBody>
                  <a:tcPr marT="9525" marB="0" marR="9525" marL="9525" anchor="b"/>
                </a:tc>
              </a:tr>
              <a:tr h="268700">
                <a:tc>
                  <a:txBody>
                    <a:bodyPr/>
                    <a:lstStyle/>
                    <a:p>
                      <a:pPr indent="0" lvl="0" marL="0" marR="0" rtl="0" algn="l">
                        <a:spcBef>
                          <a:spcPts val="0"/>
                        </a:spcBef>
                        <a:spcAft>
                          <a:spcPts val="0"/>
                        </a:spcAft>
                        <a:buNone/>
                      </a:pPr>
                      <a:r>
                        <a:rPr lang="en-US" sz="1600" u="none" strike="noStrike">
                          <a:solidFill>
                            <a:srgbClr val="974806"/>
                          </a:solidFill>
                        </a:rPr>
                        <a:t>4 Education</a:t>
                      </a:r>
                      <a:endParaRPr b="0" i="0" sz="1600" u="none" strike="noStrike">
                        <a:solidFill>
                          <a:srgbClr val="974806"/>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US" sz="1600" u="none" strike="noStrike">
                          <a:solidFill>
                            <a:srgbClr val="974806"/>
                          </a:solidFill>
                        </a:rPr>
                        <a:t>11</a:t>
                      </a:r>
                      <a:endParaRPr b="0" i="0" sz="1600" u="none" strike="noStrike">
                        <a:solidFill>
                          <a:srgbClr val="974806"/>
                        </a:solidFill>
                        <a:latin typeface="Calibri"/>
                        <a:ea typeface="Calibri"/>
                        <a:cs typeface="Calibri"/>
                        <a:sym typeface="Calibri"/>
                      </a:endParaRPr>
                    </a:p>
                  </a:txBody>
                  <a:tcPr marT="9525" marB="0" marR="9525" marL="9525" anchor="b"/>
                </a:tc>
              </a:tr>
              <a:tr h="268700">
                <a:tc>
                  <a:txBody>
                    <a:bodyPr/>
                    <a:lstStyle/>
                    <a:p>
                      <a:pPr indent="0" lvl="0" marL="0" marR="0" rtl="0" algn="l">
                        <a:spcBef>
                          <a:spcPts val="0"/>
                        </a:spcBef>
                        <a:spcAft>
                          <a:spcPts val="0"/>
                        </a:spcAft>
                        <a:buNone/>
                      </a:pPr>
                      <a:r>
                        <a:rPr lang="en-US" sz="1600" u="none" strike="noStrike">
                          <a:solidFill>
                            <a:srgbClr val="974806"/>
                          </a:solidFill>
                        </a:rPr>
                        <a:t>5 Gender</a:t>
                      </a:r>
                      <a:endParaRPr b="0" i="0" sz="1600" u="none" strike="noStrike">
                        <a:solidFill>
                          <a:srgbClr val="974806"/>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US" sz="1600" u="none" strike="noStrike">
                          <a:solidFill>
                            <a:srgbClr val="974806"/>
                          </a:solidFill>
                        </a:rPr>
                        <a:t>14</a:t>
                      </a:r>
                      <a:endParaRPr b="0" i="0" sz="1600" u="none" strike="noStrike">
                        <a:solidFill>
                          <a:srgbClr val="974806"/>
                        </a:solidFill>
                        <a:latin typeface="Calibri"/>
                        <a:ea typeface="Calibri"/>
                        <a:cs typeface="Calibri"/>
                        <a:sym typeface="Calibri"/>
                      </a:endParaRPr>
                    </a:p>
                  </a:txBody>
                  <a:tcPr marT="9525" marB="0" marR="9525" marL="9525" anchor="b"/>
                </a:tc>
              </a:tr>
              <a:tr h="250375">
                <a:tc>
                  <a:txBody>
                    <a:bodyPr/>
                    <a:lstStyle/>
                    <a:p>
                      <a:pPr indent="0" lvl="0" marL="0" marR="0" rtl="0" algn="l">
                        <a:spcBef>
                          <a:spcPts val="0"/>
                        </a:spcBef>
                        <a:spcAft>
                          <a:spcPts val="0"/>
                        </a:spcAft>
                        <a:buNone/>
                      </a:pPr>
                      <a:r>
                        <a:rPr lang="en-US" sz="1600" u="none" strike="noStrike">
                          <a:solidFill>
                            <a:srgbClr val="974806"/>
                          </a:solidFill>
                        </a:rPr>
                        <a:t>6 Water</a:t>
                      </a:r>
                      <a:endParaRPr b="0" i="0" sz="1600" u="none" strike="noStrike">
                        <a:solidFill>
                          <a:srgbClr val="974806"/>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US" sz="1600" u="none" strike="noStrike">
                          <a:solidFill>
                            <a:srgbClr val="974806"/>
                          </a:solidFill>
                        </a:rPr>
                        <a:t>10</a:t>
                      </a:r>
                      <a:endParaRPr b="0" i="0" sz="1600" u="none" strike="noStrike">
                        <a:solidFill>
                          <a:srgbClr val="974806"/>
                        </a:solidFill>
                        <a:latin typeface="Calibri"/>
                        <a:ea typeface="Calibri"/>
                        <a:cs typeface="Calibri"/>
                        <a:sym typeface="Calibri"/>
                      </a:endParaRPr>
                    </a:p>
                  </a:txBody>
                  <a:tcPr marT="9525" marB="0" marR="9525" marL="9525" anchor="b"/>
                </a:tc>
              </a:tr>
              <a:tr h="250375">
                <a:tc>
                  <a:txBody>
                    <a:bodyPr/>
                    <a:lstStyle/>
                    <a:p>
                      <a:pPr indent="0" lvl="0" marL="0" marR="0" rtl="0" algn="l">
                        <a:spcBef>
                          <a:spcPts val="0"/>
                        </a:spcBef>
                        <a:spcAft>
                          <a:spcPts val="0"/>
                        </a:spcAft>
                        <a:buNone/>
                      </a:pPr>
                      <a:r>
                        <a:rPr lang="en-US" sz="1600" u="none" strike="noStrike">
                          <a:solidFill>
                            <a:srgbClr val="974806"/>
                          </a:solidFill>
                        </a:rPr>
                        <a:t>7 Energy</a:t>
                      </a:r>
                      <a:endParaRPr b="0" i="0" sz="1600" u="none" strike="noStrike">
                        <a:solidFill>
                          <a:srgbClr val="974806"/>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US" sz="1600" u="none" strike="noStrike">
                          <a:solidFill>
                            <a:srgbClr val="974806"/>
                          </a:solidFill>
                        </a:rPr>
                        <a:t>6</a:t>
                      </a:r>
                      <a:endParaRPr b="0" i="0" sz="1600" u="none" strike="noStrike">
                        <a:solidFill>
                          <a:srgbClr val="974806"/>
                        </a:solidFill>
                        <a:latin typeface="Calibri"/>
                        <a:ea typeface="Calibri"/>
                        <a:cs typeface="Calibri"/>
                        <a:sym typeface="Calibri"/>
                      </a:endParaRPr>
                    </a:p>
                  </a:txBody>
                  <a:tcPr marT="9525" marB="0" marR="9525" marL="9525" anchor="b"/>
                </a:tc>
              </a:tr>
              <a:tr h="268700">
                <a:tc>
                  <a:txBody>
                    <a:bodyPr/>
                    <a:lstStyle/>
                    <a:p>
                      <a:pPr indent="0" lvl="0" marL="0" marR="0" rtl="0" algn="l">
                        <a:spcBef>
                          <a:spcPts val="0"/>
                        </a:spcBef>
                        <a:spcAft>
                          <a:spcPts val="0"/>
                        </a:spcAft>
                        <a:buNone/>
                      </a:pPr>
                      <a:r>
                        <a:rPr lang="en-US" sz="1600" u="none" strike="noStrike">
                          <a:solidFill>
                            <a:srgbClr val="974806"/>
                          </a:solidFill>
                        </a:rPr>
                        <a:t>8 Economy and Labour</a:t>
                      </a:r>
                      <a:endParaRPr b="0" i="0" sz="1600" u="none" strike="noStrike">
                        <a:solidFill>
                          <a:srgbClr val="974806"/>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US" sz="1600" u="none" strike="noStrike">
                          <a:solidFill>
                            <a:srgbClr val="974806"/>
                          </a:solidFill>
                        </a:rPr>
                        <a:t>15</a:t>
                      </a:r>
                      <a:endParaRPr b="0" i="0" sz="1600" u="none" strike="noStrike">
                        <a:solidFill>
                          <a:srgbClr val="974806"/>
                        </a:solidFill>
                        <a:latin typeface="Calibri"/>
                        <a:ea typeface="Calibri"/>
                        <a:cs typeface="Calibri"/>
                        <a:sym typeface="Calibri"/>
                      </a:endParaRPr>
                    </a:p>
                  </a:txBody>
                  <a:tcPr marT="9525" marB="0" marR="9525" marL="9525" anchor="b"/>
                </a:tc>
              </a:tr>
              <a:tr h="346225">
                <a:tc>
                  <a:txBody>
                    <a:bodyPr/>
                    <a:lstStyle/>
                    <a:p>
                      <a:pPr indent="0" lvl="0" marL="0" marR="0" rtl="0" algn="l">
                        <a:spcBef>
                          <a:spcPts val="0"/>
                        </a:spcBef>
                        <a:spcAft>
                          <a:spcPts val="0"/>
                        </a:spcAft>
                        <a:buNone/>
                      </a:pPr>
                      <a:r>
                        <a:rPr lang="en-US" sz="1600" u="none" strike="noStrike">
                          <a:solidFill>
                            <a:srgbClr val="974806"/>
                          </a:solidFill>
                        </a:rPr>
                        <a:t>9 Infrastructure and Innovation</a:t>
                      </a:r>
                      <a:endParaRPr b="0" i="0" sz="1600" u="none" strike="noStrike">
                        <a:solidFill>
                          <a:srgbClr val="974806"/>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US" sz="1600" u="none" strike="noStrike">
                          <a:solidFill>
                            <a:srgbClr val="974806"/>
                          </a:solidFill>
                        </a:rPr>
                        <a:t>12</a:t>
                      </a:r>
                      <a:endParaRPr b="0" i="0" sz="1600" u="none" strike="noStrike">
                        <a:solidFill>
                          <a:srgbClr val="974806"/>
                        </a:solidFill>
                        <a:latin typeface="Calibri"/>
                        <a:ea typeface="Calibri"/>
                        <a:cs typeface="Calibri"/>
                        <a:sym typeface="Calibri"/>
                      </a:endParaRPr>
                    </a:p>
                  </a:txBody>
                  <a:tcPr marT="9525" marB="0" marR="9525" marL="9525" anchor="b"/>
                </a:tc>
              </a:tr>
              <a:tr h="250375">
                <a:tc>
                  <a:txBody>
                    <a:bodyPr/>
                    <a:lstStyle/>
                    <a:p>
                      <a:pPr indent="0" lvl="0" marL="0" marR="0" rtl="0" algn="l">
                        <a:spcBef>
                          <a:spcPts val="0"/>
                        </a:spcBef>
                        <a:spcAft>
                          <a:spcPts val="0"/>
                        </a:spcAft>
                        <a:buNone/>
                      </a:pPr>
                      <a:r>
                        <a:rPr lang="en-US" sz="1600" u="none" strike="noStrike">
                          <a:solidFill>
                            <a:srgbClr val="974806"/>
                          </a:solidFill>
                        </a:rPr>
                        <a:t>10 Inequality</a:t>
                      </a:r>
                      <a:endParaRPr b="0" i="0" sz="1600" u="none" strike="noStrike">
                        <a:solidFill>
                          <a:srgbClr val="974806"/>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US" sz="1600" u="none" strike="noStrike">
                          <a:solidFill>
                            <a:srgbClr val="974806"/>
                          </a:solidFill>
                        </a:rPr>
                        <a:t>12</a:t>
                      </a:r>
                      <a:endParaRPr b="0" i="0" sz="1600" u="none" strike="noStrike">
                        <a:solidFill>
                          <a:srgbClr val="974806"/>
                        </a:solidFill>
                        <a:latin typeface="Calibri"/>
                        <a:ea typeface="Calibri"/>
                        <a:cs typeface="Calibri"/>
                        <a:sym typeface="Calibri"/>
                      </a:endParaRPr>
                    </a:p>
                  </a:txBody>
                  <a:tcPr marT="9525" marB="0" marR="9525" marL="9525" anchor="b"/>
                </a:tc>
              </a:tr>
              <a:tr h="250375">
                <a:tc>
                  <a:txBody>
                    <a:bodyPr/>
                    <a:lstStyle/>
                    <a:p>
                      <a:pPr indent="0" lvl="0" marL="0" marR="0" rtl="0" algn="l">
                        <a:spcBef>
                          <a:spcPts val="0"/>
                        </a:spcBef>
                        <a:spcAft>
                          <a:spcPts val="0"/>
                        </a:spcAft>
                        <a:buNone/>
                      </a:pPr>
                      <a:r>
                        <a:rPr lang="en-US" sz="1600" u="none" strike="noStrike">
                          <a:solidFill>
                            <a:srgbClr val="974806"/>
                          </a:solidFill>
                        </a:rPr>
                        <a:t>11 Cities</a:t>
                      </a:r>
                      <a:endParaRPr b="0" i="0" sz="1600" u="none" strike="noStrike">
                        <a:solidFill>
                          <a:srgbClr val="974806"/>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US" sz="1600" u="none" strike="noStrike">
                          <a:solidFill>
                            <a:srgbClr val="974806"/>
                          </a:solidFill>
                        </a:rPr>
                        <a:t>13</a:t>
                      </a:r>
                      <a:endParaRPr b="0" i="0" sz="1600" u="none" strike="noStrike">
                        <a:solidFill>
                          <a:srgbClr val="974806"/>
                        </a:solidFill>
                        <a:latin typeface="Calibri"/>
                        <a:ea typeface="Calibri"/>
                        <a:cs typeface="Calibri"/>
                        <a:sym typeface="Calibri"/>
                      </a:endParaRPr>
                    </a:p>
                  </a:txBody>
                  <a:tcPr marT="9525" marB="0" marR="9525" marL="9525" anchor="b"/>
                </a:tc>
              </a:tr>
              <a:tr h="250375">
                <a:tc>
                  <a:txBody>
                    <a:bodyPr/>
                    <a:lstStyle/>
                    <a:p>
                      <a:pPr indent="0" lvl="0" marL="0" marR="0" rtl="0" algn="l">
                        <a:spcBef>
                          <a:spcPts val="0"/>
                        </a:spcBef>
                        <a:spcAft>
                          <a:spcPts val="0"/>
                        </a:spcAft>
                        <a:buNone/>
                      </a:pPr>
                      <a:r>
                        <a:rPr lang="en-US" sz="1600" u="none" strike="noStrike">
                          <a:solidFill>
                            <a:srgbClr val="974806"/>
                          </a:solidFill>
                        </a:rPr>
                        <a:t>12 SCP</a:t>
                      </a:r>
                      <a:endParaRPr b="0" i="0" sz="1600" u="none" strike="noStrike">
                        <a:solidFill>
                          <a:srgbClr val="974806"/>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US" sz="1600" u="none" strike="noStrike">
                          <a:solidFill>
                            <a:srgbClr val="974806"/>
                          </a:solidFill>
                        </a:rPr>
                        <a:t>12</a:t>
                      </a:r>
                      <a:endParaRPr b="0" i="0" sz="1600" u="none" strike="noStrike">
                        <a:solidFill>
                          <a:srgbClr val="974806"/>
                        </a:solidFill>
                        <a:latin typeface="Calibri"/>
                        <a:ea typeface="Calibri"/>
                        <a:cs typeface="Calibri"/>
                        <a:sym typeface="Calibri"/>
                      </a:endParaRPr>
                    </a:p>
                  </a:txBody>
                  <a:tcPr marT="9525" marB="0" marR="9525" marL="9525" anchor="b"/>
                </a:tc>
              </a:tr>
              <a:tr h="268700">
                <a:tc>
                  <a:txBody>
                    <a:bodyPr/>
                    <a:lstStyle/>
                    <a:p>
                      <a:pPr indent="0" lvl="0" marL="0" marR="0" rtl="0" algn="l">
                        <a:spcBef>
                          <a:spcPts val="0"/>
                        </a:spcBef>
                        <a:spcAft>
                          <a:spcPts val="0"/>
                        </a:spcAft>
                        <a:buNone/>
                      </a:pPr>
                      <a:r>
                        <a:rPr lang="en-US" sz="1600" u="none" strike="noStrike">
                          <a:solidFill>
                            <a:srgbClr val="974806"/>
                          </a:solidFill>
                        </a:rPr>
                        <a:t>13 Climate Change</a:t>
                      </a:r>
                      <a:endParaRPr b="0" i="0" sz="1600" u="none" strike="noStrike">
                        <a:solidFill>
                          <a:srgbClr val="974806"/>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US" sz="1600" u="none" strike="noStrike">
                          <a:solidFill>
                            <a:srgbClr val="974806"/>
                          </a:solidFill>
                        </a:rPr>
                        <a:t>5</a:t>
                      </a:r>
                      <a:endParaRPr b="0" i="0" sz="1600" u="none" strike="noStrike">
                        <a:solidFill>
                          <a:srgbClr val="974806"/>
                        </a:solidFill>
                        <a:latin typeface="Calibri"/>
                        <a:ea typeface="Calibri"/>
                        <a:cs typeface="Calibri"/>
                        <a:sym typeface="Calibri"/>
                      </a:endParaRPr>
                    </a:p>
                  </a:txBody>
                  <a:tcPr marT="9525" marB="0" marR="9525" marL="9525" anchor="b"/>
                </a:tc>
              </a:tr>
              <a:tr h="250375">
                <a:tc>
                  <a:txBody>
                    <a:bodyPr/>
                    <a:lstStyle/>
                    <a:p>
                      <a:pPr indent="0" lvl="0" marL="0" marR="0" rtl="0" algn="l">
                        <a:spcBef>
                          <a:spcPts val="0"/>
                        </a:spcBef>
                        <a:spcAft>
                          <a:spcPts val="0"/>
                        </a:spcAft>
                        <a:buNone/>
                      </a:pPr>
                      <a:r>
                        <a:rPr lang="en-US" sz="1600" u="none" strike="noStrike">
                          <a:solidFill>
                            <a:srgbClr val="974806"/>
                          </a:solidFill>
                        </a:rPr>
                        <a:t>14 Oceans</a:t>
                      </a:r>
                      <a:endParaRPr b="0" i="0" sz="1600" u="none" strike="noStrike">
                        <a:solidFill>
                          <a:srgbClr val="974806"/>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US" sz="1600" u="none" strike="noStrike">
                          <a:solidFill>
                            <a:srgbClr val="974806"/>
                          </a:solidFill>
                        </a:rPr>
                        <a:t>10</a:t>
                      </a:r>
                      <a:endParaRPr b="0" i="0" sz="1600" u="none" strike="noStrike">
                        <a:solidFill>
                          <a:srgbClr val="974806"/>
                        </a:solidFill>
                        <a:latin typeface="Calibri"/>
                        <a:ea typeface="Calibri"/>
                        <a:cs typeface="Calibri"/>
                        <a:sym typeface="Calibri"/>
                      </a:endParaRPr>
                    </a:p>
                  </a:txBody>
                  <a:tcPr marT="9525" marB="0" marR="9525" marL="9525" anchor="b"/>
                </a:tc>
              </a:tr>
              <a:tr h="250375">
                <a:tc>
                  <a:txBody>
                    <a:bodyPr/>
                    <a:lstStyle/>
                    <a:p>
                      <a:pPr indent="0" lvl="0" marL="0" marR="0" rtl="0" algn="l">
                        <a:spcBef>
                          <a:spcPts val="0"/>
                        </a:spcBef>
                        <a:spcAft>
                          <a:spcPts val="0"/>
                        </a:spcAft>
                        <a:buNone/>
                      </a:pPr>
                      <a:r>
                        <a:rPr lang="en-US" sz="1600" u="none" strike="noStrike">
                          <a:solidFill>
                            <a:srgbClr val="974806"/>
                          </a:solidFill>
                        </a:rPr>
                        <a:t>15 Biodiversity</a:t>
                      </a:r>
                      <a:endParaRPr b="0" i="0" sz="1600" u="none" strike="noStrike">
                        <a:solidFill>
                          <a:srgbClr val="974806"/>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US" sz="1600" u="none" strike="noStrike">
                          <a:solidFill>
                            <a:srgbClr val="974806"/>
                          </a:solidFill>
                        </a:rPr>
                        <a:t>15</a:t>
                      </a:r>
                      <a:endParaRPr b="0" i="0" sz="1600" u="none" strike="noStrike">
                        <a:solidFill>
                          <a:srgbClr val="974806"/>
                        </a:solidFill>
                        <a:latin typeface="Calibri"/>
                        <a:ea typeface="Calibri"/>
                        <a:cs typeface="Calibri"/>
                        <a:sym typeface="Calibri"/>
                      </a:endParaRPr>
                    </a:p>
                  </a:txBody>
                  <a:tcPr marT="9525" marB="0" marR="9525" marL="9525" anchor="b"/>
                </a:tc>
              </a:tr>
              <a:tr h="268700">
                <a:tc>
                  <a:txBody>
                    <a:bodyPr/>
                    <a:lstStyle/>
                    <a:p>
                      <a:pPr indent="0" lvl="0" marL="0" marR="0" rtl="0" algn="l">
                        <a:spcBef>
                          <a:spcPts val="0"/>
                        </a:spcBef>
                        <a:spcAft>
                          <a:spcPts val="0"/>
                        </a:spcAft>
                        <a:buNone/>
                      </a:pPr>
                      <a:r>
                        <a:rPr lang="en-US" sz="1600" u="none" strike="noStrike">
                          <a:solidFill>
                            <a:srgbClr val="974806"/>
                          </a:solidFill>
                        </a:rPr>
                        <a:t>16 Peace and Justice</a:t>
                      </a:r>
                      <a:endParaRPr b="0" i="0" sz="1600" u="none" strike="noStrike">
                        <a:solidFill>
                          <a:srgbClr val="974806"/>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US" sz="1600" u="none" strike="noStrike">
                          <a:solidFill>
                            <a:srgbClr val="974806"/>
                          </a:solidFill>
                        </a:rPr>
                        <a:t>21</a:t>
                      </a:r>
                      <a:endParaRPr b="0" i="0" sz="1600" u="none" strike="noStrike">
                        <a:solidFill>
                          <a:srgbClr val="974806"/>
                        </a:solidFill>
                        <a:latin typeface="Calibri"/>
                        <a:ea typeface="Calibri"/>
                        <a:cs typeface="Calibri"/>
                        <a:sym typeface="Calibri"/>
                      </a:endParaRPr>
                    </a:p>
                  </a:txBody>
                  <a:tcPr marT="9525" marB="0" marR="9525" marL="9525" anchor="b"/>
                </a:tc>
              </a:tr>
              <a:tr h="346225">
                <a:tc>
                  <a:txBody>
                    <a:bodyPr/>
                    <a:lstStyle/>
                    <a:p>
                      <a:pPr indent="0" lvl="0" marL="0" marR="0" rtl="0" algn="l">
                        <a:spcBef>
                          <a:spcPts val="0"/>
                        </a:spcBef>
                        <a:spcAft>
                          <a:spcPts val="0"/>
                        </a:spcAft>
                        <a:buNone/>
                      </a:pPr>
                      <a:r>
                        <a:rPr lang="en-US" sz="1600" u="none" strike="noStrike">
                          <a:solidFill>
                            <a:srgbClr val="974806"/>
                          </a:solidFill>
                        </a:rPr>
                        <a:t>17 Means of Implementation</a:t>
                      </a:r>
                      <a:endParaRPr b="0" i="0" sz="1600" u="none" strike="noStrike">
                        <a:solidFill>
                          <a:srgbClr val="974806"/>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US" sz="1600" u="none" strike="noStrike">
                          <a:solidFill>
                            <a:srgbClr val="974806"/>
                          </a:solidFill>
                        </a:rPr>
                        <a:t>24</a:t>
                      </a:r>
                      <a:endParaRPr b="0" i="0" sz="1600" u="none" strike="noStrike">
                        <a:solidFill>
                          <a:srgbClr val="974806"/>
                        </a:solidFill>
                        <a:latin typeface="Calibri"/>
                        <a:ea typeface="Calibri"/>
                        <a:cs typeface="Calibri"/>
                        <a:sym typeface="Calibri"/>
                      </a:endParaRPr>
                    </a:p>
                  </a:txBody>
                  <a:tcPr marT="9525" marB="0" marR="9525" marL="9525" anchor="b"/>
                </a:tc>
              </a:tr>
              <a:tr h="250375">
                <a:tc>
                  <a:txBody>
                    <a:bodyPr/>
                    <a:lstStyle/>
                    <a:p>
                      <a:pPr indent="0" lvl="0" marL="0" marR="0" rtl="0" algn="l">
                        <a:spcBef>
                          <a:spcPts val="0"/>
                        </a:spcBef>
                        <a:spcAft>
                          <a:spcPts val="0"/>
                        </a:spcAft>
                        <a:buNone/>
                      </a:pPr>
                      <a:r>
                        <a:rPr b="1" lang="en-US" sz="1600" u="none" strike="noStrike">
                          <a:solidFill>
                            <a:srgbClr val="974806"/>
                          </a:solidFill>
                        </a:rPr>
                        <a:t>TOTAL</a:t>
                      </a:r>
                      <a:endParaRPr b="1" i="0" sz="1600" u="none" strike="noStrike">
                        <a:solidFill>
                          <a:srgbClr val="974806"/>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b="1" lang="en-US" sz="1600" u="none" strike="noStrike">
                          <a:solidFill>
                            <a:srgbClr val="974806"/>
                          </a:solidFill>
                        </a:rPr>
                        <a:t>229</a:t>
                      </a:r>
                      <a:endParaRPr b="1" i="0" sz="1600" u="none" strike="noStrike">
                        <a:solidFill>
                          <a:srgbClr val="974806"/>
                        </a:solidFill>
                        <a:latin typeface="Calibri"/>
                        <a:ea typeface="Calibri"/>
                        <a:cs typeface="Calibri"/>
                        <a:sym typeface="Calibri"/>
                      </a:endParaRPr>
                    </a:p>
                  </a:txBody>
                  <a:tcPr marT="9525" marB="0" marR="9525" marL="9525" anchor="b"/>
                </a:tc>
              </a:tr>
            </a:tbl>
          </a:graphicData>
        </a:graphic>
      </p:graphicFrame>
      <p:graphicFrame>
        <p:nvGraphicFramePr>
          <p:cNvPr id="219" name="Google Shape;219;p7"/>
          <p:cNvGraphicFramePr/>
          <p:nvPr/>
        </p:nvGraphicFramePr>
        <p:xfrm>
          <a:off x="4788024" y="2132856"/>
          <a:ext cx="3000000" cy="3000000"/>
        </p:xfrm>
        <a:graphic>
          <a:graphicData uri="http://schemas.openxmlformats.org/drawingml/2006/table">
            <a:tbl>
              <a:tblPr>
                <a:noFill/>
                <a:tableStyleId>{017E5EDB-2A26-4BBA-A0A5-110819E0605B}</a:tableStyleId>
              </a:tblPr>
              <a:tblGrid>
                <a:gridCol w="1944225"/>
                <a:gridCol w="1944225"/>
              </a:tblGrid>
              <a:tr h="381000">
                <a:tc>
                  <a:txBody>
                    <a:bodyPr/>
                    <a:lstStyle/>
                    <a:p>
                      <a:pPr indent="0" lvl="0" marL="0" marR="0" rtl="0" algn="l">
                        <a:spcBef>
                          <a:spcPts val="0"/>
                        </a:spcBef>
                        <a:spcAft>
                          <a:spcPts val="0"/>
                        </a:spcAft>
                        <a:buNone/>
                      </a:pPr>
                      <a:r>
                        <a:rPr b="1" lang="en-US" sz="2000" u="none" strike="noStrike">
                          <a:solidFill>
                            <a:srgbClr val="C00000"/>
                          </a:solidFill>
                        </a:rPr>
                        <a:t>Dimensions</a:t>
                      </a:r>
                      <a:endParaRPr b="1" i="0" sz="2000" u="none" strike="noStrike">
                        <a:solidFill>
                          <a:srgbClr val="C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b="1" lang="en-US" sz="2000" u="none" strike="noStrike">
                          <a:solidFill>
                            <a:srgbClr val="C00000"/>
                          </a:solidFill>
                        </a:rPr>
                        <a:t>Indicators</a:t>
                      </a:r>
                      <a:endParaRPr b="1" i="0" sz="2000" u="none" strike="noStrike">
                        <a:solidFill>
                          <a:srgbClr val="C00000"/>
                        </a:solidFill>
                        <a:latin typeface="Calibri"/>
                        <a:ea typeface="Calibri"/>
                        <a:cs typeface="Calibri"/>
                        <a:sym typeface="Calibri"/>
                      </a:endParaRPr>
                    </a:p>
                  </a:txBody>
                  <a:tcPr marT="9525" marB="0" marR="9525" marL="9525" anchor="b"/>
                </a:tc>
              </a:tr>
              <a:tr h="381000">
                <a:tc>
                  <a:txBody>
                    <a:bodyPr/>
                    <a:lstStyle/>
                    <a:p>
                      <a:pPr indent="0" lvl="0" marL="0" marR="0" rtl="0" algn="l">
                        <a:spcBef>
                          <a:spcPts val="0"/>
                        </a:spcBef>
                        <a:spcAft>
                          <a:spcPts val="0"/>
                        </a:spcAft>
                        <a:buNone/>
                      </a:pPr>
                      <a:r>
                        <a:rPr b="1" lang="en-US" sz="2000" u="none" strike="noStrike">
                          <a:solidFill>
                            <a:srgbClr val="974806"/>
                          </a:solidFill>
                        </a:rPr>
                        <a:t>People</a:t>
                      </a:r>
                      <a:endParaRPr b="1" i="0" sz="2000" u="none" strike="noStrike">
                        <a:solidFill>
                          <a:srgbClr val="974806"/>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b="1" lang="en-US" sz="2000" u="none" strike="noStrike">
                          <a:solidFill>
                            <a:srgbClr val="974806"/>
                          </a:solidFill>
                        </a:rPr>
                        <a:t>74</a:t>
                      </a:r>
                      <a:endParaRPr b="1" i="0" sz="2000" u="none" strike="noStrike">
                        <a:solidFill>
                          <a:srgbClr val="974806"/>
                        </a:solidFill>
                        <a:latin typeface="Calibri"/>
                        <a:ea typeface="Calibri"/>
                        <a:cs typeface="Calibri"/>
                        <a:sym typeface="Calibri"/>
                      </a:endParaRPr>
                    </a:p>
                  </a:txBody>
                  <a:tcPr marT="9525" marB="0" marR="9525" marL="9525" anchor="b"/>
                </a:tc>
              </a:tr>
              <a:tr h="381000">
                <a:tc>
                  <a:txBody>
                    <a:bodyPr/>
                    <a:lstStyle/>
                    <a:p>
                      <a:pPr indent="0" lvl="0" marL="0" marR="0" rtl="0" algn="l">
                        <a:spcBef>
                          <a:spcPts val="0"/>
                        </a:spcBef>
                        <a:spcAft>
                          <a:spcPts val="0"/>
                        </a:spcAft>
                        <a:buNone/>
                      </a:pPr>
                      <a:r>
                        <a:rPr b="1" lang="en-US" sz="2000" u="none" strike="noStrike">
                          <a:solidFill>
                            <a:srgbClr val="974806"/>
                          </a:solidFill>
                        </a:rPr>
                        <a:t>Prosperity</a:t>
                      </a:r>
                      <a:endParaRPr b="1" i="0" sz="2000" u="none" strike="noStrike">
                        <a:solidFill>
                          <a:srgbClr val="974806"/>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b="1" lang="en-US" sz="2000" u="none" strike="noStrike">
                          <a:solidFill>
                            <a:srgbClr val="974806"/>
                          </a:solidFill>
                        </a:rPr>
                        <a:t>58</a:t>
                      </a:r>
                      <a:endParaRPr b="1" i="0" sz="2000" u="none" strike="noStrike">
                        <a:solidFill>
                          <a:srgbClr val="974806"/>
                        </a:solidFill>
                        <a:latin typeface="Calibri"/>
                        <a:ea typeface="Calibri"/>
                        <a:cs typeface="Calibri"/>
                        <a:sym typeface="Calibri"/>
                      </a:endParaRPr>
                    </a:p>
                  </a:txBody>
                  <a:tcPr marT="9525" marB="0" marR="9525" marL="9525" anchor="b"/>
                </a:tc>
              </a:tr>
              <a:tr h="381000">
                <a:tc>
                  <a:txBody>
                    <a:bodyPr/>
                    <a:lstStyle/>
                    <a:p>
                      <a:pPr indent="0" lvl="0" marL="0" marR="0" rtl="0" algn="l">
                        <a:spcBef>
                          <a:spcPts val="0"/>
                        </a:spcBef>
                        <a:spcAft>
                          <a:spcPts val="0"/>
                        </a:spcAft>
                        <a:buNone/>
                      </a:pPr>
                      <a:r>
                        <a:rPr b="1" lang="en-US" sz="2000" u="none" strike="noStrike">
                          <a:solidFill>
                            <a:srgbClr val="974806"/>
                          </a:solidFill>
                        </a:rPr>
                        <a:t>Planet</a:t>
                      </a:r>
                      <a:endParaRPr b="1" i="0" sz="2000" u="none" strike="noStrike">
                        <a:solidFill>
                          <a:srgbClr val="974806"/>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b="1" lang="en-US" sz="2000" u="none" strike="noStrike">
                          <a:solidFill>
                            <a:srgbClr val="974806"/>
                          </a:solidFill>
                        </a:rPr>
                        <a:t>52</a:t>
                      </a:r>
                      <a:endParaRPr b="1" i="0" sz="2000" u="none" strike="noStrike">
                        <a:solidFill>
                          <a:srgbClr val="974806"/>
                        </a:solidFill>
                        <a:latin typeface="Calibri"/>
                        <a:ea typeface="Calibri"/>
                        <a:cs typeface="Calibri"/>
                        <a:sym typeface="Calibri"/>
                      </a:endParaRPr>
                    </a:p>
                  </a:txBody>
                  <a:tcPr marT="9525" marB="0" marR="9525" marL="9525" anchor="b"/>
                </a:tc>
              </a:tr>
              <a:tr h="461825">
                <a:tc>
                  <a:txBody>
                    <a:bodyPr/>
                    <a:lstStyle/>
                    <a:p>
                      <a:pPr indent="0" lvl="0" marL="0" marR="0" rtl="0" algn="l">
                        <a:spcBef>
                          <a:spcPts val="0"/>
                        </a:spcBef>
                        <a:spcAft>
                          <a:spcPts val="0"/>
                        </a:spcAft>
                        <a:buNone/>
                      </a:pPr>
                      <a:r>
                        <a:rPr b="1" lang="en-US" sz="2000" u="none" strike="noStrike">
                          <a:solidFill>
                            <a:srgbClr val="974806"/>
                          </a:solidFill>
                        </a:rPr>
                        <a:t>Peace and Justice</a:t>
                      </a:r>
                      <a:endParaRPr b="1" i="0" sz="2000" u="none" strike="noStrike">
                        <a:solidFill>
                          <a:srgbClr val="974806"/>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b="1" lang="en-US" sz="2000" u="none" strike="noStrike">
                          <a:solidFill>
                            <a:srgbClr val="974806"/>
                          </a:solidFill>
                        </a:rPr>
                        <a:t>21</a:t>
                      </a:r>
                      <a:endParaRPr b="1" i="0" sz="2000" u="none" strike="noStrike">
                        <a:solidFill>
                          <a:srgbClr val="974806"/>
                        </a:solidFill>
                        <a:latin typeface="Calibri"/>
                        <a:ea typeface="Calibri"/>
                        <a:cs typeface="Calibri"/>
                        <a:sym typeface="Calibri"/>
                      </a:endParaRPr>
                    </a:p>
                  </a:txBody>
                  <a:tcPr marT="9525" marB="0" marR="9525" marL="9525" anchor="b"/>
                </a:tc>
              </a:tr>
              <a:tr h="750475">
                <a:tc>
                  <a:txBody>
                    <a:bodyPr/>
                    <a:lstStyle/>
                    <a:p>
                      <a:pPr indent="0" lvl="0" marL="0" marR="0" rtl="0" algn="l">
                        <a:spcBef>
                          <a:spcPts val="0"/>
                        </a:spcBef>
                        <a:spcAft>
                          <a:spcPts val="0"/>
                        </a:spcAft>
                        <a:buNone/>
                      </a:pPr>
                      <a:r>
                        <a:rPr b="1" lang="en-US" sz="2000" u="none" strike="noStrike">
                          <a:solidFill>
                            <a:srgbClr val="974806"/>
                          </a:solidFill>
                        </a:rPr>
                        <a:t>Means of Implementation</a:t>
                      </a:r>
                      <a:endParaRPr b="1" i="0" sz="2000" u="none" strike="noStrike">
                        <a:solidFill>
                          <a:srgbClr val="974806"/>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b="1" lang="en-US" sz="2000" u="none" strike="noStrike">
                          <a:solidFill>
                            <a:srgbClr val="974806"/>
                          </a:solidFill>
                        </a:rPr>
                        <a:t>24</a:t>
                      </a:r>
                      <a:endParaRPr b="1" i="0" sz="2000" u="none" strike="noStrike">
                        <a:solidFill>
                          <a:srgbClr val="974806"/>
                        </a:solidFill>
                        <a:latin typeface="Calibri"/>
                        <a:ea typeface="Calibri"/>
                        <a:cs typeface="Calibri"/>
                        <a:sym typeface="Calibri"/>
                      </a:endParaRPr>
                    </a:p>
                  </a:txBody>
                  <a:tcPr marT="9525" marB="0" marR="9525" marL="9525" anchor="b"/>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8"/>
          <p:cNvSpPr txBox="1"/>
          <p:nvPr>
            <p:ph type="title"/>
          </p:nvPr>
        </p:nvSpPr>
        <p:spPr>
          <a:xfrm>
            <a:off x="0" y="0"/>
            <a:ext cx="9144000" cy="1524000"/>
          </a:xfrm>
          <a:prstGeom prst="rect">
            <a:avLst/>
          </a:prstGeom>
          <a:solidFill>
            <a:schemeClr val="dk2"/>
          </a:solid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3200"/>
              <a:buFont typeface="Calibri"/>
              <a:buNone/>
            </a:pPr>
            <a:r>
              <a:rPr b="1" lang="en-US" sz="3200">
                <a:solidFill>
                  <a:schemeClr val="lt1"/>
                </a:solidFill>
                <a:latin typeface="Calibri"/>
                <a:ea typeface="Calibri"/>
                <a:cs typeface="Calibri"/>
                <a:sym typeface="Calibri"/>
              </a:rPr>
              <a:t>A Note on the Process</a:t>
            </a:r>
            <a:br>
              <a:rPr b="1" lang="en-US" sz="3200">
                <a:solidFill>
                  <a:schemeClr val="lt1"/>
                </a:solidFill>
                <a:latin typeface="Calibri"/>
                <a:ea typeface="Calibri"/>
                <a:cs typeface="Calibri"/>
                <a:sym typeface="Calibri"/>
              </a:rPr>
            </a:br>
            <a:r>
              <a:rPr b="1" lang="en-US" sz="2800">
                <a:solidFill>
                  <a:schemeClr val="accent4"/>
                </a:solidFill>
                <a:latin typeface="Calibri"/>
                <a:ea typeface="Calibri"/>
                <a:cs typeface="Calibri"/>
                <a:sym typeface="Calibri"/>
              </a:rPr>
              <a:t>Key players and voices in developing the SDGs</a:t>
            </a:r>
            <a:endParaRPr/>
          </a:p>
        </p:txBody>
      </p:sp>
      <p:sp>
        <p:nvSpPr>
          <p:cNvPr id="226" name="Google Shape;226;p8"/>
          <p:cNvSpPr/>
          <p:nvPr/>
        </p:nvSpPr>
        <p:spPr>
          <a:xfrm>
            <a:off x="0" y="1447800"/>
            <a:ext cx="9144000" cy="152400"/>
          </a:xfrm>
          <a:prstGeom prst="rect">
            <a:avLst/>
          </a:prstGeom>
          <a:solidFill>
            <a:srgbClr val="002060"/>
          </a:solidFill>
          <a:ln cap="flat" cmpd="sng" w="25400">
            <a:solidFill>
              <a:srgbClr val="1D018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8"/>
          <p:cNvSpPr/>
          <p:nvPr/>
        </p:nvSpPr>
        <p:spPr>
          <a:xfrm>
            <a:off x="7247759" y="2458549"/>
            <a:ext cx="1794622" cy="533399"/>
          </a:xfrm>
          <a:prstGeom prst="roundRect">
            <a:avLst>
              <a:gd fmla="val 16667" name="adj"/>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Calibri"/>
                <a:ea typeface="Calibri"/>
                <a:cs typeface="Calibri"/>
                <a:sym typeface="Calibri"/>
              </a:rPr>
              <a:t>Member States</a:t>
            </a:r>
            <a:endParaRPr/>
          </a:p>
        </p:txBody>
      </p:sp>
      <p:sp>
        <p:nvSpPr>
          <p:cNvPr id="228" name="Google Shape;228;p8"/>
          <p:cNvSpPr/>
          <p:nvPr/>
        </p:nvSpPr>
        <p:spPr>
          <a:xfrm>
            <a:off x="1947144" y="1707177"/>
            <a:ext cx="1740304" cy="565364"/>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Calibri"/>
                <a:ea typeface="Calibri"/>
                <a:cs typeface="Calibri"/>
                <a:sym typeface="Calibri"/>
              </a:rPr>
              <a:t>UN System</a:t>
            </a:r>
            <a:endParaRPr/>
          </a:p>
        </p:txBody>
      </p:sp>
      <p:sp>
        <p:nvSpPr>
          <p:cNvPr id="229" name="Google Shape;229;p8"/>
          <p:cNvSpPr/>
          <p:nvPr/>
        </p:nvSpPr>
        <p:spPr>
          <a:xfrm>
            <a:off x="3710903" y="1707177"/>
            <a:ext cx="1631515" cy="53319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Calibri"/>
                <a:ea typeface="Calibri"/>
                <a:cs typeface="Calibri"/>
                <a:sym typeface="Calibri"/>
              </a:rPr>
              <a:t>Civil Society</a:t>
            </a:r>
            <a:endParaRPr/>
          </a:p>
        </p:txBody>
      </p:sp>
      <p:sp>
        <p:nvSpPr>
          <p:cNvPr id="230" name="Google Shape;230;p8"/>
          <p:cNvSpPr/>
          <p:nvPr/>
        </p:nvSpPr>
        <p:spPr>
          <a:xfrm>
            <a:off x="5446758" y="1677562"/>
            <a:ext cx="1860877" cy="664502"/>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Calibri"/>
                <a:ea typeface="Calibri"/>
                <a:cs typeface="Calibri"/>
                <a:sym typeface="Calibri"/>
              </a:rPr>
              <a:t>Private Sector</a:t>
            </a:r>
            <a:endParaRPr/>
          </a:p>
        </p:txBody>
      </p:sp>
      <p:sp>
        <p:nvSpPr>
          <p:cNvPr id="231" name="Google Shape;231;p8"/>
          <p:cNvSpPr/>
          <p:nvPr/>
        </p:nvSpPr>
        <p:spPr>
          <a:xfrm>
            <a:off x="7388110" y="1676169"/>
            <a:ext cx="1654271" cy="558988"/>
          </a:xfrm>
          <a:prstGeom prst="roundRect">
            <a:avLst>
              <a:gd fmla="val 16667" name="adj"/>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Calibri"/>
                <a:ea typeface="Calibri"/>
                <a:cs typeface="Calibri"/>
                <a:sym typeface="Calibri"/>
              </a:rPr>
              <a:t>Academia</a:t>
            </a:r>
            <a:endParaRPr/>
          </a:p>
        </p:txBody>
      </p:sp>
      <p:sp>
        <p:nvSpPr>
          <p:cNvPr id="232" name="Google Shape;232;p8"/>
          <p:cNvSpPr/>
          <p:nvPr/>
        </p:nvSpPr>
        <p:spPr>
          <a:xfrm>
            <a:off x="23138" y="1662154"/>
            <a:ext cx="1905000" cy="773279"/>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Calibri"/>
                <a:ea typeface="Calibri"/>
                <a:cs typeface="Calibri"/>
                <a:sym typeface="Calibri"/>
              </a:rPr>
              <a:t>Individuals/Citizens</a:t>
            </a:r>
            <a:endParaRPr/>
          </a:p>
        </p:txBody>
      </p:sp>
      <p:sp>
        <p:nvSpPr>
          <p:cNvPr id="233" name="Google Shape;233;p8"/>
          <p:cNvSpPr/>
          <p:nvPr/>
        </p:nvSpPr>
        <p:spPr>
          <a:xfrm rot="-5400000">
            <a:off x="7552031" y="3782128"/>
            <a:ext cx="1600200" cy="1004961"/>
          </a:xfrm>
          <a:prstGeom prst="leftArrow">
            <a:avLst>
              <a:gd fmla="val 50000" name="adj1"/>
              <a:gd fmla="val 50000" name="adj2"/>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8"/>
          <p:cNvSpPr/>
          <p:nvPr/>
        </p:nvSpPr>
        <p:spPr>
          <a:xfrm>
            <a:off x="5809984" y="2640128"/>
            <a:ext cx="1384500" cy="84438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Calibri"/>
                <a:ea typeface="Calibri"/>
                <a:cs typeface="Calibri"/>
                <a:sym typeface="Calibri"/>
              </a:rPr>
              <a:t>The Media</a:t>
            </a:r>
            <a:endParaRPr/>
          </a:p>
        </p:txBody>
      </p:sp>
      <p:pic>
        <p:nvPicPr>
          <p:cNvPr descr="http://pressroom.ipc-undp.org/wp-content/uploads/2013/02/world-we-want.jpg" id="235" name="Google Shape;235;p8"/>
          <p:cNvPicPr preferRelativeResize="0"/>
          <p:nvPr/>
        </p:nvPicPr>
        <p:blipFill rotWithShape="1">
          <a:blip r:embed="rId3">
            <a:alphaModFix/>
          </a:blip>
          <a:srcRect b="0" l="0" r="0" t="0"/>
          <a:stretch/>
        </p:blipFill>
        <p:spPr>
          <a:xfrm>
            <a:off x="279764" y="3461893"/>
            <a:ext cx="1113285" cy="482423"/>
          </a:xfrm>
          <a:prstGeom prst="rect">
            <a:avLst/>
          </a:prstGeom>
          <a:noFill/>
          <a:ln>
            <a:noFill/>
          </a:ln>
        </p:spPr>
      </p:pic>
      <p:grpSp>
        <p:nvGrpSpPr>
          <p:cNvPr id="236" name="Google Shape;236;p8"/>
          <p:cNvGrpSpPr/>
          <p:nvPr/>
        </p:nvGrpSpPr>
        <p:grpSpPr>
          <a:xfrm>
            <a:off x="731092" y="2514956"/>
            <a:ext cx="4423726" cy="743386"/>
            <a:chOff x="186102" y="4750463"/>
            <a:chExt cx="5136501" cy="821786"/>
          </a:xfrm>
        </p:grpSpPr>
        <p:pic>
          <p:nvPicPr>
            <p:cNvPr id="237" name="Google Shape;237;p8"/>
            <p:cNvPicPr preferRelativeResize="0"/>
            <p:nvPr/>
          </p:nvPicPr>
          <p:blipFill rotWithShape="1">
            <a:blip r:embed="rId4">
              <a:alphaModFix/>
            </a:blip>
            <a:srcRect b="0" l="0" r="0" t="0"/>
            <a:stretch/>
          </p:blipFill>
          <p:spPr>
            <a:xfrm>
              <a:off x="186102" y="4934873"/>
              <a:ext cx="5136501" cy="637376"/>
            </a:xfrm>
            <a:prstGeom prst="rect">
              <a:avLst/>
            </a:prstGeom>
            <a:noFill/>
            <a:ln>
              <a:noFill/>
            </a:ln>
          </p:spPr>
        </p:pic>
        <p:pic>
          <p:nvPicPr>
            <p:cNvPr id="238" name="Google Shape;238;p8"/>
            <p:cNvPicPr preferRelativeResize="0"/>
            <p:nvPr/>
          </p:nvPicPr>
          <p:blipFill rotWithShape="1">
            <a:blip r:embed="rId5">
              <a:alphaModFix/>
            </a:blip>
            <a:srcRect b="0" l="0" r="0" t="0"/>
            <a:stretch/>
          </p:blipFill>
          <p:spPr>
            <a:xfrm>
              <a:off x="186102" y="4750463"/>
              <a:ext cx="1364733" cy="224956"/>
            </a:xfrm>
            <a:prstGeom prst="rect">
              <a:avLst/>
            </a:prstGeom>
            <a:noFill/>
            <a:ln>
              <a:noFill/>
            </a:ln>
          </p:spPr>
        </p:pic>
      </p:grpSp>
      <p:pic>
        <p:nvPicPr>
          <p:cNvPr id="239" name="Google Shape;239;p8"/>
          <p:cNvPicPr preferRelativeResize="0"/>
          <p:nvPr/>
        </p:nvPicPr>
        <p:blipFill rotWithShape="1">
          <a:blip r:embed="rId6">
            <a:alphaModFix/>
          </a:blip>
          <a:srcRect b="0" l="0" r="0" t="0"/>
          <a:stretch/>
        </p:blipFill>
        <p:spPr>
          <a:xfrm>
            <a:off x="7734230" y="5429122"/>
            <a:ext cx="1308151" cy="1257018"/>
          </a:xfrm>
          <a:prstGeom prst="rect">
            <a:avLst/>
          </a:prstGeom>
          <a:noFill/>
          <a:ln>
            <a:noFill/>
          </a:ln>
        </p:spPr>
      </p:pic>
      <p:pic>
        <p:nvPicPr>
          <p:cNvPr descr="MYWorld | The United Nations Survey for a beter world" id="240" name="Google Shape;240;p8"/>
          <p:cNvPicPr preferRelativeResize="0"/>
          <p:nvPr/>
        </p:nvPicPr>
        <p:blipFill rotWithShape="1">
          <a:blip r:embed="rId7">
            <a:alphaModFix/>
          </a:blip>
          <a:srcRect b="0" l="0" r="0" t="0"/>
          <a:stretch/>
        </p:blipFill>
        <p:spPr>
          <a:xfrm>
            <a:off x="2807209" y="3452890"/>
            <a:ext cx="3071639" cy="671426"/>
          </a:xfrm>
          <a:prstGeom prst="rect">
            <a:avLst/>
          </a:prstGeom>
          <a:noFill/>
          <a:ln>
            <a:noFill/>
          </a:ln>
        </p:spPr>
      </p:pic>
      <p:pic>
        <p:nvPicPr>
          <p:cNvPr id="241" name="Google Shape;241;p8"/>
          <p:cNvPicPr preferRelativeResize="0"/>
          <p:nvPr/>
        </p:nvPicPr>
        <p:blipFill rotWithShape="1">
          <a:blip r:embed="rId8">
            <a:alphaModFix/>
          </a:blip>
          <a:srcRect b="0" l="0" r="0" t="0"/>
          <a:stretch/>
        </p:blipFill>
        <p:spPr>
          <a:xfrm>
            <a:off x="1809629" y="3418184"/>
            <a:ext cx="606605" cy="569840"/>
          </a:xfrm>
          <a:prstGeom prst="rect">
            <a:avLst/>
          </a:prstGeom>
          <a:noFill/>
          <a:ln>
            <a:noFill/>
          </a:ln>
        </p:spPr>
      </p:pic>
      <p:grpSp>
        <p:nvGrpSpPr>
          <p:cNvPr id="242" name="Google Shape;242;p8"/>
          <p:cNvGrpSpPr/>
          <p:nvPr/>
        </p:nvGrpSpPr>
        <p:grpSpPr>
          <a:xfrm>
            <a:off x="486904" y="4297270"/>
            <a:ext cx="6447997" cy="2375771"/>
            <a:chOff x="333803" y="4182173"/>
            <a:chExt cx="6807337" cy="2478400"/>
          </a:xfrm>
        </p:grpSpPr>
        <p:pic>
          <p:nvPicPr>
            <p:cNvPr id="243" name="Google Shape;243;p8"/>
            <p:cNvPicPr preferRelativeResize="0"/>
            <p:nvPr/>
          </p:nvPicPr>
          <p:blipFill rotWithShape="1">
            <a:blip r:embed="rId9">
              <a:alphaModFix/>
            </a:blip>
            <a:srcRect b="0" l="0" r="0" t="0"/>
            <a:stretch/>
          </p:blipFill>
          <p:spPr>
            <a:xfrm>
              <a:off x="333803" y="4182173"/>
              <a:ext cx="6807337" cy="2478400"/>
            </a:xfrm>
            <a:prstGeom prst="rect">
              <a:avLst/>
            </a:prstGeom>
            <a:noFill/>
            <a:ln>
              <a:noFill/>
            </a:ln>
          </p:spPr>
        </p:pic>
        <p:sp>
          <p:nvSpPr>
            <p:cNvPr id="244" name="Google Shape;244;p8"/>
            <p:cNvSpPr/>
            <p:nvPr/>
          </p:nvSpPr>
          <p:spPr>
            <a:xfrm>
              <a:off x="2263834" y="4298179"/>
              <a:ext cx="304800" cy="261606"/>
            </a:xfrm>
            <a:prstGeom prst="star5">
              <a:avLst>
                <a:gd fmla="val 19098" name="adj"/>
                <a:gd fmla="val 105146" name="hf"/>
                <a:gd fmla="val 110557" name="vf"/>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8"/>
            <p:cNvSpPr/>
            <p:nvPr/>
          </p:nvSpPr>
          <p:spPr>
            <a:xfrm>
              <a:off x="2263834" y="4942150"/>
              <a:ext cx="304800" cy="261606"/>
            </a:xfrm>
            <a:prstGeom prst="star5">
              <a:avLst>
                <a:gd fmla="val 19098" name="adj"/>
                <a:gd fmla="val 105146" name="hf"/>
                <a:gd fmla="val 110557" name="vf"/>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8"/>
            <p:cNvSpPr/>
            <p:nvPr/>
          </p:nvSpPr>
          <p:spPr>
            <a:xfrm>
              <a:off x="4550087" y="4961804"/>
              <a:ext cx="304800" cy="261606"/>
            </a:xfrm>
            <a:prstGeom prst="star5">
              <a:avLst>
                <a:gd fmla="val 19098" name="adj"/>
                <a:gd fmla="val 105146" name="hf"/>
                <a:gd fmla="val 110557" name="vf"/>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8"/>
            <p:cNvSpPr/>
            <p:nvPr/>
          </p:nvSpPr>
          <p:spPr>
            <a:xfrm>
              <a:off x="4572000" y="5710237"/>
              <a:ext cx="304800" cy="261606"/>
            </a:xfrm>
            <a:prstGeom prst="star5">
              <a:avLst>
                <a:gd fmla="val 19098" name="adj"/>
                <a:gd fmla="val 105146" name="hf"/>
                <a:gd fmla="val 110557" name="vf"/>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8"/>
            <p:cNvSpPr/>
            <p:nvPr/>
          </p:nvSpPr>
          <p:spPr>
            <a:xfrm>
              <a:off x="4572000" y="6197064"/>
              <a:ext cx="304800" cy="261606"/>
            </a:xfrm>
            <a:prstGeom prst="star5">
              <a:avLst>
                <a:gd fmla="val 19098" name="adj"/>
                <a:gd fmla="val 105146" name="hf"/>
                <a:gd fmla="val 110557" name="vf"/>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9"/>
          <p:cNvSpPr txBox="1"/>
          <p:nvPr>
            <p:ph type="title"/>
          </p:nvPr>
        </p:nvSpPr>
        <p:spPr>
          <a:xfrm>
            <a:off x="0" y="0"/>
            <a:ext cx="9144000" cy="1524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200"/>
              <a:buFont typeface="Calibri"/>
              <a:buNone/>
            </a:pPr>
            <a:r>
              <a:rPr b="1" i="0" lang="en-US" sz="3200" u="none" cap="none" strike="noStrike">
                <a:solidFill>
                  <a:schemeClr val="lt1"/>
                </a:solidFill>
                <a:latin typeface="Calibri"/>
                <a:ea typeface="Calibri"/>
                <a:cs typeface="Calibri"/>
                <a:sym typeface="Calibri"/>
              </a:rPr>
              <a:t>  The High-Level Political Forum (HLPF)</a:t>
            </a:r>
            <a:endParaRPr b="1" sz="3200">
              <a:solidFill>
                <a:schemeClr val="lt1"/>
              </a:solidFill>
              <a:latin typeface="Calibri"/>
              <a:ea typeface="Calibri"/>
              <a:cs typeface="Calibri"/>
              <a:sym typeface="Calibri"/>
            </a:endParaRPr>
          </a:p>
        </p:txBody>
      </p:sp>
      <p:sp>
        <p:nvSpPr>
          <p:cNvPr id="255" name="Google Shape;255;p9"/>
          <p:cNvSpPr/>
          <p:nvPr/>
        </p:nvSpPr>
        <p:spPr>
          <a:xfrm>
            <a:off x="0" y="1447800"/>
            <a:ext cx="9144000" cy="152400"/>
          </a:xfrm>
          <a:prstGeom prst="rect">
            <a:avLst/>
          </a:prstGeom>
          <a:solidFill>
            <a:schemeClr val="accent5"/>
          </a:solidFill>
          <a:ln cap="flat" cmpd="sng" w="25400">
            <a:solidFill>
              <a:srgbClr val="1D018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6" name="Google Shape;256;p9"/>
          <p:cNvSpPr/>
          <p:nvPr/>
        </p:nvSpPr>
        <p:spPr>
          <a:xfrm>
            <a:off x="228600" y="1981200"/>
            <a:ext cx="8686800" cy="4278094"/>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0099FF"/>
              </a:buClr>
              <a:buSzPts val="1600"/>
              <a:buFont typeface="Calibri"/>
              <a:buChar char="•"/>
            </a:pPr>
            <a:r>
              <a:rPr lang="en-US" sz="1600">
                <a:solidFill>
                  <a:srgbClr val="000000"/>
                </a:solidFill>
                <a:latin typeface="Calibri"/>
                <a:ea typeface="Calibri"/>
                <a:cs typeface="Calibri"/>
                <a:sym typeface="Calibri"/>
              </a:rPr>
              <a:t>Original mandate came from the Rio+20 Conference on Sustainable Development in 2012;</a:t>
            </a:r>
            <a:endParaRPr/>
          </a:p>
          <a:p>
            <a:pPr indent="-184150" lvl="0" marL="285750" marR="0" rtl="0" algn="l">
              <a:spcBef>
                <a:spcPts val="0"/>
              </a:spcBef>
              <a:spcAft>
                <a:spcPts val="0"/>
              </a:spcAft>
              <a:buClr>
                <a:srgbClr val="0099FF"/>
              </a:buClr>
              <a:buSzPts val="1600"/>
              <a:buFont typeface="Calibri"/>
              <a:buNone/>
            </a:pPr>
            <a:r>
              <a:t/>
            </a:r>
            <a:endParaRPr sz="1600">
              <a:solidFill>
                <a:srgbClr val="000000"/>
              </a:solidFill>
              <a:latin typeface="Calibri"/>
              <a:ea typeface="Calibri"/>
              <a:cs typeface="Calibri"/>
              <a:sym typeface="Calibri"/>
            </a:endParaRPr>
          </a:p>
          <a:p>
            <a:pPr indent="-342900" lvl="0" marL="342900" marR="0" rtl="0" algn="l">
              <a:spcBef>
                <a:spcPts val="0"/>
              </a:spcBef>
              <a:spcAft>
                <a:spcPts val="0"/>
              </a:spcAft>
              <a:buClr>
                <a:srgbClr val="0099FF"/>
              </a:buClr>
              <a:buSzPts val="1600"/>
              <a:buFont typeface="Calibri"/>
              <a:buChar char="•"/>
            </a:pPr>
            <a:r>
              <a:rPr lang="en-US" sz="1600">
                <a:solidFill>
                  <a:srgbClr val="000000"/>
                </a:solidFill>
                <a:latin typeface="Calibri"/>
                <a:ea typeface="Calibri"/>
                <a:cs typeface="Calibri"/>
                <a:sym typeface="Calibri"/>
              </a:rPr>
              <a:t>Central UN platform for the follow-up and review of the 2030 Agenda for Sustainable Development;</a:t>
            </a:r>
            <a:endParaRPr/>
          </a:p>
          <a:p>
            <a:pPr indent="-241300" lvl="0" marL="342900" marR="0" rtl="0" algn="l">
              <a:spcBef>
                <a:spcPts val="0"/>
              </a:spcBef>
              <a:spcAft>
                <a:spcPts val="0"/>
              </a:spcAft>
              <a:buClr>
                <a:srgbClr val="0099FF"/>
              </a:buClr>
              <a:buSzPts val="1600"/>
              <a:buFont typeface="Calibri"/>
              <a:buNone/>
            </a:pPr>
            <a:r>
              <a:t/>
            </a:r>
            <a:endParaRPr sz="1600">
              <a:solidFill>
                <a:srgbClr val="000000"/>
              </a:solidFill>
              <a:latin typeface="Calibri"/>
              <a:ea typeface="Calibri"/>
              <a:cs typeface="Calibri"/>
              <a:sym typeface="Calibri"/>
            </a:endParaRPr>
          </a:p>
          <a:p>
            <a:pPr indent="-342900" lvl="0" marL="342900" marR="0" rtl="0" algn="l">
              <a:spcBef>
                <a:spcPts val="0"/>
              </a:spcBef>
              <a:spcAft>
                <a:spcPts val="0"/>
              </a:spcAft>
              <a:buClr>
                <a:srgbClr val="0099FF"/>
              </a:buClr>
              <a:buSzPts val="1600"/>
              <a:buFont typeface="Calibri"/>
              <a:buChar char="•"/>
            </a:pPr>
            <a:r>
              <a:rPr lang="en-US" sz="1600">
                <a:solidFill>
                  <a:srgbClr val="000000"/>
                </a:solidFill>
                <a:latin typeface="Calibri"/>
                <a:ea typeface="Calibri"/>
                <a:cs typeface="Calibri"/>
                <a:sym typeface="Calibri"/>
              </a:rPr>
              <a:t>Meets:</a:t>
            </a:r>
            <a:endParaRPr/>
          </a:p>
          <a:p>
            <a:pPr indent="-342900" lvl="1" marL="800100" marR="0" rtl="0" algn="l">
              <a:spcBef>
                <a:spcPts val="0"/>
              </a:spcBef>
              <a:spcAft>
                <a:spcPts val="0"/>
              </a:spcAft>
              <a:buClr>
                <a:srgbClr val="0099FF"/>
              </a:buClr>
              <a:buSzPts val="1600"/>
              <a:buFont typeface="Arial"/>
              <a:buChar char="•"/>
            </a:pPr>
            <a:r>
              <a:rPr b="0" i="0" lang="en-US" sz="1600" u="none" cap="none" strike="noStrike">
                <a:solidFill>
                  <a:srgbClr val="000000"/>
                </a:solidFill>
                <a:latin typeface="Calibri"/>
                <a:ea typeface="Calibri"/>
                <a:cs typeface="Calibri"/>
                <a:sym typeface="Calibri"/>
              </a:rPr>
              <a:t> yearly (in July) at Ministerial level, under the auspices of the ECOSOC, and </a:t>
            </a:r>
            <a:endParaRPr b="0" i="0" sz="1600" u="none" cap="none" strike="noStrike">
              <a:solidFill>
                <a:srgbClr val="000000"/>
              </a:solidFill>
              <a:latin typeface="Calibri"/>
              <a:ea typeface="Calibri"/>
              <a:cs typeface="Calibri"/>
              <a:sym typeface="Calibri"/>
            </a:endParaRPr>
          </a:p>
          <a:p>
            <a:pPr indent="-342900" lvl="1" marL="800100" marR="0" rtl="0" algn="l">
              <a:spcBef>
                <a:spcPts val="0"/>
              </a:spcBef>
              <a:spcAft>
                <a:spcPts val="0"/>
              </a:spcAft>
              <a:buClr>
                <a:srgbClr val="0099FF"/>
              </a:buClr>
              <a:buSzPts val="1600"/>
              <a:buFont typeface="Arial"/>
              <a:buChar char="•"/>
            </a:pPr>
            <a:r>
              <a:rPr b="0" i="0" lang="en-US" sz="1600" u="none" cap="none" strike="noStrike">
                <a:solidFill>
                  <a:srgbClr val="000000"/>
                </a:solidFill>
                <a:latin typeface="Calibri"/>
                <a:ea typeface="Calibri"/>
                <a:cs typeface="Calibri"/>
                <a:sym typeface="Calibri"/>
              </a:rPr>
              <a:t> every 4 years at the level of Head of State / Government at the UN General Assembly;</a:t>
            </a:r>
            <a:endParaRPr/>
          </a:p>
          <a:p>
            <a:pPr indent="-184150" lvl="0" marL="285750" marR="0" rtl="0" algn="l">
              <a:spcBef>
                <a:spcPts val="0"/>
              </a:spcBef>
              <a:spcAft>
                <a:spcPts val="0"/>
              </a:spcAft>
              <a:buClr>
                <a:srgbClr val="0099FF"/>
              </a:buClr>
              <a:buSzPts val="1600"/>
              <a:buFont typeface="Calibri"/>
              <a:buNone/>
            </a:pPr>
            <a:r>
              <a:t/>
            </a:r>
            <a:endParaRPr sz="1600">
              <a:solidFill>
                <a:srgbClr val="000000"/>
              </a:solidFill>
              <a:latin typeface="Calibri"/>
              <a:ea typeface="Calibri"/>
              <a:cs typeface="Calibri"/>
              <a:sym typeface="Calibri"/>
            </a:endParaRPr>
          </a:p>
          <a:p>
            <a:pPr indent="-342900" lvl="0" marL="342900" marR="0" rtl="0" algn="l">
              <a:spcBef>
                <a:spcPts val="0"/>
              </a:spcBef>
              <a:spcAft>
                <a:spcPts val="0"/>
              </a:spcAft>
              <a:buClr>
                <a:srgbClr val="0099FF"/>
              </a:buClr>
              <a:buSzPts val="1600"/>
              <a:buFont typeface="Calibri"/>
              <a:buChar char="•"/>
            </a:pPr>
            <a:r>
              <a:rPr lang="en-US" sz="1600">
                <a:solidFill>
                  <a:srgbClr val="000000"/>
                </a:solidFill>
                <a:latin typeface="Calibri"/>
                <a:ea typeface="Calibri"/>
                <a:cs typeface="Calibri"/>
                <a:sym typeface="Calibri"/>
              </a:rPr>
              <a:t>Mandated to conduct national reviews and thematic reviews of the implementation of the Agenda, with inputs from other intergovernmental bodies and forums, relevant UN entities, regional processes, major groups and other stakeholders;</a:t>
            </a:r>
            <a:endParaRPr sz="1600">
              <a:solidFill>
                <a:srgbClr val="000000"/>
              </a:solidFill>
              <a:latin typeface="Calibri"/>
              <a:ea typeface="Calibri"/>
              <a:cs typeface="Calibri"/>
              <a:sym typeface="Calibri"/>
            </a:endParaRPr>
          </a:p>
          <a:p>
            <a:pPr indent="-184150" lvl="0" marL="285750" marR="0" rtl="0" algn="l">
              <a:spcBef>
                <a:spcPts val="0"/>
              </a:spcBef>
              <a:spcAft>
                <a:spcPts val="0"/>
              </a:spcAft>
              <a:buClr>
                <a:srgbClr val="0099FF"/>
              </a:buClr>
              <a:buSzPts val="1600"/>
              <a:buFont typeface="Calibri"/>
              <a:buNone/>
            </a:pPr>
            <a:r>
              <a:t/>
            </a:r>
            <a:endParaRPr sz="1600">
              <a:solidFill>
                <a:srgbClr val="000000"/>
              </a:solidFill>
              <a:latin typeface="Calibri"/>
              <a:ea typeface="Calibri"/>
              <a:cs typeface="Calibri"/>
              <a:sym typeface="Calibri"/>
            </a:endParaRPr>
          </a:p>
          <a:p>
            <a:pPr indent="-342900" lvl="0" marL="342900" marR="0" rtl="0" algn="l">
              <a:spcBef>
                <a:spcPts val="0"/>
              </a:spcBef>
              <a:spcAft>
                <a:spcPts val="0"/>
              </a:spcAft>
              <a:buClr>
                <a:schemeClr val="dk2"/>
              </a:buClr>
              <a:buSzPts val="1600"/>
              <a:buFont typeface="Calibri"/>
              <a:buChar char="•"/>
            </a:pPr>
            <a:r>
              <a:rPr lang="en-US" sz="1600" u="sng">
                <a:solidFill>
                  <a:schemeClr val="dk1"/>
                </a:solidFill>
                <a:latin typeface="Calibri"/>
                <a:ea typeface="Calibri"/>
                <a:cs typeface="Calibri"/>
                <a:sym typeface="Calibri"/>
                <a:hlinkClick r:id="rId3">
                  <a:extLst>
                    <a:ext uri="{A12FA001-AC4F-418D-AE19-62706E023703}">
                      <ahyp:hlinkClr val="tx"/>
                    </a:ext>
                  </a:extLst>
                </a:hlinkClick>
              </a:rPr>
              <a:t>Key Asks and Principles for National Review Activities for UNICEF Country Offices and National Committees: Version 1.0</a:t>
            </a:r>
            <a:endParaRPr sz="1600">
              <a:solidFill>
                <a:schemeClr val="dk1"/>
              </a:solidFill>
              <a:latin typeface="Calibri"/>
              <a:ea typeface="Calibri"/>
              <a:cs typeface="Calibri"/>
              <a:sym typeface="Calibri"/>
            </a:endParaRPr>
          </a:p>
          <a:p>
            <a:pPr indent="-241300" lvl="0" marL="342900" marR="0" rtl="0" algn="l">
              <a:spcBef>
                <a:spcPts val="0"/>
              </a:spcBef>
              <a:spcAft>
                <a:spcPts val="0"/>
              </a:spcAft>
              <a:buClr>
                <a:srgbClr val="0099FF"/>
              </a:buClr>
              <a:buSzPts val="1600"/>
              <a:buFont typeface="Calibri"/>
              <a:buNone/>
            </a:pPr>
            <a:r>
              <a:t/>
            </a:r>
            <a:endParaRPr sz="1600">
              <a:solidFill>
                <a:srgbClr val="000000"/>
              </a:solidFill>
              <a:latin typeface="Calibri"/>
              <a:ea typeface="Calibri"/>
              <a:cs typeface="Calibri"/>
              <a:sym typeface="Calibri"/>
            </a:endParaRPr>
          </a:p>
          <a:p>
            <a:pPr indent="-342900" lvl="0" marL="342900" marR="0" rtl="0" algn="l">
              <a:spcBef>
                <a:spcPts val="0"/>
              </a:spcBef>
              <a:spcAft>
                <a:spcPts val="0"/>
              </a:spcAft>
              <a:buClr>
                <a:srgbClr val="0099FF"/>
              </a:buClr>
              <a:buSzPts val="1600"/>
              <a:buFont typeface="Calibri"/>
              <a:buChar char="•"/>
            </a:pPr>
            <a:r>
              <a:rPr lang="en-US" sz="1600">
                <a:solidFill>
                  <a:srgbClr val="000000"/>
                </a:solidFill>
                <a:latin typeface="Calibri"/>
                <a:ea typeface="Calibri"/>
                <a:cs typeface="Calibri"/>
                <a:sym typeface="Calibri"/>
              </a:rPr>
              <a:t>Separate follow-up and review for Addis Ababa Action Agenda on FfD – global and regional</a:t>
            </a:r>
            <a:endParaRPr sz="1600">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2011-12-01T15:57:53Z</dcterms:created>
  <dc:creator>Designer1</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0x01010022380977B29C7446A8B674FCB5A55F5F</vt:lpwstr>
  </property>
</Properties>
</file>