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htpngYwO4754BmW60Oa//YOdoU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40" name="Google Shape;14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993674" y="-21772"/>
            <a:ext cx="6198300" cy="687990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85750" lvl="1" marL="74295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000"/>
              <a:buFont typeface="Arial"/>
              <a:buNone/>
            </a:pPr>
            <a:r>
              <a:rPr b="1" i="0" lang="en-US" sz="50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WELCOME </a:t>
            </a:r>
            <a:endParaRPr/>
          </a:p>
          <a:p>
            <a:pPr indent="-285750" lvl="1" marL="74295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000"/>
              <a:buFont typeface="Arial"/>
              <a:buNone/>
            </a:pPr>
            <a:r>
              <a:rPr b="1" i="0" lang="en-US" sz="50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endParaRPr b="1" i="0" sz="2800" u="none" cap="none" strike="noStrike">
              <a:solidFill>
                <a:srgbClr val="FFFF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28600" lvl="2" marL="1143000" marR="0" rtl="0" algn="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Social Policy and Development</a:t>
            </a:r>
            <a:endParaRPr/>
          </a:p>
          <a:p>
            <a:pPr indent="-228600" lvl="2" marL="114300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Faculty of Social   Administration</a:t>
            </a:r>
            <a:endParaRPr/>
          </a:p>
          <a:p>
            <a:pPr indent="-228600" lvl="2" marL="114300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Thammasat University</a:t>
            </a:r>
            <a:endParaRPr/>
          </a:p>
          <a:p>
            <a:pPr indent="-228600" lvl="2" marL="114300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FFFF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28600" lvl="2" marL="114300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11 August 2017</a:t>
            </a:r>
            <a:endParaRPr/>
          </a:p>
          <a:p>
            <a:pPr indent="-228600" lvl="2" marL="114300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FFFF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28600" lvl="2" marL="114300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FFFF0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228600" lvl="2" marL="114300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"/>
          <p:cNvSpPr txBox="1"/>
          <p:nvPr>
            <p:ph idx="1" type="body"/>
          </p:nvPr>
        </p:nvSpPr>
        <p:spPr>
          <a:xfrm>
            <a:off x="1752600" y="1600201"/>
            <a:ext cx="87630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Public Policy today determines the growth and development of societies at national, regional and global levels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Development process has been largely determined by economic growth and indicators for survival and wellbeing of people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Only in the last 10 years or more, attention has been focused on social development as a measure of human progress and wellbeing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Social Policy studies the social aspects of human progress and development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i="1" lang="en-US">
                <a:latin typeface="Cambria"/>
                <a:ea typeface="Cambria"/>
                <a:cs typeface="Cambria"/>
                <a:sym typeface="Cambria"/>
              </a:rPr>
              <a:t>THEORY &gt; PRACTICE &gt; POLICY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1446306" y="91515"/>
            <a:ext cx="9144000" cy="121920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Why Social Policy?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1752600" y="1600201"/>
            <a:ext cx="87630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i="1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i="1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i="1" lang="en-US">
                <a:latin typeface="Cambria"/>
                <a:ea typeface="Cambria"/>
                <a:cs typeface="Cambria"/>
                <a:sym typeface="Cambria"/>
              </a:rPr>
              <a:t>“Social policy</a:t>
            </a:r>
            <a:r>
              <a:rPr i="1" lang="en-US">
                <a:latin typeface="Cambria"/>
                <a:ea typeface="Cambria"/>
                <a:cs typeface="Cambria"/>
                <a:sym typeface="Cambria"/>
              </a:rPr>
              <a:t> is an interdisciplinary and vocational subject. It combines sociology, politics and economics to study how governments and society as a whole address issues of </a:t>
            </a:r>
            <a:r>
              <a:rPr b="1" i="1" lang="en-US">
                <a:latin typeface="Cambria"/>
                <a:ea typeface="Cambria"/>
                <a:cs typeface="Cambria"/>
                <a:sym typeface="Cambria"/>
              </a:rPr>
              <a:t>social</a:t>
            </a:r>
            <a:r>
              <a:rPr i="1" lang="en-US">
                <a:latin typeface="Cambria"/>
                <a:ea typeface="Cambria"/>
                <a:cs typeface="Cambria"/>
                <a:sym typeface="Cambria"/>
              </a:rPr>
              <a:t> welfare, individual wellbeing and </a:t>
            </a:r>
            <a:r>
              <a:rPr b="1" i="1" lang="en-US">
                <a:latin typeface="Cambria"/>
                <a:ea typeface="Cambria"/>
                <a:cs typeface="Cambria"/>
                <a:sym typeface="Cambria"/>
              </a:rPr>
              <a:t>social</a:t>
            </a:r>
            <a:r>
              <a:rPr i="1" lang="en-US">
                <a:latin typeface="Cambria"/>
                <a:ea typeface="Cambria"/>
                <a:cs typeface="Cambria"/>
                <a:sym typeface="Cambria"/>
              </a:rPr>
              <a:t> justice”.</a:t>
            </a:r>
            <a:endParaRPr i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1446306" y="91515"/>
            <a:ext cx="9144000" cy="121920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Defining Social Policy?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"/>
          <p:cNvSpPr txBox="1"/>
          <p:nvPr>
            <p:ph idx="1" type="body"/>
          </p:nvPr>
        </p:nvSpPr>
        <p:spPr>
          <a:xfrm>
            <a:off x="1752600" y="1600201"/>
            <a:ext cx="87630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Social Policy is: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multi-disciplinary (economics, political science, sociology, psychology,  anthropology, humanities)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applied policy in the social sector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analytical, theoretical and evaluative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concerned with public, private and personal well-being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increasingly comparative – international studies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more attention now to “subjective well-being”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0" lvl="1" marL="4572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Social Policy studies ever more important today - Sustainable Development Goals (SDGs) – the Global Development Agenda</a:t>
            </a:r>
            <a:endParaRPr/>
          </a:p>
        </p:txBody>
      </p:sp>
      <p:sp>
        <p:nvSpPr>
          <p:cNvPr id="113" name="Google Shape;113;p4"/>
          <p:cNvSpPr txBox="1"/>
          <p:nvPr/>
        </p:nvSpPr>
        <p:spPr>
          <a:xfrm>
            <a:off x="1446306" y="91515"/>
            <a:ext cx="9144000" cy="121920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What is Social Policy?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idx="1" type="body"/>
          </p:nvPr>
        </p:nvSpPr>
        <p:spPr>
          <a:xfrm>
            <a:off x="1752600" y="1600201"/>
            <a:ext cx="87630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sz="14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 sz="2400">
                <a:latin typeface="Cambria"/>
                <a:ea typeface="Cambria"/>
                <a:cs typeface="Cambria"/>
                <a:sym typeface="Cambria"/>
              </a:rPr>
              <a:t>INTERNATIONAL DEVELOPMENT AGENCIES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en-US" sz="2000">
                <a:latin typeface="Cambria"/>
                <a:ea typeface="Cambria"/>
                <a:cs typeface="Cambria"/>
                <a:sym typeface="Cambria"/>
              </a:rPr>
              <a:t>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growing demand for social policy/social development knowledge and expertise among Embassies, United Nations agencies, International Development NGOs and International Foundations.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 seeking highly-qualified candidates with knowledge of current development context of work, and skills (“hard” and especially “soft”) skills to design, implement and manage international and national development projects in a variety of professional fields – including, health, education, social work, refugees/migrants, human rights, poverty, gender and social well-being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⮚"/>
            </a:pPr>
            <a:r>
              <a:rPr lang="en-US" sz="2000">
                <a:latin typeface="Cambria"/>
                <a:ea typeface="Cambria"/>
                <a:cs typeface="Cambria"/>
                <a:sym typeface="Cambria"/>
              </a:rPr>
              <a:t> Possibilities: Internships, Consultants, Part-time or Full-time Staff</a:t>
            </a:r>
            <a:endParaRPr/>
          </a:p>
          <a:p>
            <a:pPr indent="-101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sz="2000"/>
          </a:p>
          <a:p>
            <a:pPr indent="-101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sz="2000"/>
          </a:p>
        </p:txBody>
      </p:sp>
      <p:sp>
        <p:nvSpPr>
          <p:cNvPr id="121" name="Google Shape;121;p5"/>
          <p:cNvSpPr txBox="1"/>
          <p:nvPr/>
        </p:nvSpPr>
        <p:spPr>
          <a:xfrm>
            <a:off x="1446306" y="91515"/>
            <a:ext cx="9144000" cy="121920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Career Prospects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Social Policy Students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6"/>
          <p:cNvSpPr txBox="1"/>
          <p:nvPr>
            <p:ph idx="1" type="body"/>
          </p:nvPr>
        </p:nvSpPr>
        <p:spPr>
          <a:xfrm>
            <a:off x="1752600" y="1600201"/>
            <a:ext cx="87630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>
                <a:latin typeface="Cambria"/>
                <a:ea typeface="Cambria"/>
                <a:cs typeface="Cambria"/>
                <a:sym typeface="Cambria"/>
              </a:rPr>
              <a:t>ACADEMIC CAREERS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latin typeface="Cambria"/>
              <a:ea typeface="Cambria"/>
              <a:cs typeface="Cambria"/>
              <a:sym typeface="Cambri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Lecturers/Professors: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in subject areas of: development studies, sustainable development, social protection, migration, poverty, public finance management, ethnicity, culture, gender, globalisation, etc.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 Research in any of the above areas, or others</a:t>
            </a:r>
            <a:endParaRPr/>
          </a:p>
        </p:txBody>
      </p:sp>
      <p:sp>
        <p:nvSpPr>
          <p:cNvPr id="129" name="Google Shape;129;p6"/>
          <p:cNvSpPr txBox="1"/>
          <p:nvPr/>
        </p:nvSpPr>
        <p:spPr>
          <a:xfrm>
            <a:off x="1446306" y="91515"/>
            <a:ext cx="9144000" cy="121920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Career Prospects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Social Policy Students…contd.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7"/>
          <p:cNvSpPr txBox="1"/>
          <p:nvPr>
            <p:ph idx="1" type="body"/>
          </p:nvPr>
        </p:nvSpPr>
        <p:spPr>
          <a:xfrm>
            <a:off x="1752600" y="1600201"/>
            <a:ext cx="87630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People who wish to pursue an international career and/or employment with international organisations, embassies and others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Staff of international organisations, embassies, policy research institutions, government agencies (Departments: Health, Education, Social Welfare, Environment, Forestry, Agriculture, Heritage)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Students intending to pursue a doctorate in any of the topics covered in this course/programme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Management and staff of private/corporate sector in specialized areas – e.g., health, education, environment, social enterprise, etc. Tose commercial companies that require corporate social responsibility (CSR) training and know-how.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Staff of NGOs, civil society organisations, policy-oriented research institutions and others.  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-7747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r>
              <a:t/>
            </a:r>
            <a:endParaRPr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7" name="Google Shape;137;p7"/>
          <p:cNvSpPr txBox="1"/>
          <p:nvPr/>
        </p:nvSpPr>
        <p:spPr>
          <a:xfrm>
            <a:off x="1446306" y="91515"/>
            <a:ext cx="9144000" cy="1219200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Who should study Social Policy?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8"/>
          <p:cNvSpPr txBox="1"/>
          <p:nvPr>
            <p:ph idx="1" type="body"/>
          </p:nvPr>
        </p:nvSpPr>
        <p:spPr>
          <a:xfrm>
            <a:off x="1752600" y="1600201"/>
            <a:ext cx="87630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en-US">
                <a:latin typeface="Cambria"/>
                <a:ea typeface="Cambria"/>
                <a:cs typeface="Cambria"/>
                <a:sym typeface="Cambria"/>
              </a:rPr>
              <a:t>x</a:t>
            </a:r>
            <a:endParaRPr/>
          </a:p>
        </p:txBody>
      </p:sp>
      <p:sp>
        <p:nvSpPr>
          <p:cNvPr id="145" name="Google Shape;145;p8"/>
          <p:cNvSpPr txBox="1"/>
          <p:nvPr/>
        </p:nvSpPr>
        <p:spPr>
          <a:xfrm>
            <a:off x="1446306" y="91515"/>
            <a:ext cx="9144000" cy="6697756"/>
          </a:xfrm>
          <a:prstGeom prst="rect">
            <a:avLst/>
          </a:prstGeom>
          <a:solidFill>
            <a:srgbClr val="95B3D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Cambria"/>
                <a:ea typeface="Cambria"/>
                <a:cs typeface="Cambria"/>
                <a:sym typeface="Cambria"/>
              </a:rPr>
              <a:t>GOOD WISHES TO ALL OF YOU FOR AN INSPIRING AND LEARNING ACADEMIC YEAR AT SPD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2017-08-09T01:44:51Z</dcterms:created>
  <dc:creator>Victor Karunan</dc:creator>
</cp:coreProperties>
</file>