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7" r:id="rId2"/>
    <p:sldId id="291" r:id="rId3"/>
    <p:sldId id="318" r:id="rId4"/>
    <p:sldId id="320" r:id="rId5"/>
    <p:sldId id="264" r:id="rId6"/>
    <p:sldId id="314" r:id="rId7"/>
    <p:sldId id="315" r:id="rId8"/>
    <p:sldId id="321" r:id="rId9"/>
    <p:sldId id="322" r:id="rId10"/>
    <p:sldId id="323" r:id="rId11"/>
    <p:sldId id="324" r:id="rId12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  <a:srgbClr val="FF0066"/>
    <a:srgbClr val="CC0066"/>
    <a:srgbClr val="FF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738" autoAdjust="0"/>
    <p:restoredTop sz="79685" autoAdjust="0"/>
  </p:normalViewPr>
  <p:slideViewPr>
    <p:cSldViewPr>
      <p:cViewPr>
        <p:scale>
          <a:sx n="70" d="100"/>
          <a:sy n="70" d="100"/>
        </p:scale>
        <p:origin x="-576" y="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mlyafipr01\navnet32\SitAn\Data\Poverty%20income%20Data%202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3125695216907676"/>
          <c:y val="0.10819672131147569"/>
          <c:w val="0.84760845383759886"/>
          <c:h val="0.65737704918032791"/>
        </c:manualLayout>
      </c:layout>
      <c:barChart>
        <c:barDir val="bar"/>
        <c:grouping val="clustered"/>
        <c:ser>
          <c:idx val="0"/>
          <c:order val="0"/>
          <c:tx>
            <c:strRef>
              <c:f>'D1'!$C$59</c:f>
              <c:strCache>
                <c:ptCount val="1"/>
                <c:pt idx="0">
                  <c:v>Poverty 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'D1'!$B$60:$B$74</c:f>
              <c:strCache>
                <c:ptCount val="15"/>
                <c:pt idx="0">
                  <c:v>Malaysia</c:v>
                </c:pt>
                <c:pt idx="1">
                  <c:v>Selangor</c:v>
                </c:pt>
                <c:pt idx="2">
                  <c:v>N. Sembilan</c:v>
                </c:pt>
                <c:pt idx="3">
                  <c:v>P.Pinang</c:v>
                </c:pt>
                <c:pt idx="4">
                  <c:v>Johor</c:v>
                </c:pt>
                <c:pt idx="5">
                  <c:v>W.P.K.L</c:v>
                </c:pt>
                <c:pt idx="6">
                  <c:v>Pahang </c:v>
                </c:pt>
                <c:pt idx="7">
                  <c:v>Melaka</c:v>
                </c:pt>
                <c:pt idx="8">
                  <c:v>Kedah</c:v>
                </c:pt>
                <c:pt idx="9">
                  <c:v>Perak</c:v>
                </c:pt>
                <c:pt idx="10">
                  <c:v>Sarawak</c:v>
                </c:pt>
                <c:pt idx="11">
                  <c:v>Terengganu</c:v>
                </c:pt>
                <c:pt idx="12">
                  <c:v>Perlis</c:v>
                </c:pt>
                <c:pt idx="13">
                  <c:v>Kelantan</c:v>
                </c:pt>
                <c:pt idx="14">
                  <c:v>Sabah </c:v>
                </c:pt>
              </c:strCache>
            </c:strRef>
          </c:cat>
          <c:val>
            <c:numRef>
              <c:f>'D1'!$C$60:$C$74</c:f>
              <c:numCache>
                <c:formatCode>0.0</c:formatCode>
                <c:ptCount val="15"/>
                <c:pt idx="0">
                  <c:v>3.6</c:v>
                </c:pt>
                <c:pt idx="1">
                  <c:v>0.7000000000000004</c:v>
                </c:pt>
                <c:pt idx="2">
                  <c:v>1.3</c:v>
                </c:pt>
                <c:pt idx="3">
                  <c:v>1.4</c:v>
                </c:pt>
                <c:pt idx="4">
                  <c:v>1.5</c:v>
                </c:pt>
                <c:pt idx="5">
                  <c:v>1.5</c:v>
                </c:pt>
                <c:pt idx="6">
                  <c:v>1.7000000000000008</c:v>
                </c:pt>
                <c:pt idx="7">
                  <c:v>1.8</c:v>
                </c:pt>
                <c:pt idx="8">
                  <c:v>3.1</c:v>
                </c:pt>
                <c:pt idx="9">
                  <c:v>3.4</c:v>
                </c:pt>
                <c:pt idx="10">
                  <c:v>4.2</c:v>
                </c:pt>
                <c:pt idx="11">
                  <c:v>6.5</c:v>
                </c:pt>
                <c:pt idx="12">
                  <c:v>7</c:v>
                </c:pt>
                <c:pt idx="13">
                  <c:v>7.2</c:v>
                </c:pt>
                <c:pt idx="14">
                  <c:v>16</c:v>
                </c:pt>
              </c:numCache>
            </c:numRef>
          </c:val>
        </c:ser>
        <c:axId val="38319232"/>
        <c:axId val="38321152"/>
      </c:barChart>
      <c:catAx>
        <c:axId val="38319232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STATE</a:t>
                </a:r>
              </a:p>
            </c:rich>
          </c:tx>
          <c:layout>
            <c:manualLayout>
              <c:xMode val="edge"/>
              <c:yMode val="edge"/>
              <c:x val="1.2235817575083418E-2"/>
              <c:y val="0.39836065573770596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8321152"/>
        <c:crosses val="autoZero"/>
        <c:auto val="1"/>
        <c:lblAlgn val="ctr"/>
        <c:lblOffset val="100"/>
        <c:tickLblSkip val="1"/>
        <c:tickMarkSkip val="1"/>
      </c:catAx>
      <c:valAx>
        <c:axId val="3832115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(%)</a:t>
                </a:r>
              </a:p>
            </c:rich>
          </c:tx>
          <c:layout>
            <c:manualLayout>
              <c:xMode val="edge"/>
              <c:yMode val="edge"/>
              <c:x val="0.49276974416017799"/>
              <c:y val="0.94426229508196569"/>
            </c:manualLayout>
          </c:layout>
          <c:spPr>
            <a:noFill/>
            <a:ln w="25400">
              <a:noFill/>
            </a:ln>
          </c:spPr>
        </c:title>
        <c:numFmt formatCode="0.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8319232"/>
        <c:crosses val="autoZero"/>
        <c:crossBetween val="between"/>
        <c:majorUnit val="0.5"/>
      </c:valAx>
      <c:dTable>
        <c:showHorzBorder val="1"/>
        <c:showVertBorder val="1"/>
        <c:showOutline val="1"/>
        <c:showKeys val="1"/>
        <c:spPr>
          <a:ln w="3175">
            <a:solidFill>
              <a:srgbClr val="000000"/>
            </a:solidFill>
            <a:prstDash val="solid"/>
          </a:ln>
        </c:spPr>
        <c:txPr>
          <a:bodyPr/>
          <a:lstStyle/>
          <a:p>
            <a:pPr rtl="0">
              <a:defRPr sz="8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en-US"/>
          </a:p>
        </c:txPr>
      </c:dTable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plotVisOnly val="1"/>
    <c:dispBlanksAs val="gap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E9B9C0-46D5-4C5C-B61D-F9344947CD33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E501E7E-3B76-4675-88E1-BBB82BE0EA6C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Child Monitoring and Data Generation</a:t>
          </a:r>
          <a:endParaRPr lang="en-US" b="1" dirty="0">
            <a:solidFill>
              <a:schemeClr val="tx1"/>
            </a:solidFill>
          </a:endParaRPr>
        </a:p>
      </dgm:t>
    </dgm:pt>
    <dgm:pt modelId="{C2B2326A-A865-471D-9C83-AF6603A6E6F5}" type="parTrans" cxnId="{6D37627D-4E42-4819-AA75-8249B1BE00AC}">
      <dgm:prSet/>
      <dgm:spPr/>
      <dgm:t>
        <a:bodyPr/>
        <a:lstStyle/>
        <a:p>
          <a:endParaRPr lang="en-US"/>
        </a:p>
      </dgm:t>
    </dgm:pt>
    <dgm:pt modelId="{FCC23C77-1E86-4339-A3FE-6E09163E57E5}" type="sibTrans" cxnId="{6D37627D-4E42-4819-AA75-8249B1BE00AC}">
      <dgm:prSet/>
      <dgm:spPr/>
      <dgm:t>
        <a:bodyPr/>
        <a:lstStyle/>
        <a:p>
          <a:endParaRPr lang="en-US"/>
        </a:p>
      </dgm:t>
    </dgm:pt>
    <dgm:pt modelId="{43CF75D4-8B16-4717-9ED3-694F58C4F659}">
      <dgm:prSet phldrT="[Text]" custT="1"/>
      <dgm:spPr/>
      <dgm:t>
        <a:bodyPr/>
        <a:lstStyle/>
        <a:p>
          <a:pPr algn="l"/>
          <a:r>
            <a:rPr lang="en-US" sz="2400" b="1" dirty="0" smtClean="0">
              <a:solidFill>
                <a:srgbClr val="0070C0"/>
              </a:solidFill>
            </a:rPr>
            <a:t>PCR 1: </a:t>
          </a:r>
          <a:r>
            <a:rPr lang="en-GB" sz="2400" b="0" dirty="0" smtClean="0">
              <a:solidFill>
                <a:schemeClr val="tx1"/>
              </a:solidFill>
            </a:rPr>
            <a:t>High-quality </a:t>
          </a:r>
          <a:r>
            <a:rPr lang="en-GB" sz="2400" b="0" u="sng" dirty="0" smtClean="0">
              <a:solidFill>
                <a:schemeClr val="tx1"/>
              </a:solidFill>
            </a:rPr>
            <a:t>disaggregated data on children </a:t>
          </a:r>
          <a:r>
            <a:rPr lang="en-GB" sz="2400" b="0" dirty="0" smtClean="0">
              <a:solidFill>
                <a:schemeClr val="tx1"/>
              </a:solidFill>
            </a:rPr>
            <a:t>including key child protection indicators are being generated and disseminated in a timely fashion</a:t>
          </a:r>
          <a:r>
            <a:rPr lang="en-GB" sz="2400" b="1" dirty="0" smtClean="0">
              <a:solidFill>
                <a:srgbClr val="0070C0"/>
              </a:solidFill>
            </a:rPr>
            <a:t>.</a:t>
          </a:r>
          <a:endParaRPr lang="en-US" sz="2400" b="1" dirty="0">
            <a:solidFill>
              <a:srgbClr val="0070C0"/>
            </a:solidFill>
          </a:endParaRPr>
        </a:p>
      </dgm:t>
    </dgm:pt>
    <dgm:pt modelId="{D84C37F6-DCFC-49AF-8F3E-9F97B1812581}" type="parTrans" cxnId="{C3E00D96-3E83-4AB3-A1AF-BF2B63BD7B05}">
      <dgm:prSet/>
      <dgm:spPr/>
      <dgm:t>
        <a:bodyPr/>
        <a:lstStyle/>
        <a:p>
          <a:endParaRPr lang="en-US"/>
        </a:p>
      </dgm:t>
    </dgm:pt>
    <dgm:pt modelId="{6789C7D0-4D54-4EBD-9626-12E0F4806B76}" type="sibTrans" cxnId="{C3E00D96-3E83-4AB3-A1AF-BF2B63BD7B05}">
      <dgm:prSet/>
      <dgm:spPr/>
      <dgm:t>
        <a:bodyPr/>
        <a:lstStyle/>
        <a:p>
          <a:endParaRPr lang="en-US"/>
        </a:p>
      </dgm:t>
    </dgm:pt>
    <dgm:pt modelId="{57E07EB0-89A2-4053-9BE2-7725B608F233}">
      <dgm:prSet phldrT="[Text]" custT="1"/>
      <dgm:spPr/>
      <dgm:t>
        <a:bodyPr/>
        <a:lstStyle/>
        <a:p>
          <a:pPr algn="l"/>
          <a:r>
            <a:rPr lang="en-US" sz="2400" b="1" dirty="0" smtClean="0">
              <a:solidFill>
                <a:srgbClr val="0070C0"/>
              </a:solidFill>
            </a:rPr>
            <a:t>PCR 2:</a:t>
          </a:r>
          <a:r>
            <a:rPr lang="en-GB" sz="2400" b="0" dirty="0" smtClean="0">
              <a:solidFill>
                <a:schemeClr val="tx1"/>
              </a:solidFill>
            </a:rPr>
            <a:t>Key child-related government agencies are provided with adequate financial resources that are being employed in a well targeted and cost effective manner and undertake regular and rigorous </a:t>
          </a:r>
          <a:r>
            <a:rPr lang="en-GB" sz="2400" b="0" u="sng" dirty="0" smtClean="0">
              <a:solidFill>
                <a:schemeClr val="tx1"/>
              </a:solidFill>
            </a:rPr>
            <a:t>M&amp;E and impact assessments </a:t>
          </a:r>
          <a:r>
            <a:rPr lang="en-GB" sz="2400" b="0" dirty="0" smtClean="0">
              <a:solidFill>
                <a:schemeClr val="tx1"/>
              </a:solidFill>
            </a:rPr>
            <a:t>to ensure excellence in program delivery and design.</a:t>
          </a:r>
          <a:endParaRPr lang="en-US" sz="2400" b="0" dirty="0">
            <a:solidFill>
              <a:schemeClr val="tx1"/>
            </a:solidFill>
          </a:endParaRPr>
        </a:p>
      </dgm:t>
    </dgm:pt>
    <dgm:pt modelId="{98CAD03C-0EFF-4D42-9B29-1CED1A8EE0D9}" type="parTrans" cxnId="{DFBB4A9C-C502-4B8B-AE1C-5E0D81C8B88F}">
      <dgm:prSet/>
      <dgm:spPr/>
      <dgm:t>
        <a:bodyPr/>
        <a:lstStyle/>
        <a:p>
          <a:endParaRPr lang="en-US"/>
        </a:p>
      </dgm:t>
    </dgm:pt>
    <dgm:pt modelId="{5165D2F9-358B-4D03-954C-50E98DDAC56F}" type="sibTrans" cxnId="{DFBB4A9C-C502-4B8B-AE1C-5E0D81C8B88F}">
      <dgm:prSet/>
      <dgm:spPr/>
      <dgm:t>
        <a:bodyPr/>
        <a:lstStyle/>
        <a:p>
          <a:endParaRPr lang="en-US"/>
        </a:p>
      </dgm:t>
    </dgm:pt>
    <dgm:pt modelId="{32287DE6-E914-4C15-B7FB-10638C0CE46A}">
      <dgm:prSet phldrT="[Text]" custT="1"/>
      <dgm:spPr/>
      <dgm:t>
        <a:bodyPr/>
        <a:lstStyle/>
        <a:p>
          <a:pPr algn="l"/>
          <a:endParaRPr lang="en-US" sz="2400" b="1" dirty="0">
            <a:solidFill>
              <a:srgbClr val="0070C0"/>
            </a:solidFill>
          </a:endParaRPr>
        </a:p>
      </dgm:t>
    </dgm:pt>
    <dgm:pt modelId="{745D0AE1-A06E-4C45-9915-1360822516CA}" type="parTrans" cxnId="{87924D78-5041-44FE-9074-7BB1917FB2FB}">
      <dgm:prSet/>
      <dgm:spPr/>
      <dgm:t>
        <a:bodyPr/>
        <a:lstStyle/>
        <a:p>
          <a:endParaRPr lang="en-US"/>
        </a:p>
      </dgm:t>
    </dgm:pt>
    <dgm:pt modelId="{15AF19E0-5A08-484C-8BD9-DB623C2F21DD}" type="sibTrans" cxnId="{87924D78-5041-44FE-9074-7BB1917FB2FB}">
      <dgm:prSet/>
      <dgm:spPr/>
      <dgm:t>
        <a:bodyPr/>
        <a:lstStyle/>
        <a:p>
          <a:endParaRPr lang="en-US"/>
        </a:p>
      </dgm:t>
    </dgm:pt>
    <dgm:pt modelId="{8EA18F16-CCE6-45A7-A045-484B839D30F5}" type="pres">
      <dgm:prSet presAssocID="{41E9B9C0-46D5-4C5C-B61D-F9344947CD3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01FF0A7-4469-4D53-9035-B176B2CD3E9E}" type="pres">
      <dgm:prSet presAssocID="{DE501E7E-3B76-4675-88E1-BBB82BE0EA6C}" presName="parentLin" presStyleCnt="0"/>
      <dgm:spPr/>
    </dgm:pt>
    <dgm:pt modelId="{07570BBF-E274-431B-B569-20991EA1F14E}" type="pres">
      <dgm:prSet presAssocID="{DE501E7E-3B76-4675-88E1-BBB82BE0EA6C}" presName="parentLeftMargin" presStyleLbl="node1" presStyleIdx="0" presStyleCnt="1"/>
      <dgm:spPr/>
      <dgm:t>
        <a:bodyPr/>
        <a:lstStyle/>
        <a:p>
          <a:endParaRPr lang="en-US"/>
        </a:p>
      </dgm:t>
    </dgm:pt>
    <dgm:pt modelId="{EAE6802B-9B76-40E0-B7FC-38CB08CE6CE3}" type="pres">
      <dgm:prSet presAssocID="{DE501E7E-3B76-4675-88E1-BBB82BE0EA6C}" presName="parentText" presStyleLbl="node1" presStyleIdx="0" presStyleCnt="1" custAng="0" custScaleY="7478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9288D2-0A23-4B7E-B7FE-A8B8637110E3}" type="pres">
      <dgm:prSet presAssocID="{DE501E7E-3B76-4675-88E1-BBB82BE0EA6C}" presName="negativeSpace" presStyleCnt="0"/>
      <dgm:spPr/>
    </dgm:pt>
    <dgm:pt modelId="{8A5891DB-B25A-4EEC-90BD-5157C6376AF2}" type="pres">
      <dgm:prSet presAssocID="{DE501E7E-3B76-4675-88E1-BBB82BE0EA6C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E4D07AA-AC78-4424-AFC1-F6434D956C14}" type="presOf" srcId="{57E07EB0-89A2-4053-9BE2-7725B608F233}" destId="{8A5891DB-B25A-4EEC-90BD-5157C6376AF2}" srcOrd="0" destOrd="2" presId="urn:microsoft.com/office/officeart/2005/8/layout/list1"/>
    <dgm:cxn modelId="{13E59E9A-1800-4F67-BEB6-020E1F4E81BC}" type="presOf" srcId="{DE501E7E-3B76-4675-88E1-BBB82BE0EA6C}" destId="{07570BBF-E274-431B-B569-20991EA1F14E}" srcOrd="0" destOrd="0" presId="urn:microsoft.com/office/officeart/2005/8/layout/list1"/>
    <dgm:cxn modelId="{A05D5589-34A7-4C10-8C4A-9EDFBFCA66C5}" type="presOf" srcId="{32287DE6-E914-4C15-B7FB-10638C0CE46A}" destId="{8A5891DB-B25A-4EEC-90BD-5157C6376AF2}" srcOrd="0" destOrd="1" presId="urn:microsoft.com/office/officeart/2005/8/layout/list1"/>
    <dgm:cxn modelId="{056C1704-2A3C-4C51-A6DB-E5F74FFCE0E1}" type="presOf" srcId="{41E9B9C0-46D5-4C5C-B61D-F9344947CD33}" destId="{8EA18F16-CCE6-45A7-A045-484B839D30F5}" srcOrd="0" destOrd="0" presId="urn:microsoft.com/office/officeart/2005/8/layout/list1"/>
    <dgm:cxn modelId="{DFBB4A9C-C502-4B8B-AE1C-5E0D81C8B88F}" srcId="{DE501E7E-3B76-4675-88E1-BBB82BE0EA6C}" destId="{57E07EB0-89A2-4053-9BE2-7725B608F233}" srcOrd="2" destOrd="0" parTransId="{98CAD03C-0EFF-4D42-9B29-1CED1A8EE0D9}" sibTransId="{5165D2F9-358B-4D03-954C-50E98DDAC56F}"/>
    <dgm:cxn modelId="{F06C33FC-0BF0-4DE5-9DA8-81A824CA8D34}" type="presOf" srcId="{DE501E7E-3B76-4675-88E1-BBB82BE0EA6C}" destId="{EAE6802B-9B76-40E0-B7FC-38CB08CE6CE3}" srcOrd="1" destOrd="0" presId="urn:microsoft.com/office/officeart/2005/8/layout/list1"/>
    <dgm:cxn modelId="{6D37627D-4E42-4819-AA75-8249B1BE00AC}" srcId="{41E9B9C0-46D5-4C5C-B61D-F9344947CD33}" destId="{DE501E7E-3B76-4675-88E1-BBB82BE0EA6C}" srcOrd="0" destOrd="0" parTransId="{C2B2326A-A865-471D-9C83-AF6603A6E6F5}" sibTransId="{FCC23C77-1E86-4339-A3FE-6E09163E57E5}"/>
    <dgm:cxn modelId="{C3A93540-CB81-42EF-A6EA-00F7AD004F6E}" type="presOf" srcId="{43CF75D4-8B16-4717-9ED3-694F58C4F659}" destId="{8A5891DB-B25A-4EEC-90BD-5157C6376AF2}" srcOrd="0" destOrd="0" presId="urn:microsoft.com/office/officeart/2005/8/layout/list1"/>
    <dgm:cxn modelId="{C3E00D96-3E83-4AB3-A1AF-BF2B63BD7B05}" srcId="{DE501E7E-3B76-4675-88E1-BBB82BE0EA6C}" destId="{43CF75D4-8B16-4717-9ED3-694F58C4F659}" srcOrd="0" destOrd="0" parTransId="{D84C37F6-DCFC-49AF-8F3E-9F97B1812581}" sibTransId="{6789C7D0-4D54-4EBD-9626-12E0F4806B76}"/>
    <dgm:cxn modelId="{87924D78-5041-44FE-9074-7BB1917FB2FB}" srcId="{DE501E7E-3B76-4675-88E1-BBB82BE0EA6C}" destId="{32287DE6-E914-4C15-B7FB-10638C0CE46A}" srcOrd="1" destOrd="0" parTransId="{745D0AE1-A06E-4C45-9915-1360822516CA}" sibTransId="{15AF19E0-5A08-484C-8BD9-DB623C2F21DD}"/>
    <dgm:cxn modelId="{B4648884-6EE2-4C26-8C84-CF22B0EDA671}" type="presParOf" srcId="{8EA18F16-CCE6-45A7-A045-484B839D30F5}" destId="{301FF0A7-4469-4D53-9035-B176B2CD3E9E}" srcOrd="0" destOrd="0" presId="urn:microsoft.com/office/officeart/2005/8/layout/list1"/>
    <dgm:cxn modelId="{E3EBF1D3-C1D9-413E-98EA-AE36F4105DA5}" type="presParOf" srcId="{301FF0A7-4469-4D53-9035-B176B2CD3E9E}" destId="{07570BBF-E274-431B-B569-20991EA1F14E}" srcOrd="0" destOrd="0" presId="urn:microsoft.com/office/officeart/2005/8/layout/list1"/>
    <dgm:cxn modelId="{FCD41DEF-7B5E-4511-897F-4CD26AE097F0}" type="presParOf" srcId="{301FF0A7-4469-4D53-9035-B176B2CD3E9E}" destId="{EAE6802B-9B76-40E0-B7FC-38CB08CE6CE3}" srcOrd="1" destOrd="0" presId="urn:microsoft.com/office/officeart/2005/8/layout/list1"/>
    <dgm:cxn modelId="{82A055F0-DAD0-49C9-9770-8CCF03EEE103}" type="presParOf" srcId="{8EA18F16-CCE6-45A7-A045-484B839D30F5}" destId="{DF9288D2-0A23-4B7E-B7FE-A8B8637110E3}" srcOrd="1" destOrd="0" presId="urn:microsoft.com/office/officeart/2005/8/layout/list1"/>
    <dgm:cxn modelId="{FA2557CA-E470-46B7-9389-1D2FC54F20F3}" type="presParOf" srcId="{8EA18F16-CCE6-45A7-A045-484B839D30F5}" destId="{8A5891DB-B25A-4EEC-90BD-5157C6376AF2}" srcOrd="2" destOrd="0" presId="urn:microsoft.com/office/officeart/2005/8/layout/lis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1E9B9C0-46D5-4C5C-B61D-F9344947CD33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3CF75D4-8B16-4717-9ED3-694F58C4F659}">
      <dgm:prSet phldrT="[Text]" custT="1"/>
      <dgm:spPr/>
      <dgm:t>
        <a:bodyPr/>
        <a:lstStyle/>
        <a:p>
          <a:pPr algn="l"/>
          <a:r>
            <a:rPr lang="en-US" sz="2000" b="1" dirty="0" smtClean="0">
              <a:solidFill>
                <a:schemeClr val="tx1"/>
              </a:solidFill>
            </a:rPr>
            <a:t>Child Poverty Reduction </a:t>
          </a:r>
          <a:endParaRPr lang="en-US" sz="2000" b="1" dirty="0">
            <a:solidFill>
              <a:schemeClr val="tx1"/>
            </a:solidFill>
          </a:endParaRPr>
        </a:p>
      </dgm:t>
    </dgm:pt>
    <dgm:pt modelId="{D84C37F6-DCFC-49AF-8F3E-9F97B1812581}" type="parTrans" cxnId="{C3E00D96-3E83-4AB3-A1AF-BF2B63BD7B05}">
      <dgm:prSet/>
      <dgm:spPr/>
      <dgm:t>
        <a:bodyPr/>
        <a:lstStyle/>
        <a:p>
          <a:endParaRPr lang="en-US"/>
        </a:p>
      </dgm:t>
    </dgm:pt>
    <dgm:pt modelId="{6789C7D0-4D54-4EBD-9626-12E0F4806B76}" type="sibTrans" cxnId="{C3E00D96-3E83-4AB3-A1AF-BF2B63BD7B05}">
      <dgm:prSet/>
      <dgm:spPr/>
      <dgm:t>
        <a:bodyPr/>
        <a:lstStyle/>
        <a:p>
          <a:endParaRPr lang="en-US"/>
        </a:p>
      </dgm:t>
    </dgm:pt>
    <dgm:pt modelId="{1979168F-A182-46DB-A810-767F28522D5C}">
      <dgm:prSet phldrT="[Text]" custT="1"/>
      <dgm:spPr/>
      <dgm:t>
        <a:bodyPr/>
        <a:lstStyle/>
        <a:p>
          <a:pPr algn="l"/>
          <a:r>
            <a:rPr lang="en-US" sz="2800" b="1" dirty="0" smtClean="0">
              <a:solidFill>
                <a:srgbClr val="0070C0"/>
              </a:solidFill>
            </a:rPr>
            <a:t>PCR 5:</a:t>
          </a:r>
          <a:r>
            <a:rPr lang="en-GB" sz="2800" dirty="0" smtClean="0"/>
            <a:t>Child poverty has been reduced and the coverage and targeting of social safety net programs for poor children and families has been enhanced.</a:t>
          </a:r>
          <a:endParaRPr lang="en-US" sz="2800" b="1" dirty="0">
            <a:solidFill>
              <a:srgbClr val="0070C0"/>
            </a:solidFill>
          </a:endParaRPr>
        </a:p>
      </dgm:t>
    </dgm:pt>
    <dgm:pt modelId="{E2E48CD3-8CC1-4097-AA29-996A8D6F855F}" type="parTrans" cxnId="{B5BAEF64-8AC0-4FEA-95FD-2AA6CAF47BAF}">
      <dgm:prSet/>
      <dgm:spPr/>
      <dgm:t>
        <a:bodyPr/>
        <a:lstStyle/>
        <a:p>
          <a:endParaRPr lang="en-US"/>
        </a:p>
      </dgm:t>
    </dgm:pt>
    <dgm:pt modelId="{BCECBEBE-E633-4251-9E54-B780CDE79C23}" type="sibTrans" cxnId="{B5BAEF64-8AC0-4FEA-95FD-2AA6CAF47BAF}">
      <dgm:prSet/>
      <dgm:spPr/>
      <dgm:t>
        <a:bodyPr/>
        <a:lstStyle/>
        <a:p>
          <a:endParaRPr lang="en-US"/>
        </a:p>
      </dgm:t>
    </dgm:pt>
    <dgm:pt modelId="{8EA18F16-CCE6-45A7-A045-484B839D30F5}" type="pres">
      <dgm:prSet presAssocID="{41E9B9C0-46D5-4C5C-B61D-F9344947CD3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84AF67E-35A8-4224-8B2B-B539F0ECF31C}" type="pres">
      <dgm:prSet presAssocID="{43CF75D4-8B16-4717-9ED3-694F58C4F659}" presName="parentLin" presStyleCnt="0"/>
      <dgm:spPr/>
    </dgm:pt>
    <dgm:pt modelId="{E564E603-021A-400E-AE8D-2CE80BDE1515}" type="pres">
      <dgm:prSet presAssocID="{43CF75D4-8B16-4717-9ED3-694F58C4F659}" presName="parentLeftMargin" presStyleLbl="node1" presStyleIdx="0" presStyleCnt="1"/>
      <dgm:spPr/>
      <dgm:t>
        <a:bodyPr/>
        <a:lstStyle/>
        <a:p>
          <a:endParaRPr lang="en-US"/>
        </a:p>
      </dgm:t>
    </dgm:pt>
    <dgm:pt modelId="{E6F7187D-2093-4FDA-979C-893A769E9261}" type="pres">
      <dgm:prSet presAssocID="{43CF75D4-8B16-4717-9ED3-694F58C4F65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012EF2-23FE-49F4-9209-3AD63862EE8E}" type="pres">
      <dgm:prSet presAssocID="{43CF75D4-8B16-4717-9ED3-694F58C4F659}" presName="negativeSpace" presStyleCnt="0"/>
      <dgm:spPr/>
    </dgm:pt>
    <dgm:pt modelId="{7EB7B895-AB13-487A-A657-0EB0D91B37FC}" type="pres">
      <dgm:prSet presAssocID="{43CF75D4-8B16-4717-9ED3-694F58C4F659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E769A52-0288-4B5B-8E5C-118A9FD4540E}" type="presOf" srcId="{41E9B9C0-46D5-4C5C-B61D-F9344947CD33}" destId="{8EA18F16-CCE6-45A7-A045-484B839D30F5}" srcOrd="0" destOrd="0" presId="urn:microsoft.com/office/officeart/2005/8/layout/list1"/>
    <dgm:cxn modelId="{C4E8DD6D-9930-4741-8450-6A8A6D5F4898}" type="presOf" srcId="{43CF75D4-8B16-4717-9ED3-694F58C4F659}" destId="{E6F7187D-2093-4FDA-979C-893A769E9261}" srcOrd="1" destOrd="0" presId="urn:microsoft.com/office/officeart/2005/8/layout/list1"/>
    <dgm:cxn modelId="{E6B0CF69-7093-4236-9436-9A36F9FEA62E}" type="presOf" srcId="{43CF75D4-8B16-4717-9ED3-694F58C4F659}" destId="{E564E603-021A-400E-AE8D-2CE80BDE1515}" srcOrd="0" destOrd="0" presId="urn:microsoft.com/office/officeart/2005/8/layout/list1"/>
    <dgm:cxn modelId="{74B99C12-18C8-45A9-B337-D29B1BC407E9}" type="presOf" srcId="{1979168F-A182-46DB-A810-767F28522D5C}" destId="{7EB7B895-AB13-487A-A657-0EB0D91B37FC}" srcOrd="0" destOrd="0" presId="urn:microsoft.com/office/officeart/2005/8/layout/list1"/>
    <dgm:cxn modelId="{C3E00D96-3E83-4AB3-A1AF-BF2B63BD7B05}" srcId="{41E9B9C0-46D5-4C5C-B61D-F9344947CD33}" destId="{43CF75D4-8B16-4717-9ED3-694F58C4F659}" srcOrd="0" destOrd="0" parTransId="{D84C37F6-DCFC-49AF-8F3E-9F97B1812581}" sibTransId="{6789C7D0-4D54-4EBD-9626-12E0F4806B76}"/>
    <dgm:cxn modelId="{B5BAEF64-8AC0-4FEA-95FD-2AA6CAF47BAF}" srcId="{43CF75D4-8B16-4717-9ED3-694F58C4F659}" destId="{1979168F-A182-46DB-A810-767F28522D5C}" srcOrd="0" destOrd="0" parTransId="{E2E48CD3-8CC1-4097-AA29-996A8D6F855F}" sibTransId="{BCECBEBE-E633-4251-9E54-B780CDE79C23}"/>
    <dgm:cxn modelId="{0E7D5F07-235B-4B8D-BF34-8C04124377DA}" type="presParOf" srcId="{8EA18F16-CCE6-45A7-A045-484B839D30F5}" destId="{684AF67E-35A8-4224-8B2B-B539F0ECF31C}" srcOrd="0" destOrd="0" presId="urn:microsoft.com/office/officeart/2005/8/layout/list1"/>
    <dgm:cxn modelId="{6CE099A0-958E-4BD6-8B70-CEBC05187075}" type="presParOf" srcId="{684AF67E-35A8-4224-8B2B-B539F0ECF31C}" destId="{E564E603-021A-400E-AE8D-2CE80BDE1515}" srcOrd="0" destOrd="0" presId="urn:microsoft.com/office/officeart/2005/8/layout/list1"/>
    <dgm:cxn modelId="{E27F6FA7-D3F3-4CAA-A079-8C90CAC372F2}" type="presParOf" srcId="{684AF67E-35A8-4224-8B2B-B539F0ECF31C}" destId="{E6F7187D-2093-4FDA-979C-893A769E9261}" srcOrd="1" destOrd="0" presId="urn:microsoft.com/office/officeart/2005/8/layout/list1"/>
    <dgm:cxn modelId="{8821E6B5-D6D5-45AA-BD37-3972782118D9}" type="presParOf" srcId="{8EA18F16-CCE6-45A7-A045-484B839D30F5}" destId="{5D012EF2-23FE-49F4-9209-3AD63862EE8E}" srcOrd="1" destOrd="0" presId="urn:microsoft.com/office/officeart/2005/8/layout/list1"/>
    <dgm:cxn modelId="{D0F0C22A-E06B-44CB-8B12-2D054509C30C}" type="presParOf" srcId="{8EA18F16-CCE6-45A7-A045-484B839D30F5}" destId="{7EB7B895-AB13-487A-A657-0EB0D91B37FC}" srcOrd="2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0.31175</cdr:x>
      <cdr:y>0.103</cdr:y>
    </cdr:from>
    <cdr:to>
      <cdr:x>0.3125</cdr:x>
      <cdr:y>0.77375</cdr:y>
    </cdr:to>
    <cdr:sp macro="" textlink="">
      <cdr:nvSpPr>
        <cdr:cNvPr id="20481" name="Line 1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V="1">
          <a:off x="2669507" y="598456"/>
          <a:ext cx="6423" cy="3897225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>
          <a:solidFill>
            <a:srgbClr val="000000"/>
          </a:solidFill>
          <a:round/>
          <a:headEnd type="triangle" w="med" len="med"/>
          <a:tailEnd type="triangle" w="med" len="med"/>
        </a:ln>
      </cdr:spPr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2FA07A-73A7-4BCC-AF8B-D76EA2C7E7E4}" type="datetimeFigureOut">
              <a:rPr lang="en-US" smtClean="0"/>
              <a:pPr/>
              <a:t>6/5/2011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8C850A-5353-462F-92AF-3DCD463512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489D9-D505-4602-B547-5ED3C7905875}" type="datetimeFigureOut">
              <a:rPr lang="en-US" smtClean="0"/>
              <a:pPr/>
              <a:t>6/5/2011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DA300-472F-49D2-8DE6-9A1C32EADB1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Times" pitchFamily="18" charset="0"/>
            </a:endParaRPr>
          </a:p>
        </p:txBody>
      </p:sp>
      <p:sp>
        <p:nvSpPr>
          <p:cNvPr id="34820" name="Header Placeholder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prstClr val="black"/>
                </a:solidFill>
                <a:latin typeface="Times New Roman" pitchFamily="18" charset="0"/>
              </a:rPr>
              <a:t>UNICEF Malaysia 2011-2015 CPMP</a:t>
            </a:r>
          </a:p>
        </p:txBody>
      </p:sp>
      <p:sp>
        <p:nvSpPr>
          <p:cNvPr id="3482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</a:pPr>
            <a:fld id="{5655CC42-079F-442F-8DE5-9FDD9DD500F9}" type="slidenum">
              <a:rPr lang="en-US">
                <a:solidFill>
                  <a:prstClr val="black"/>
                </a:solidFill>
                <a:latin typeface="Times New Roman" pitchFamily="18" charset="0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dirty="0">
              <a:solidFill>
                <a:prstClr val="black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>
            <a:normAutofit/>
          </a:bodyPr>
          <a:lstStyle/>
          <a:p>
            <a:pPr eaLnBrk="1" hangingPunct="1">
              <a:defRPr/>
            </a:pPr>
            <a:endParaRPr lang="en-US" dirty="0" smtClean="0">
              <a:latin typeface="Times" pitchFamily="18" charset="0"/>
            </a:endParaRPr>
          </a:p>
        </p:txBody>
      </p:sp>
      <p:sp>
        <p:nvSpPr>
          <p:cNvPr id="40964" name="Header Placeholder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prstClr val="black"/>
                </a:solidFill>
                <a:latin typeface="Times New Roman" pitchFamily="18" charset="0"/>
              </a:rPr>
              <a:t>UNICEF Malaysia 2011-2015 CPMP</a:t>
            </a:r>
          </a:p>
        </p:txBody>
      </p:sp>
      <p:sp>
        <p:nvSpPr>
          <p:cNvPr id="4096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</a:pPr>
            <a:fld id="{0C6A87FD-A8A0-48A1-9407-99A86CA4A212}" type="slidenum">
              <a:rPr lang="en-US">
                <a:solidFill>
                  <a:prstClr val="black"/>
                </a:solidFill>
                <a:latin typeface="Times New Roman" pitchFamily="18" charset="0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 dirty="0">
              <a:solidFill>
                <a:prstClr val="black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Times" pitchFamily="18" charset="0"/>
            </a:endParaRPr>
          </a:p>
        </p:txBody>
      </p:sp>
      <p:sp>
        <p:nvSpPr>
          <p:cNvPr id="35844" name="Header Placeholder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prstClr val="black"/>
                </a:solidFill>
                <a:latin typeface="Times New Roman" pitchFamily="18" charset="0"/>
              </a:rPr>
              <a:t>UNICEF Malaysia 2011-2015 CPMP</a:t>
            </a:r>
          </a:p>
        </p:txBody>
      </p:sp>
      <p:sp>
        <p:nvSpPr>
          <p:cNvPr id="3584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</a:pPr>
            <a:fld id="{12594C15-3482-4641-90B3-811436BDCE9F}" type="slidenum">
              <a:rPr lang="en-US">
                <a:solidFill>
                  <a:prstClr val="black"/>
                </a:solidFill>
                <a:latin typeface="Times New Roman" pitchFamily="18" charset="0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dirty="0">
              <a:solidFill>
                <a:prstClr val="black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>
            <a:normAutofit/>
          </a:bodyPr>
          <a:lstStyle/>
          <a:p>
            <a:pPr eaLnBrk="1" hangingPunct="1">
              <a:defRPr/>
            </a:pPr>
            <a:endParaRPr lang="en-US" dirty="0" smtClean="0">
              <a:latin typeface="Times" pitchFamily="18" charset="0"/>
            </a:endParaRPr>
          </a:p>
        </p:txBody>
      </p:sp>
      <p:sp>
        <p:nvSpPr>
          <p:cNvPr id="40964" name="Header Placeholder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prstClr val="black"/>
                </a:solidFill>
                <a:latin typeface="Times New Roman" pitchFamily="18" charset="0"/>
              </a:rPr>
              <a:t>UNICEF Malaysia 2011-2015 CPMP</a:t>
            </a:r>
          </a:p>
        </p:txBody>
      </p:sp>
      <p:sp>
        <p:nvSpPr>
          <p:cNvPr id="4096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</a:pPr>
            <a:fld id="{0C6A87FD-A8A0-48A1-9407-99A86CA4A212}" type="slidenum">
              <a:rPr lang="en-US">
                <a:solidFill>
                  <a:prstClr val="black"/>
                </a:solidFill>
                <a:latin typeface="Times New Roman" pitchFamily="18" charset="0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dirty="0">
              <a:solidFill>
                <a:prstClr val="black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Times" pitchFamily="18" charset="0"/>
            </a:endParaRPr>
          </a:p>
        </p:txBody>
      </p:sp>
      <p:sp>
        <p:nvSpPr>
          <p:cNvPr id="41988" name="Header Placeholder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prstClr val="black"/>
                </a:solidFill>
                <a:latin typeface="Times New Roman" pitchFamily="18" charset="0"/>
              </a:rPr>
              <a:t>UNICEF Malaysia 2011-2015 CPMP</a:t>
            </a:r>
          </a:p>
        </p:txBody>
      </p:sp>
      <p:sp>
        <p:nvSpPr>
          <p:cNvPr id="4198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</a:pPr>
            <a:fld id="{165710BE-B4F2-45B4-98AA-2C3FBAD5A29C}" type="slidenum">
              <a:rPr lang="en-US">
                <a:solidFill>
                  <a:prstClr val="black"/>
                </a:solidFill>
                <a:latin typeface="Times New Roman" pitchFamily="18" charset="0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dirty="0">
              <a:solidFill>
                <a:prstClr val="black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ADA300-472F-49D2-8DE6-9A1C32EADB1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ADA300-472F-49D2-8DE6-9A1C32EADB1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>
            <a:normAutofit/>
          </a:bodyPr>
          <a:lstStyle/>
          <a:p>
            <a:pPr eaLnBrk="1" hangingPunct="1">
              <a:defRPr/>
            </a:pPr>
            <a:endParaRPr lang="en-US" dirty="0" smtClean="0">
              <a:latin typeface="Times" pitchFamily="18" charset="0"/>
            </a:endParaRPr>
          </a:p>
        </p:txBody>
      </p:sp>
      <p:sp>
        <p:nvSpPr>
          <p:cNvPr id="40964" name="Header Placeholder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prstClr val="black"/>
                </a:solidFill>
                <a:latin typeface="Times New Roman" pitchFamily="18" charset="0"/>
              </a:rPr>
              <a:t>UNICEF Malaysia 2011-2015 CPMP</a:t>
            </a:r>
          </a:p>
        </p:txBody>
      </p:sp>
      <p:sp>
        <p:nvSpPr>
          <p:cNvPr id="4096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</a:pPr>
            <a:fld id="{0C6A87FD-A8A0-48A1-9407-99A86CA4A212}" type="slidenum">
              <a:rPr lang="en-US">
                <a:solidFill>
                  <a:prstClr val="black"/>
                </a:solidFill>
                <a:latin typeface="Times New Roman" pitchFamily="18" charset="0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dirty="0">
              <a:solidFill>
                <a:prstClr val="black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>
            <a:normAutofit/>
          </a:bodyPr>
          <a:lstStyle/>
          <a:p>
            <a:pPr eaLnBrk="1" hangingPunct="1">
              <a:defRPr/>
            </a:pPr>
            <a:endParaRPr lang="en-US" dirty="0" smtClean="0">
              <a:latin typeface="Times" pitchFamily="18" charset="0"/>
            </a:endParaRPr>
          </a:p>
        </p:txBody>
      </p:sp>
      <p:sp>
        <p:nvSpPr>
          <p:cNvPr id="40964" name="Header Placeholder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prstClr val="black"/>
                </a:solidFill>
                <a:latin typeface="Times New Roman" pitchFamily="18" charset="0"/>
              </a:rPr>
              <a:t>UNICEF Malaysia 2011-2015 CPMP</a:t>
            </a:r>
          </a:p>
        </p:txBody>
      </p:sp>
      <p:sp>
        <p:nvSpPr>
          <p:cNvPr id="4096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</a:pPr>
            <a:fld id="{0C6A87FD-A8A0-48A1-9407-99A86CA4A212}" type="slidenum">
              <a:rPr lang="en-US">
                <a:solidFill>
                  <a:prstClr val="black"/>
                </a:solidFill>
                <a:latin typeface="Times New Roman" pitchFamily="18" charset="0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dirty="0">
              <a:solidFill>
                <a:prstClr val="black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>
            <a:normAutofit/>
          </a:bodyPr>
          <a:lstStyle/>
          <a:p>
            <a:pPr eaLnBrk="1" hangingPunct="1">
              <a:defRPr/>
            </a:pPr>
            <a:endParaRPr lang="en-US" dirty="0" smtClean="0">
              <a:latin typeface="Times" pitchFamily="18" charset="0"/>
            </a:endParaRPr>
          </a:p>
        </p:txBody>
      </p:sp>
      <p:sp>
        <p:nvSpPr>
          <p:cNvPr id="40964" name="Header Placeholder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prstClr val="black"/>
                </a:solidFill>
                <a:latin typeface="Times New Roman" pitchFamily="18" charset="0"/>
              </a:rPr>
              <a:t>UNICEF Malaysia 2011-2015 CPMP</a:t>
            </a:r>
          </a:p>
        </p:txBody>
      </p:sp>
      <p:sp>
        <p:nvSpPr>
          <p:cNvPr id="4096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</a:pPr>
            <a:fld id="{0C6A87FD-A8A0-48A1-9407-99A86CA4A212}" type="slidenum">
              <a:rPr lang="en-US">
                <a:solidFill>
                  <a:prstClr val="black"/>
                </a:solidFill>
                <a:latin typeface="Times New Roman" pitchFamily="18" charset="0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dirty="0">
              <a:solidFill>
                <a:prstClr val="black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48400" y="5962650"/>
            <a:ext cx="2590800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1" descr="Unite2lines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979488" y="5900738"/>
            <a:ext cx="137795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4114800"/>
            <a:ext cx="7924800" cy="1295400"/>
          </a:xfrm>
        </p:spPr>
        <p:txBody>
          <a:bodyPr/>
          <a:lstStyle>
            <a:lvl1pPr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2819400"/>
            <a:ext cx="7924800" cy="1066800"/>
          </a:xfrm>
        </p:spPr>
        <p:txBody>
          <a:bodyPr/>
          <a:lstStyle>
            <a:lvl1pPr marL="0" indent="0"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kern="1200" smtClean="0">
                <a:solidFill>
                  <a:srgbClr val="0099FF"/>
                </a:solidFill>
                <a:latin typeface="Arial"/>
                <a:ea typeface="+mn-ea"/>
                <a:cs typeface="+mn-cs"/>
              </a:rPr>
              <a:t>UNICEF Malaysia - EAP SP Network meeting, Bangkok, June 2011</a:t>
            </a:r>
            <a:endParaRPr lang="en-US" sz="1000" b="1" kern="1200">
              <a:solidFill>
                <a:srgbClr val="0099FF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89A60ACD-31A9-4DF2-99A1-76C3E82506F4}" type="slidenum">
              <a:rPr lang="en-US" sz="1400" kern="1200">
                <a:solidFill>
                  <a:srgbClr val="000000"/>
                </a:solidFill>
                <a:latin typeface="Times" pitchFamily="1" charset="0"/>
                <a:ea typeface="+mn-ea"/>
                <a:cs typeface="+mn-cs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Times" pitchFamily="1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810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kern="1200" smtClean="0">
                <a:solidFill>
                  <a:srgbClr val="0099FF"/>
                </a:solidFill>
                <a:latin typeface="Arial"/>
                <a:ea typeface="+mn-ea"/>
                <a:cs typeface="+mn-cs"/>
              </a:rPr>
              <a:t>UNICEF Malaysia - EAP SP Network meeting, Bangkok, June 2011</a:t>
            </a:r>
            <a:endParaRPr lang="en-US" sz="1000" b="1" kern="1200">
              <a:solidFill>
                <a:srgbClr val="0099FF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B4AF5882-A2EE-4A6E-8980-D3C481A74038}" type="slidenum">
              <a:rPr lang="en-US" sz="1400" kern="1200">
                <a:solidFill>
                  <a:srgbClr val="000000"/>
                </a:solidFill>
                <a:latin typeface="Times" pitchFamily="1" charset="0"/>
                <a:ea typeface="+mn-ea"/>
                <a:cs typeface="+mn-cs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Times" pitchFamily="1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838200" y="6096000"/>
            <a:ext cx="1905000" cy="609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UNICEF Malaysia - EAP SP Network meeting, Bangkok, June 2011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E2DC6E-92DD-4B51-9D62-FEBBA5A55A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1193800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indent="339725"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3800" b="1" dirty="0">
              <a:solidFill>
                <a:srgbClr val="FFFFFF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0242" y="276447"/>
            <a:ext cx="8270358" cy="786809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874" y="2105246"/>
            <a:ext cx="8107326" cy="398721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type="subTitle" idx="14"/>
          </p:nvPr>
        </p:nvSpPr>
        <p:spPr>
          <a:xfrm>
            <a:off x="340242" y="1318437"/>
            <a:ext cx="7924800" cy="962246"/>
          </a:xfrm>
        </p:spPr>
        <p:txBody>
          <a:bodyPr/>
          <a:lstStyle>
            <a:lvl1pPr marL="0" indent="0">
              <a:defRPr sz="3400" b="1">
                <a:solidFill>
                  <a:srgbClr val="00B0F0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kern="1200" smtClean="0">
                <a:solidFill>
                  <a:srgbClr val="0099FF"/>
                </a:solidFill>
                <a:latin typeface="Arial"/>
                <a:ea typeface="+mn-ea"/>
                <a:cs typeface="+mn-cs"/>
              </a:rPr>
              <a:t>UNICEF Malaysia - EAP SP Network meeting, Bangkok, June 2011</a:t>
            </a:r>
            <a:endParaRPr lang="en-US" sz="1000" b="1" kern="1200">
              <a:solidFill>
                <a:srgbClr val="0099FF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b="1">
                <a:solidFill>
                  <a:srgbClr val="00B0F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46CACE67-A0C1-47D9-9EDF-BE60D4A51DD1}" type="slidenum">
              <a:rPr lang="en-US" sz="1400" kern="1200">
                <a:ea typeface="+mn-ea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 dirty="0">
              <a:ea typeface="+mn-ea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kern="1200" smtClean="0">
                <a:solidFill>
                  <a:srgbClr val="0099FF"/>
                </a:solidFill>
                <a:latin typeface="Arial"/>
                <a:ea typeface="+mn-ea"/>
                <a:cs typeface="+mn-cs"/>
              </a:rPr>
              <a:t>UNICEF Malaysia - EAP SP Network meeting, Bangkok, June 2011</a:t>
            </a:r>
            <a:endParaRPr lang="en-US" sz="1000" b="1" kern="1200">
              <a:solidFill>
                <a:srgbClr val="0099FF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78CD6AD9-42C0-4C78-88AF-F777B31D3795}" type="slidenum">
              <a:rPr lang="en-US" sz="1400" kern="1200">
                <a:solidFill>
                  <a:srgbClr val="000000"/>
                </a:solidFill>
                <a:latin typeface="Times" pitchFamily="1" charset="0"/>
                <a:ea typeface="+mn-ea"/>
                <a:cs typeface="+mn-cs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Times" pitchFamily="1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7338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905000"/>
            <a:ext cx="37338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kern="1200" smtClean="0">
                <a:solidFill>
                  <a:srgbClr val="0099FF"/>
                </a:solidFill>
                <a:latin typeface="Arial"/>
                <a:ea typeface="+mn-ea"/>
                <a:cs typeface="+mn-cs"/>
              </a:rPr>
              <a:t>UNICEF Malaysia - EAP SP Network meeting, Bangkok, June 2011</a:t>
            </a:r>
            <a:endParaRPr lang="en-US" sz="1000" b="1" kern="1200">
              <a:solidFill>
                <a:srgbClr val="0099FF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1E09FF4D-189E-41EF-B11F-E6E020129826}" type="slidenum">
              <a:rPr lang="en-US" sz="1400" kern="1200">
                <a:solidFill>
                  <a:srgbClr val="000000"/>
                </a:solidFill>
                <a:latin typeface="Times" pitchFamily="1" charset="0"/>
                <a:ea typeface="+mn-ea"/>
                <a:cs typeface="+mn-cs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Times" pitchFamily="1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kern="1200" smtClean="0">
                <a:solidFill>
                  <a:srgbClr val="0099FF"/>
                </a:solidFill>
                <a:latin typeface="Arial"/>
                <a:ea typeface="+mn-ea"/>
                <a:cs typeface="+mn-cs"/>
              </a:rPr>
              <a:t>UNICEF Malaysia - EAP SP Network meeting, Bangkok, June 2011</a:t>
            </a:r>
            <a:endParaRPr lang="en-US" sz="1000" b="1" kern="1200">
              <a:solidFill>
                <a:srgbClr val="0099FF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B9314162-12C9-4E29-A9DC-EBE9697A52FB}" type="slidenum">
              <a:rPr lang="en-US" sz="1400" kern="1200">
                <a:solidFill>
                  <a:srgbClr val="000000"/>
                </a:solidFill>
                <a:latin typeface="Times" pitchFamily="1" charset="0"/>
                <a:ea typeface="+mn-ea"/>
                <a:cs typeface="+mn-cs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Times" pitchFamily="1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kern="1200" smtClean="0">
                <a:solidFill>
                  <a:srgbClr val="0099FF"/>
                </a:solidFill>
                <a:latin typeface="Arial"/>
                <a:ea typeface="+mn-ea"/>
                <a:cs typeface="+mn-cs"/>
              </a:rPr>
              <a:t>UNICEF Malaysia - EAP SP Network meeting, Bangkok, June 2011</a:t>
            </a:r>
            <a:endParaRPr lang="en-US" sz="1000" b="1" kern="1200">
              <a:solidFill>
                <a:srgbClr val="0099FF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65A3CEF9-9EA8-4379-8CC6-FA07DEE256AC}" type="slidenum">
              <a:rPr lang="en-US" sz="1400" kern="1200">
                <a:solidFill>
                  <a:srgbClr val="000000"/>
                </a:solidFill>
                <a:latin typeface="Times" pitchFamily="1" charset="0"/>
                <a:ea typeface="+mn-ea"/>
                <a:cs typeface="+mn-cs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Times" pitchFamily="1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>
            <p:ph type="ftr" sz="quarter" idx="10"/>
          </p:nvPr>
        </p:nvSpPr>
        <p:spPr>
          <a:xfrm>
            <a:off x="423863" y="6107113"/>
            <a:ext cx="2895600" cy="609600"/>
          </a:xfrm>
        </p:spPr>
        <p:txBody>
          <a:bodyPr/>
          <a:lstStyle>
            <a:lvl1pPr algn="ctr">
              <a:defRPr/>
            </a:lvl1pPr>
          </a:lstStyle>
          <a:p>
            <a:pPr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kern="1200" smtClean="0">
                <a:solidFill>
                  <a:srgbClr val="0099FF"/>
                </a:solidFill>
                <a:latin typeface="Arial"/>
                <a:ea typeface="+mn-ea"/>
                <a:cs typeface="+mn-cs"/>
              </a:rPr>
              <a:t>UNICEF Malaysia - EAP SP Network meeting, Bangkok, June 2011</a:t>
            </a:r>
            <a:endParaRPr lang="en-US" sz="1000" b="1" kern="1200">
              <a:solidFill>
                <a:srgbClr val="0099FF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3" name="Rectangle 2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7FEB3EF5-F79E-4319-B0B4-3B9AF5FB6B62}" type="slidenum">
              <a:rPr lang="en-US" sz="1400" kern="1200">
                <a:solidFill>
                  <a:srgbClr val="000000"/>
                </a:solidFill>
                <a:latin typeface="Times" pitchFamily="1" charset="0"/>
                <a:ea typeface="+mn-ea"/>
                <a:cs typeface="+mn-cs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Times" pitchFamily="1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kern="1200" smtClean="0">
                <a:solidFill>
                  <a:srgbClr val="0099FF"/>
                </a:solidFill>
                <a:latin typeface="Arial"/>
                <a:ea typeface="+mn-ea"/>
                <a:cs typeface="+mn-cs"/>
              </a:rPr>
              <a:t>UNICEF Malaysia - EAP SP Network meeting, Bangkok, June 2011</a:t>
            </a:r>
            <a:endParaRPr lang="en-US" sz="1000" b="1" kern="1200">
              <a:solidFill>
                <a:srgbClr val="0099FF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1A844B24-BD49-4B88-B3C7-6D824D1CB8F9}" type="slidenum">
              <a:rPr lang="en-US" sz="1400" kern="1200">
                <a:solidFill>
                  <a:srgbClr val="000000"/>
                </a:solidFill>
                <a:latin typeface="Times" pitchFamily="1" charset="0"/>
                <a:ea typeface="+mn-ea"/>
                <a:cs typeface="+mn-cs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Times" pitchFamily="1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kern="1200" smtClean="0">
                <a:solidFill>
                  <a:srgbClr val="0099FF"/>
                </a:solidFill>
                <a:latin typeface="Arial"/>
                <a:ea typeface="+mn-ea"/>
                <a:cs typeface="+mn-cs"/>
              </a:rPr>
              <a:t>UNICEF Malaysia - EAP SP Network meeting, Bangkok, June 2011</a:t>
            </a:r>
            <a:endParaRPr lang="en-US" sz="1000" b="1" kern="1200">
              <a:solidFill>
                <a:srgbClr val="0099FF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726EAC51-66F7-4679-BF5E-B7F75982F8F7}" type="slidenum">
              <a:rPr lang="en-US" sz="1400" kern="1200">
                <a:solidFill>
                  <a:srgbClr val="000000"/>
                </a:solidFill>
                <a:latin typeface="Times" pitchFamily="1" charset="0"/>
                <a:ea typeface="+mn-ea"/>
                <a:cs typeface="+mn-cs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Times" pitchFamily="1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81000"/>
            <a:ext cx="7772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6200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4338" y="6096000"/>
            <a:ext cx="560546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 b="1">
                <a:solidFill>
                  <a:srgbClr val="0099FF"/>
                </a:solidFill>
                <a:latin typeface="+mn-lt"/>
              </a:defRPr>
            </a:lvl1pPr>
          </a:lstStyle>
          <a:p>
            <a:pPr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kern="1200" smtClean="0">
                <a:latin typeface="Arial"/>
                <a:ea typeface="+mn-ea"/>
                <a:cs typeface="+mn-cs"/>
              </a:rPr>
              <a:t>UNICEF Malaysia - EAP SP Network meeting, Bangkok, June 2011</a:t>
            </a:r>
            <a:endParaRPr lang="en-US" kern="1200">
              <a:latin typeface="Arial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" pitchFamily="1" charset="0"/>
              </a:defRPr>
            </a:lvl1pPr>
          </a:lstStyle>
          <a:p>
            <a:pPr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1785C3D8-B43A-4C7B-AFCB-58515CD7557A}" type="slidenum">
              <a:rPr lang="en-US" kern="1200">
                <a:solidFill>
                  <a:srgbClr val="000000"/>
                </a:solidFill>
                <a:ea typeface="+mn-ea"/>
                <a:cs typeface="+mn-cs"/>
              </a:rPr>
              <a:pPr rt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kern="1200">
              <a:solidFill>
                <a:srgbClr val="000000"/>
              </a:solidFill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4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99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99FF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99FF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99FF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99FF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0099FF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0099FF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0099FF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0099FF"/>
          </a:solidFill>
          <a:latin typeface="Arial" charset="0"/>
        </a:defRPr>
      </a:lvl9pPr>
    </p:titleStyle>
    <p:bodyStyle>
      <a:lvl1pPr marL="177800" indent="-1778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35000" indent="-3429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2286000"/>
            <a:ext cx="7924800" cy="3581400"/>
          </a:xfrm>
        </p:spPr>
        <p:txBody>
          <a:bodyPr/>
          <a:lstStyle/>
          <a:p>
            <a:pPr algn="ctr" eaLnBrk="1" hangingPunct="1"/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Child Poverty Advocacy and Measurement – Issues and Challenges in Malaysia</a:t>
            </a:r>
            <a:b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b="1" i="1" dirty="0" smtClean="0"/>
              <a:t>UNICEF-EAPRO: Social Policy Networking Meeting</a:t>
            </a:r>
            <a:br>
              <a:rPr lang="en-US" sz="1600" b="1" i="1" dirty="0" smtClean="0"/>
            </a:br>
            <a:r>
              <a:rPr lang="en-US" sz="1600" b="1" i="1" dirty="0" smtClean="0"/>
              <a:t>13 to 17 June 2011, Bangkok</a:t>
            </a:r>
            <a:br>
              <a:rPr lang="en-US" sz="1600" b="1" i="1" dirty="0" smtClean="0"/>
            </a:br>
            <a:r>
              <a:rPr lang="en-US" sz="1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arrington" pitchFamily="82" charset="0"/>
              </a:rPr>
              <a:t/>
            </a:r>
            <a:br>
              <a:rPr lang="en-US" sz="1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arrington" pitchFamily="82" charset="0"/>
              </a:rPr>
            </a:br>
            <a:r>
              <a:rPr lang="en-US" sz="1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Victor P. </a:t>
            </a:r>
            <a:r>
              <a:rPr lang="en-US" sz="16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Karunan</a:t>
            </a:r>
            <a:r>
              <a:rPr lang="en-US" sz="1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Ph.D.</a:t>
            </a:r>
            <a:br>
              <a:rPr lang="en-US" sz="1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Deputy Representative &amp; Senior Social Policy Specialist</a:t>
            </a:r>
            <a:br>
              <a:rPr lang="en-US" sz="1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UNICEF Malaysia</a:t>
            </a: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endParaRPr lang="en-US" sz="4400" b="1" dirty="0" smtClean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838200" y="990600"/>
            <a:ext cx="7924800" cy="1066800"/>
          </a:xfrm>
        </p:spPr>
        <p:txBody>
          <a:bodyPr/>
          <a:lstStyle/>
          <a:p>
            <a:pPr algn="ctr"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Child Poverty in a Middle-Income Country Context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228601" y="304800"/>
            <a:ext cx="8915400" cy="711200"/>
          </a:xfrm>
        </p:spPr>
        <p:txBody>
          <a:bodyPr/>
          <a:lstStyle/>
          <a:p>
            <a:pPr eaLnBrk="1" hangingPunct="1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Main Challenges</a:t>
            </a:r>
          </a:p>
        </p:txBody>
      </p:sp>
      <p:sp>
        <p:nvSpPr>
          <p:cNvPr id="12291" name="Slide Number Placeholder 4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</a:pPr>
            <a:fld id="{0A365897-A42C-4C9A-BCD3-AED1088D356F}" type="slidenum">
              <a:rPr lang="en-US" sz="1400" b="1" kern="1200">
                <a:solidFill>
                  <a:srgbClr val="00B0F0"/>
                </a:solidFill>
                <a:latin typeface="Arial" charset="0"/>
                <a:ea typeface="+mn-ea"/>
                <a:cs typeface="Arial" charset="0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sz="1400" b="1" kern="1200">
              <a:solidFill>
                <a:srgbClr val="00B0F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1800" y="1295400"/>
            <a:ext cx="7620000" cy="4635500"/>
          </a:xfrm>
        </p:spPr>
        <p:txBody>
          <a:bodyPr/>
          <a:lstStyle/>
          <a:p>
            <a:pPr marL="57150" indent="0" eaLnBrk="1" hangingPunct="1">
              <a:lnSpc>
                <a:spcPts val="3000"/>
              </a:lnSpc>
              <a:spcBef>
                <a:spcPts val="2400"/>
              </a:spcBef>
            </a:pPr>
            <a:r>
              <a:rPr lang="en-US" dirty="0" smtClean="0"/>
              <a:t> </a:t>
            </a:r>
            <a:r>
              <a:rPr lang="en-US" u="sng" dirty="0" smtClean="0"/>
              <a:t>National capacity and political will </a:t>
            </a:r>
            <a:r>
              <a:rPr lang="en-US" dirty="0" smtClean="0"/>
              <a:t>to apply international and regional standards and benchmarks – “sensitivity of data” in Malaysia,  national sentiment vis-à-vis accountability to global/regional commitments, lack of effective coordination and inter-</a:t>
            </a:r>
            <a:r>
              <a:rPr lang="en-US" dirty="0" err="1" smtClean="0"/>
              <a:t>sectoral</a:t>
            </a:r>
            <a:r>
              <a:rPr lang="en-US" dirty="0" smtClean="0"/>
              <a:t> collaboration across line Ministries</a:t>
            </a:r>
          </a:p>
          <a:p>
            <a:pPr marL="57150" indent="0" eaLnBrk="1" hangingPunct="1">
              <a:lnSpc>
                <a:spcPts val="3000"/>
              </a:lnSpc>
              <a:spcBef>
                <a:spcPts val="2400"/>
              </a:spcBef>
            </a:pPr>
            <a:r>
              <a:rPr lang="en-US" dirty="0" smtClean="0"/>
              <a:t>  </a:t>
            </a:r>
            <a:r>
              <a:rPr lang="en-US" u="sng" dirty="0" smtClean="0"/>
              <a:t>Data gaps</a:t>
            </a:r>
            <a:r>
              <a:rPr lang="en-US" dirty="0" smtClean="0"/>
              <a:t> – low quality of data collection, analysis and usage, focus only on “national averages” at the cost of “disaggregation”, restricted protocols and standards to guide data collection and analysis</a:t>
            </a: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5"/>
          </p:nvPr>
        </p:nvSpPr>
        <p:spPr>
          <a:xfrm>
            <a:off x="414338" y="6343650"/>
            <a:ext cx="5605462" cy="361950"/>
          </a:xfrm>
        </p:spPr>
        <p:txBody>
          <a:bodyPr/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kern="1200" smtClean="0">
                <a:solidFill>
                  <a:srgbClr val="0099FF"/>
                </a:solidFill>
                <a:latin typeface="Arial"/>
                <a:ea typeface="+mn-ea"/>
                <a:cs typeface="+mn-cs"/>
              </a:rPr>
              <a:t>UNICEF Malaysia - EAP SP Network meeting, Bangkok, June 2011</a:t>
            </a:r>
            <a:endParaRPr lang="en-US" sz="1000" b="1" kern="1200" dirty="0">
              <a:solidFill>
                <a:srgbClr val="0099FF"/>
              </a:solidFill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228601" y="304800"/>
            <a:ext cx="8915400" cy="711200"/>
          </a:xfrm>
        </p:spPr>
        <p:txBody>
          <a:bodyPr/>
          <a:lstStyle/>
          <a:p>
            <a:pPr eaLnBrk="1" hangingPunct="1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Ways Forward</a:t>
            </a:r>
          </a:p>
        </p:txBody>
      </p:sp>
      <p:sp>
        <p:nvSpPr>
          <p:cNvPr id="12291" name="Slide Number Placeholder 4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</a:pPr>
            <a:fld id="{0A365897-A42C-4C9A-BCD3-AED1088D356F}" type="slidenum">
              <a:rPr lang="en-US" sz="1400" b="1" kern="1200">
                <a:solidFill>
                  <a:srgbClr val="00B0F0"/>
                </a:solidFill>
                <a:latin typeface="Arial" charset="0"/>
                <a:ea typeface="+mn-ea"/>
                <a:cs typeface="Arial" charset="0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 sz="1400" b="1" kern="1200">
              <a:solidFill>
                <a:srgbClr val="00B0F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1800" y="1371600"/>
            <a:ext cx="7620000" cy="4559300"/>
          </a:xfrm>
        </p:spPr>
        <p:txBody>
          <a:bodyPr/>
          <a:lstStyle/>
          <a:p>
            <a:pPr marL="57150" indent="0" eaLnBrk="1" hangingPunct="1">
              <a:lnSpc>
                <a:spcPts val="3000"/>
              </a:lnSpc>
              <a:spcBef>
                <a:spcPts val="2400"/>
              </a:spcBef>
            </a:pPr>
            <a:r>
              <a:rPr lang="en-US" dirty="0" smtClean="0"/>
              <a:t> </a:t>
            </a:r>
            <a:r>
              <a:rPr lang="en-US" u="sng" dirty="0" smtClean="0"/>
              <a:t>Advocacy and influencing </a:t>
            </a:r>
            <a:r>
              <a:rPr lang="en-US" dirty="0" smtClean="0"/>
              <a:t>government policy on multi-dimensional definition and measurement of child poverty</a:t>
            </a:r>
          </a:p>
          <a:p>
            <a:pPr marL="57150" indent="0" eaLnBrk="1" hangingPunct="1">
              <a:lnSpc>
                <a:spcPts val="3000"/>
              </a:lnSpc>
              <a:spcBef>
                <a:spcPts val="2400"/>
              </a:spcBef>
            </a:pPr>
            <a:r>
              <a:rPr lang="en-US" dirty="0" smtClean="0"/>
              <a:t> </a:t>
            </a:r>
            <a:r>
              <a:rPr lang="en-US" u="sng" dirty="0" smtClean="0"/>
              <a:t>Review </a:t>
            </a:r>
            <a:r>
              <a:rPr lang="en-US" u="sng" dirty="0" smtClean="0"/>
              <a:t>and upgrading of indi</a:t>
            </a:r>
            <a:r>
              <a:rPr lang="en-US" dirty="0" smtClean="0"/>
              <a:t>cators used to measure child rights implementation – on par with regional and </a:t>
            </a:r>
            <a:r>
              <a:rPr lang="en-US" dirty="0" smtClean="0"/>
              <a:t>global </a:t>
            </a:r>
            <a:r>
              <a:rPr lang="en-US" dirty="0" smtClean="0"/>
              <a:t>benchmarks and </a:t>
            </a:r>
            <a:r>
              <a:rPr lang="en-US" dirty="0" smtClean="0"/>
              <a:t>standards</a:t>
            </a:r>
          </a:p>
          <a:p>
            <a:pPr marL="57150" indent="0" eaLnBrk="1" hangingPunct="1">
              <a:lnSpc>
                <a:spcPts val="3000"/>
              </a:lnSpc>
              <a:spcBef>
                <a:spcPts val="2400"/>
              </a:spcBef>
            </a:pPr>
            <a:r>
              <a:rPr lang="en-US" dirty="0" smtClean="0"/>
              <a:t> National mapping of data/information on children in Malaysia – towards a </a:t>
            </a:r>
            <a:r>
              <a:rPr lang="en-US" u="sng" dirty="0" err="1" smtClean="0"/>
              <a:t>centralised</a:t>
            </a:r>
            <a:r>
              <a:rPr lang="en-US" u="sng" dirty="0" smtClean="0"/>
              <a:t> repository </a:t>
            </a:r>
            <a:r>
              <a:rPr lang="en-US" dirty="0" smtClean="0"/>
              <a:t>of child rights data</a:t>
            </a:r>
            <a:endParaRPr lang="en-US" dirty="0" smtClean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5"/>
          </p:nvPr>
        </p:nvSpPr>
        <p:spPr>
          <a:xfrm>
            <a:off x="414338" y="6343650"/>
            <a:ext cx="5605462" cy="361950"/>
          </a:xfrm>
        </p:spPr>
        <p:txBody>
          <a:bodyPr/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kern="1200" smtClean="0">
                <a:solidFill>
                  <a:srgbClr val="0099FF"/>
                </a:solidFill>
                <a:latin typeface="Arial"/>
                <a:ea typeface="+mn-ea"/>
                <a:cs typeface="+mn-cs"/>
              </a:rPr>
              <a:t>UNICEF Malaysia - EAP SP Network meeting, Bangkok, June 2011</a:t>
            </a:r>
            <a:endParaRPr lang="en-US" sz="1000" b="1" kern="1200" dirty="0">
              <a:solidFill>
                <a:srgbClr val="0099FF"/>
              </a:solidFill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839200" cy="1143001"/>
          </a:xfrm>
        </p:spPr>
        <p:txBody>
          <a:bodyPr/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“New Bottom Billion” in Middle-Income Countries</a:t>
            </a:r>
          </a:p>
        </p:txBody>
      </p:sp>
      <p:sp>
        <p:nvSpPr>
          <p:cNvPr id="7174" name="Slide Number Placeholder 5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</a:pPr>
            <a:fld id="{3D11203A-992E-4872-84EA-ED582356FCC4}" type="slidenum">
              <a:rPr lang="en-US" sz="1400" b="1" kern="1200">
                <a:solidFill>
                  <a:srgbClr val="00B0F0"/>
                </a:solidFill>
                <a:latin typeface="Arial" charset="0"/>
                <a:ea typeface="+mn-ea"/>
                <a:cs typeface="Arial" charset="0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sz="1400" b="1" kern="1200">
              <a:solidFill>
                <a:srgbClr val="00B0F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0" y="6248400"/>
            <a:ext cx="56054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0099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762000" y="1295400"/>
            <a:ext cx="7162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buFontTx/>
              <a:buAutoNum type="arabicPeriod"/>
            </a:pPr>
            <a:endParaRPr lang="en-US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533400" y="1447800"/>
            <a:ext cx="8077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77800" marR="0" lvl="0" indent="-1778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SzPct val="121000"/>
              <a:buFontTx/>
              <a:buChar char="•"/>
              <a:tabLst/>
              <a:defRPr/>
            </a:pPr>
            <a:r>
              <a:rPr lang="en-US" sz="2600" kern="0" dirty="0" smtClean="0"/>
              <a:t> Most of the world’s poor no longer live in low-income countries – an estimated 960 million (or 72%) poor people (</a:t>
            </a:r>
            <a:r>
              <a:rPr lang="en-US" sz="2600" i="1" kern="0" dirty="0" smtClean="0"/>
              <a:t>“new bottom billion”</a:t>
            </a:r>
            <a:r>
              <a:rPr lang="en-US" sz="2600" kern="0" dirty="0" smtClean="0"/>
              <a:t>) live in MIC’s </a:t>
            </a:r>
          </a:p>
          <a:p>
            <a:pPr marL="177800" marR="0" lvl="0" indent="-1778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SzPct val="121000"/>
              <a:buFontTx/>
              <a:buChar char="•"/>
              <a:tabLst/>
              <a:defRPr/>
            </a:pPr>
            <a:r>
              <a:rPr kumimoji="0" 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Since</a:t>
            </a:r>
            <a:r>
              <a:rPr kumimoji="0" lang="en-US" sz="26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2000, over 700 million poor people have “moved” into MICs – with the graduation of many countries from LIC’s to MIC’s</a:t>
            </a:r>
            <a:endParaRPr kumimoji="0" lang="en-US" sz="2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7800" marR="0" lvl="0" indent="-1778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SzPct val="121000"/>
              <a:buFontTx/>
              <a:buChar char="•"/>
              <a:tabLst/>
              <a:defRPr/>
            </a:pPr>
            <a:r>
              <a:rPr kumimoji="0" 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Hence, we need</a:t>
            </a:r>
            <a:r>
              <a:rPr kumimoji="0" lang="en-US" sz="26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 re-</a:t>
            </a:r>
            <a:r>
              <a:rPr kumimoji="0" lang="en-US" sz="26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conceptualise</a:t>
            </a:r>
            <a:r>
              <a:rPr kumimoji="0" lang="en-US" sz="26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change the way we address child poverty</a:t>
            </a:r>
          </a:p>
          <a:p>
            <a:pPr marL="177800" marR="0" lvl="0" indent="-1778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SzPct val="121000"/>
              <a:buFontTx/>
              <a:buChar char="•"/>
              <a:tabLst/>
              <a:defRPr/>
            </a:pPr>
            <a:r>
              <a:rPr lang="en-US" sz="2600" kern="0" dirty="0" smtClean="0"/>
              <a:t> This also underlines the importance of “policy advocacy” and an “equity approach” to promote child rights in MICs</a:t>
            </a:r>
          </a:p>
          <a:p>
            <a:pPr marL="177800" marR="0" lvl="0" indent="-1778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SzPct val="121000"/>
              <a:buFontTx/>
              <a:buChar char="•"/>
              <a:tabLst/>
              <a:defRPr/>
            </a:pPr>
            <a:endParaRPr kumimoji="0" lang="en-US" sz="2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kern="1200" smtClean="0">
                <a:solidFill>
                  <a:srgbClr val="0099FF"/>
                </a:solidFill>
                <a:latin typeface="Arial"/>
                <a:ea typeface="+mn-ea"/>
                <a:cs typeface="+mn-cs"/>
              </a:rPr>
              <a:t>UNICEF Malaysia - EAP SP Network meeting, Bangkok, June 2011</a:t>
            </a:r>
            <a:endParaRPr lang="en-US" sz="1000" b="1" kern="1200" dirty="0">
              <a:solidFill>
                <a:srgbClr val="0099FF"/>
              </a:solidFill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228601" y="304800"/>
            <a:ext cx="8915400" cy="711200"/>
          </a:xfrm>
        </p:spPr>
        <p:txBody>
          <a:bodyPr/>
          <a:lstStyle/>
          <a:p>
            <a:pPr eaLnBrk="1" hangingPunct="1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Child Poverty in Malaysia</a:t>
            </a:r>
            <a:r>
              <a:rPr lang="en-US" sz="3500" dirty="0" smtClean="0"/>
              <a:t> </a:t>
            </a:r>
          </a:p>
        </p:txBody>
      </p:sp>
      <p:sp>
        <p:nvSpPr>
          <p:cNvPr id="12291" name="Slide Number Placeholder 4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</a:pPr>
            <a:fld id="{0A365897-A42C-4C9A-BCD3-AED1088D356F}" type="slidenum">
              <a:rPr lang="en-US" sz="1400" b="1" kern="1200">
                <a:solidFill>
                  <a:srgbClr val="00B0F0"/>
                </a:solidFill>
                <a:latin typeface="Arial" charset="0"/>
                <a:ea typeface="+mn-ea"/>
                <a:cs typeface="Arial" charset="0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sz="1400" b="1" kern="1200">
              <a:solidFill>
                <a:srgbClr val="00B0F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1800" y="1295400"/>
            <a:ext cx="7620000" cy="4635500"/>
          </a:xfrm>
        </p:spPr>
        <p:txBody>
          <a:bodyPr/>
          <a:lstStyle/>
          <a:p>
            <a:pPr marL="57150" indent="0" eaLnBrk="1" hangingPunct="1">
              <a:lnSpc>
                <a:spcPts val="3000"/>
              </a:lnSpc>
              <a:spcBef>
                <a:spcPts val="2400"/>
              </a:spcBef>
            </a:pPr>
            <a:r>
              <a:rPr lang="en-US" dirty="0" smtClean="0"/>
              <a:t> </a:t>
            </a:r>
            <a:r>
              <a:rPr lang="en-US" sz="2800" dirty="0" smtClean="0"/>
              <a:t>Overall and extreme poverty reduced to 4.0% in 2007 from 19.9% in 1989</a:t>
            </a:r>
          </a:p>
          <a:p>
            <a:pPr marL="57150" indent="0" eaLnBrk="1" hangingPunct="1">
              <a:lnSpc>
                <a:spcPts val="3000"/>
              </a:lnSpc>
              <a:spcBef>
                <a:spcPts val="2400"/>
              </a:spcBef>
            </a:pPr>
            <a:r>
              <a:rPr lang="en-US" sz="2800" dirty="0" smtClean="0"/>
              <a:t> Rural child poverty more persistent than urban poverty – 60.6% in 2007 </a:t>
            </a:r>
          </a:p>
          <a:p>
            <a:pPr marL="57150" indent="0" eaLnBrk="1" hangingPunct="1">
              <a:lnSpc>
                <a:spcPts val="3000"/>
              </a:lnSpc>
              <a:spcBef>
                <a:spcPts val="2400"/>
              </a:spcBef>
            </a:pPr>
            <a:r>
              <a:rPr lang="en-US" sz="2800" dirty="0" smtClean="0"/>
              <a:t>Concentration of poverty in rural and remote areas – Sabah, Sarawak, </a:t>
            </a:r>
            <a:r>
              <a:rPr lang="en-US" sz="2800" dirty="0" err="1" smtClean="0"/>
              <a:t>Perlis,Terengganu</a:t>
            </a:r>
            <a:r>
              <a:rPr lang="en-US" sz="2800" dirty="0" smtClean="0"/>
              <a:t> and Kelantan</a:t>
            </a:r>
          </a:p>
          <a:p>
            <a:pPr marL="57150" indent="0" eaLnBrk="1" hangingPunct="1">
              <a:lnSpc>
                <a:spcPts val="3000"/>
              </a:lnSpc>
              <a:spcBef>
                <a:spcPts val="2400"/>
              </a:spcBef>
            </a:pPr>
            <a:r>
              <a:rPr lang="en-US" sz="2800" dirty="0" smtClean="0"/>
              <a:t> More than half a million children classified as poor in Sabah, over 100 thousand in Sarawak and Kelantan</a:t>
            </a:r>
            <a:endParaRPr lang="en-US" dirty="0" smtClean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5"/>
          </p:nvPr>
        </p:nvSpPr>
        <p:spPr>
          <a:xfrm>
            <a:off x="414338" y="6343650"/>
            <a:ext cx="5605462" cy="361950"/>
          </a:xfrm>
        </p:spPr>
        <p:txBody>
          <a:bodyPr/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kern="1200" smtClean="0">
                <a:solidFill>
                  <a:srgbClr val="0099FF"/>
                </a:solidFill>
                <a:latin typeface="Arial"/>
                <a:ea typeface="+mn-ea"/>
                <a:cs typeface="+mn-cs"/>
              </a:rPr>
              <a:t>UNICEF Malaysia - EAP SP Network meeting, Bangkok, June 2011</a:t>
            </a:r>
            <a:endParaRPr lang="en-US" sz="1000" b="1" kern="1200" dirty="0">
              <a:solidFill>
                <a:srgbClr val="0099FF"/>
              </a:solidFill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1000"/>
            <a:ext cx="7772400" cy="533400"/>
          </a:xfrm>
        </p:spPr>
        <p:txBody>
          <a:bodyPr/>
          <a:lstStyle/>
          <a:p>
            <a:pPr algn="ctr"/>
            <a:r>
              <a:rPr lang="en-US" sz="2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Incidence of Poverty by State and Strata - Malaysia</a:t>
            </a:r>
            <a:endParaRPr lang="en-US" sz="20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7620000" cy="5181600"/>
          </a:xfrm>
        </p:spPr>
        <p:txBody>
          <a:bodyPr/>
          <a:lstStyle/>
          <a:p>
            <a:r>
              <a:rPr lang="en-US" dirty="0" smtClean="0"/>
              <a:t>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UNICEF Malaysia - EAP SP Network meeting, Bangkok, June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E2DC6E-92DD-4B51-9D62-FEBBA5A55AA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graphicFrame>
        <p:nvGraphicFramePr>
          <p:cNvPr id="8" name="Chart 7"/>
          <p:cNvGraphicFramePr>
            <a:graphicFrameLocks noGrp="1"/>
          </p:cNvGraphicFramePr>
          <p:nvPr/>
        </p:nvGraphicFramePr>
        <p:xfrm>
          <a:off x="290512" y="523875"/>
          <a:ext cx="8562975" cy="5810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339725" y="276225"/>
            <a:ext cx="8270875" cy="787400"/>
          </a:xfrm>
        </p:spPr>
        <p:txBody>
          <a:bodyPr/>
          <a:lstStyle/>
          <a:p>
            <a:pPr algn="ctr" eaLnBrk="1" hangingPunct="1"/>
            <a:r>
              <a:rPr lang="en-US" smtClean="0"/>
              <a:t>PROGRAMME STRUCTURE</a:t>
            </a:r>
          </a:p>
        </p:txBody>
      </p:sp>
      <p:sp>
        <p:nvSpPr>
          <p:cNvPr id="13315" name="Slide Number Placeholder 4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</a:pPr>
            <a:fld id="{5E433E2F-0857-4D21-8D1B-45F55DA8ABA5}" type="slidenum">
              <a:rPr lang="en-US" sz="1400" b="1" kern="1200">
                <a:solidFill>
                  <a:srgbClr val="00B0F0"/>
                </a:solidFill>
                <a:latin typeface="Arial" charset="0"/>
                <a:ea typeface="+mn-ea"/>
                <a:cs typeface="Arial" charset="0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sz="1400" b="1" kern="1200">
              <a:solidFill>
                <a:srgbClr val="00B0F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3316" name="Rounded Rectangle 13"/>
          <p:cNvSpPr>
            <a:spLocks noChangeArrowheads="1"/>
          </p:cNvSpPr>
          <p:nvPr/>
        </p:nvSpPr>
        <p:spPr bwMode="auto">
          <a:xfrm>
            <a:off x="1512888" y="1298575"/>
            <a:ext cx="6197600" cy="530225"/>
          </a:xfrm>
          <a:prstGeom prst="roundRect">
            <a:avLst>
              <a:gd name="adj" fmla="val 16667"/>
            </a:avLst>
          </a:prstGeom>
          <a:solidFill>
            <a:srgbClr val="2FC9FF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kern="1200">
                <a:solidFill>
                  <a:srgbClr val="FFFFFF"/>
                </a:solidFill>
                <a:latin typeface="Arial" charset="0"/>
                <a:ea typeface="+mn-ea"/>
                <a:cs typeface="Arial" charset="0"/>
              </a:rPr>
              <a:t>Country Programme 2011-2015</a:t>
            </a:r>
          </a:p>
        </p:txBody>
      </p:sp>
      <p:sp>
        <p:nvSpPr>
          <p:cNvPr id="13317" name="Rounded Rectangle 14"/>
          <p:cNvSpPr>
            <a:spLocks noChangeArrowheads="1"/>
          </p:cNvSpPr>
          <p:nvPr/>
        </p:nvSpPr>
        <p:spPr bwMode="auto">
          <a:xfrm>
            <a:off x="603250" y="1981200"/>
            <a:ext cx="3749675" cy="841375"/>
          </a:xfrm>
          <a:prstGeom prst="roundRect">
            <a:avLst>
              <a:gd name="adj" fmla="val 16667"/>
            </a:avLst>
          </a:prstGeom>
          <a:solidFill>
            <a:srgbClr val="3366CC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kern="1200" dirty="0">
                <a:solidFill>
                  <a:srgbClr val="FFFFFF"/>
                </a:solidFill>
                <a:latin typeface="Arial" charset="0"/>
                <a:ea typeface="+mn-ea"/>
                <a:cs typeface="Arial" charset="0"/>
              </a:rPr>
              <a:t>Improved Data, Capacity and Resources for Children</a:t>
            </a:r>
          </a:p>
        </p:txBody>
      </p:sp>
      <p:sp>
        <p:nvSpPr>
          <p:cNvPr id="12294" name="Rounded Rectangle 18"/>
          <p:cNvSpPr>
            <a:spLocks noChangeArrowheads="1"/>
          </p:cNvSpPr>
          <p:nvPr/>
        </p:nvSpPr>
        <p:spPr bwMode="auto">
          <a:xfrm>
            <a:off x="4848225" y="1974850"/>
            <a:ext cx="3749675" cy="839788"/>
          </a:xfrm>
          <a:prstGeom prst="roundRect">
            <a:avLst>
              <a:gd name="adj" fmla="val 16667"/>
            </a:avLst>
          </a:prstGeom>
          <a:solidFill>
            <a:srgbClr val="3366CC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b="1" kern="1200" dirty="0">
                <a:solidFill>
                  <a:srgbClr val="FFFFFF"/>
                </a:solidFill>
                <a:latin typeface="Arial"/>
                <a:ea typeface="+mn-ea"/>
                <a:cs typeface="+mn-cs"/>
              </a:rPr>
              <a:t>Reduction of Child Poverty and Quality Social Services for All</a:t>
            </a:r>
          </a:p>
        </p:txBody>
      </p:sp>
      <p:sp>
        <p:nvSpPr>
          <p:cNvPr id="13319" name="Rounded Rectangle 19"/>
          <p:cNvSpPr>
            <a:spLocks noChangeArrowheads="1"/>
          </p:cNvSpPr>
          <p:nvPr/>
        </p:nvSpPr>
        <p:spPr bwMode="auto">
          <a:xfrm>
            <a:off x="1162050" y="2979738"/>
            <a:ext cx="3200400" cy="841375"/>
          </a:xfrm>
          <a:prstGeom prst="roundRect">
            <a:avLst>
              <a:gd name="adj" fmla="val 16667"/>
            </a:avLst>
          </a:prstGeom>
          <a:solidFill>
            <a:srgbClr val="ABE9FF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 marL="225425"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kern="120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Child Monitoring                       and Data Generation</a:t>
            </a:r>
          </a:p>
        </p:txBody>
      </p:sp>
      <p:sp>
        <p:nvSpPr>
          <p:cNvPr id="13320" name="Rounded Rectangle 20"/>
          <p:cNvSpPr>
            <a:spLocks noChangeArrowheads="1"/>
          </p:cNvSpPr>
          <p:nvPr/>
        </p:nvSpPr>
        <p:spPr bwMode="auto">
          <a:xfrm>
            <a:off x="1168400" y="3956050"/>
            <a:ext cx="3200400" cy="841375"/>
          </a:xfrm>
          <a:prstGeom prst="roundRect">
            <a:avLst>
              <a:gd name="adj" fmla="val 16667"/>
            </a:avLst>
          </a:prstGeom>
          <a:solidFill>
            <a:srgbClr val="ABE9FF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 marL="225425" algn="l" rtl="0" eaLnBrk="0" fontAlgn="base" hangingPunct="0">
              <a:lnSpc>
                <a:spcPts val="4500"/>
              </a:lnSpc>
              <a:spcBef>
                <a:spcPts val="1200"/>
              </a:spcBef>
              <a:spcAft>
                <a:spcPct val="0"/>
              </a:spcAft>
            </a:pPr>
            <a:r>
              <a:rPr lang="en-US" b="1" kern="120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Resource Mobilisation</a:t>
            </a:r>
          </a:p>
        </p:txBody>
      </p:sp>
      <p:sp>
        <p:nvSpPr>
          <p:cNvPr id="13321" name="Rounded Rectangle 21"/>
          <p:cNvSpPr>
            <a:spLocks noChangeArrowheads="1"/>
          </p:cNvSpPr>
          <p:nvPr/>
        </p:nvSpPr>
        <p:spPr bwMode="auto">
          <a:xfrm>
            <a:off x="1162050" y="4921250"/>
            <a:ext cx="3200400" cy="841375"/>
          </a:xfrm>
          <a:prstGeom prst="roundRect">
            <a:avLst>
              <a:gd name="adj" fmla="val 16667"/>
            </a:avLst>
          </a:prstGeom>
          <a:solidFill>
            <a:srgbClr val="ABE9FF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 marL="225425"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kern="120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NGO National Capacity Building</a:t>
            </a:r>
          </a:p>
        </p:txBody>
      </p:sp>
      <p:sp>
        <p:nvSpPr>
          <p:cNvPr id="13322" name="Rounded Rectangle 22"/>
          <p:cNvSpPr>
            <a:spLocks noChangeArrowheads="1"/>
          </p:cNvSpPr>
          <p:nvPr/>
        </p:nvSpPr>
        <p:spPr bwMode="auto">
          <a:xfrm>
            <a:off x="4814888" y="2974975"/>
            <a:ext cx="3200400" cy="841375"/>
          </a:xfrm>
          <a:prstGeom prst="roundRect">
            <a:avLst>
              <a:gd name="adj" fmla="val 16667"/>
            </a:avLst>
          </a:prstGeom>
          <a:solidFill>
            <a:srgbClr val="ABE9FF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 marL="225425" algn="l" rtl="0" eaLnBrk="0" fontAlgn="base" hangingPunct="0">
              <a:lnSpc>
                <a:spcPts val="4500"/>
              </a:lnSpc>
              <a:spcBef>
                <a:spcPct val="0"/>
              </a:spcBef>
              <a:spcAft>
                <a:spcPct val="0"/>
              </a:spcAft>
            </a:pPr>
            <a:r>
              <a:rPr lang="en-US" b="1" kern="120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Child Poverty Reduction</a:t>
            </a:r>
          </a:p>
        </p:txBody>
      </p:sp>
      <p:sp>
        <p:nvSpPr>
          <p:cNvPr id="13323" name="Rounded Rectangle 32"/>
          <p:cNvSpPr>
            <a:spLocks noChangeArrowheads="1"/>
          </p:cNvSpPr>
          <p:nvPr/>
        </p:nvSpPr>
        <p:spPr bwMode="auto">
          <a:xfrm>
            <a:off x="4821238" y="3940175"/>
            <a:ext cx="3200400" cy="841375"/>
          </a:xfrm>
          <a:prstGeom prst="roundRect">
            <a:avLst>
              <a:gd name="adj" fmla="val 16667"/>
            </a:avLst>
          </a:prstGeom>
          <a:solidFill>
            <a:srgbClr val="ABE9FF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 marL="225425"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Reform of Child Welfare                and Juvenile Justice </a:t>
            </a:r>
          </a:p>
        </p:txBody>
      </p:sp>
      <p:sp>
        <p:nvSpPr>
          <p:cNvPr id="13324" name="Rounded Rectangle 33"/>
          <p:cNvSpPr>
            <a:spLocks noChangeArrowheads="1"/>
          </p:cNvSpPr>
          <p:nvPr/>
        </p:nvSpPr>
        <p:spPr bwMode="auto">
          <a:xfrm>
            <a:off x="4794250" y="4916488"/>
            <a:ext cx="3200400" cy="841375"/>
          </a:xfrm>
          <a:prstGeom prst="roundRect">
            <a:avLst>
              <a:gd name="adj" fmla="val 16667"/>
            </a:avLst>
          </a:prstGeom>
          <a:solidFill>
            <a:srgbClr val="ABE9FF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 marL="225425" algn="l" rtl="0" eaLnBrk="0" fontAlgn="base" hangingPunct="0">
              <a:lnSpc>
                <a:spcPts val="4500"/>
              </a:lnSpc>
              <a:spcBef>
                <a:spcPct val="0"/>
              </a:spcBef>
              <a:spcAft>
                <a:spcPct val="0"/>
              </a:spcAft>
            </a:pPr>
            <a:r>
              <a:rPr lang="en-US" b="1" kern="120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Reducing Disparities</a:t>
            </a:r>
          </a:p>
        </p:txBody>
      </p:sp>
      <p:cxnSp>
        <p:nvCxnSpPr>
          <p:cNvPr id="37" name="Straight Connector 36"/>
          <p:cNvCxnSpPr/>
          <p:nvPr/>
        </p:nvCxnSpPr>
        <p:spPr bwMode="auto">
          <a:xfrm rot="16200000" flipH="1">
            <a:off x="-406400" y="4064000"/>
            <a:ext cx="252730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 bwMode="auto">
          <a:xfrm>
            <a:off x="876300" y="5311775"/>
            <a:ext cx="284163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 bwMode="auto">
          <a:xfrm>
            <a:off x="876300" y="4386263"/>
            <a:ext cx="282575" cy="1587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 bwMode="auto">
          <a:xfrm rot="10800000">
            <a:off x="866775" y="3421063"/>
            <a:ext cx="292100" cy="1587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 bwMode="auto">
          <a:xfrm rot="16200000" flipH="1">
            <a:off x="7073106" y="4069557"/>
            <a:ext cx="2528887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 bwMode="auto">
          <a:xfrm rot="10800000">
            <a:off x="8027988" y="4289425"/>
            <a:ext cx="292100" cy="317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 bwMode="auto">
          <a:xfrm rot="10800000">
            <a:off x="7989888" y="5322888"/>
            <a:ext cx="328612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 bwMode="auto">
          <a:xfrm rot="10800000" flipV="1">
            <a:off x="8016875" y="3411538"/>
            <a:ext cx="303213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3" name="Footer Placeholder 3"/>
          <p:cNvSpPr>
            <a:spLocks noGrp="1"/>
          </p:cNvSpPr>
          <p:nvPr>
            <p:ph type="ftr" sz="quarter" idx="15"/>
          </p:nvPr>
        </p:nvSpPr>
        <p:spPr>
          <a:xfrm>
            <a:off x="414338" y="6343650"/>
            <a:ext cx="5605462" cy="361950"/>
          </a:xfrm>
        </p:spPr>
        <p:txBody>
          <a:bodyPr/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kern="1200" smtClean="0">
                <a:solidFill>
                  <a:srgbClr val="0099FF"/>
                </a:solidFill>
                <a:latin typeface="Arial"/>
                <a:ea typeface="+mn-ea"/>
                <a:cs typeface="+mn-cs"/>
              </a:rPr>
              <a:t>UNICEF Malaysia - EAP SP Network meeting, Bangkok, June 2011</a:t>
            </a:r>
            <a:endParaRPr lang="en-US" sz="1000" b="1" kern="1200" dirty="0">
              <a:solidFill>
                <a:srgbClr val="0099FF"/>
              </a:solidFill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20688" y="192088"/>
            <a:ext cx="8088312" cy="1462087"/>
          </a:xfrm>
        </p:spPr>
        <p:txBody>
          <a:bodyPr/>
          <a:lstStyle/>
          <a:p>
            <a:r>
              <a:rPr lang="en-US" sz="2800" dirty="0" smtClean="0"/>
              <a:t>Improved Data, Capacity and Resources for Children (FA5)</a:t>
            </a: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751114" y="1524000"/>
          <a:ext cx="7812314" cy="4934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E2DC6E-92DD-4B51-9D62-FEBBA5A55AA8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UNICEF Malaysia - EAP SP Network meeting, Bangkok, June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522288" y="250825"/>
            <a:ext cx="8088312" cy="1462088"/>
          </a:xfrm>
        </p:spPr>
        <p:txBody>
          <a:bodyPr/>
          <a:lstStyle/>
          <a:p>
            <a:r>
              <a:rPr lang="en-US" sz="2800" smtClean="0"/>
              <a:t>Reduction of Child Poverty and Quality Social Services for All (FA 1, 2, 3, 4, 5)</a:t>
            </a: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780143" y="1531256"/>
          <a:ext cx="7812314" cy="51525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E2DC6E-92DD-4B51-9D62-FEBBA5A55AA8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UNICEF Malaysia - EAP SP Network meeting, Bangkok, June 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228601" y="304800"/>
            <a:ext cx="8915400" cy="711200"/>
          </a:xfrm>
        </p:spPr>
        <p:txBody>
          <a:bodyPr/>
          <a:lstStyle/>
          <a:p>
            <a:pPr eaLnBrk="1" hangingPunct="1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Key Initiatives in 2011-2012 – Approach</a:t>
            </a:r>
          </a:p>
        </p:txBody>
      </p:sp>
      <p:sp>
        <p:nvSpPr>
          <p:cNvPr id="12291" name="Slide Number Placeholder 4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</a:pPr>
            <a:fld id="{0A365897-A42C-4C9A-BCD3-AED1088D356F}" type="slidenum">
              <a:rPr lang="en-US" sz="1400" b="1" kern="1200">
                <a:solidFill>
                  <a:srgbClr val="00B0F0"/>
                </a:solidFill>
                <a:latin typeface="Arial" charset="0"/>
                <a:ea typeface="+mn-ea"/>
                <a:cs typeface="Arial" charset="0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sz="1400" b="1" kern="1200">
              <a:solidFill>
                <a:srgbClr val="00B0F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1800" y="1295400"/>
            <a:ext cx="7620000" cy="4635500"/>
          </a:xfrm>
        </p:spPr>
        <p:txBody>
          <a:bodyPr/>
          <a:lstStyle/>
          <a:p>
            <a:pPr marL="57150" indent="0" eaLnBrk="1" hangingPunct="1">
              <a:lnSpc>
                <a:spcPts val="3000"/>
              </a:lnSpc>
              <a:spcBef>
                <a:spcPts val="2400"/>
              </a:spcBef>
            </a:pPr>
            <a:r>
              <a:rPr lang="en-US" dirty="0" smtClean="0"/>
              <a:t> Advocacy for a </a:t>
            </a:r>
            <a:r>
              <a:rPr lang="en-US" u="sng" dirty="0" smtClean="0"/>
              <a:t>“multi-dimensional” </a:t>
            </a:r>
            <a:r>
              <a:rPr lang="en-US" dirty="0" smtClean="0"/>
              <a:t>approach and policy development on child poverty – going beyond income poverty</a:t>
            </a:r>
          </a:p>
          <a:p>
            <a:pPr marL="57150" indent="0" eaLnBrk="1" hangingPunct="1">
              <a:lnSpc>
                <a:spcPts val="3000"/>
              </a:lnSpc>
              <a:spcBef>
                <a:spcPts val="2400"/>
              </a:spcBef>
            </a:pPr>
            <a:r>
              <a:rPr lang="en-US" dirty="0" smtClean="0"/>
              <a:t>Focus on </a:t>
            </a:r>
            <a:r>
              <a:rPr lang="en-US" u="sng" dirty="0" smtClean="0"/>
              <a:t>closing the gaps </a:t>
            </a:r>
            <a:r>
              <a:rPr lang="en-US" dirty="0" smtClean="0"/>
              <a:t>of ethnic and geographic divides in the country – using an “equity approach”</a:t>
            </a:r>
          </a:p>
          <a:p>
            <a:pPr marL="57150" indent="0" eaLnBrk="1" hangingPunct="1">
              <a:lnSpc>
                <a:spcPts val="3000"/>
              </a:lnSpc>
              <a:spcBef>
                <a:spcPts val="2400"/>
              </a:spcBef>
            </a:pPr>
            <a:r>
              <a:rPr lang="en-US" dirty="0" smtClean="0"/>
              <a:t> Providing high-level </a:t>
            </a:r>
            <a:r>
              <a:rPr lang="en-US" u="sng" dirty="0" smtClean="0"/>
              <a:t>technical advice </a:t>
            </a:r>
            <a:r>
              <a:rPr lang="en-US" dirty="0" smtClean="0"/>
              <a:t>to Government (Economic and Planning Unit – EPU) and other line Ministries to: (a) review the methodology of poverty rate calculation, and (b) adjust poverty eradication policy development  </a:t>
            </a: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5"/>
          </p:nvPr>
        </p:nvSpPr>
        <p:spPr>
          <a:xfrm>
            <a:off x="414338" y="6343650"/>
            <a:ext cx="5605462" cy="361950"/>
          </a:xfrm>
        </p:spPr>
        <p:txBody>
          <a:bodyPr/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kern="1200" smtClean="0">
                <a:solidFill>
                  <a:srgbClr val="0099FF"/>
                </a:solidFill>
                <a:latin typeface="Arial"/>
                <a:ea typeface="+mn-ea"/>
                <a:cs typeface="+mn-cs"/>
              </a:rPr>
              <a:t>UNICEF Malaysia - EAP SP Network meeting, Bangkok, June 2011</a:t>
            </a:r>
            <a:endParaRPr lang="en-US" sz="1000" b="1" kern="1200" dirty="0">
              <a:solidFill>
                <a:srgbClr val="0099FF"/>
              </a:solidFill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228601" y="304800"/>
            <a:ext cx="8915400" cy="711200"/>
          </a:xfrm>
        </p:spPr>
        <p:txBody>
          <a:bodyPr/>
          <a:lstStyle/>
          <a:p>
            <a:pPr eaLnBrk="1" hangingPunct="1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Key Initiatives in 2011-2012 - Activities</a:t>
            </a:r>
          </a:p>
        </p:txBody>
      </p:sp>
      <p:sp>
        <p:nvSpPr>
          <p:cNvPr id="12291" name="Slide Number Placeholder 4"/>
          <p:cNvSpPr>
            <a:spLocks noGrp="1"/>
          </p:cNvSpPr>
          <p:nvPr>
            <p:ph type="sldNum" sz="quarter" idx="16"/>
          </p:nvPr>
        </p:nvSpPr>
        <p:spPr>
          <a:noFill/>
        </p:spPr>
        <p:txBody>
          <a:bodyPr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</a:pPr>
            <a:fld id="{0A365897-A42C-4C9A-BCD3-AED1088D356F}" type="slidenum">
              <a:rPr lang="en-US" sz="1400" b="1" kern="1200">
                <a:solidFill>
                  <a:srgbClr val="00B0F0"/>
                </a:solidFill>
                <a:latin typeface="Arial" charset="0"/>
                <a:ea typeface="+mn-ea"/>
                <a:cs typeface="Arial" charset="0"/>
              </a:rPr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sz="1400" b="1" kern="1200">
              <a:solidFill>
                <a:srgbClr val="00B0F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1800" y="1371600"/>
            <a:ext cx="7620000" cy="4559300"/>
          </a:xfrm>
        </p:spPr>
        <p:txBody>
          <a:bodyPr/>
          <a:lstStyle/>
          <a:p>
            <a:pPr marL="57150" indent="0" eaLnBrk="1" hangingPunct="1">
              <a:lnSpc>
                <a:spcPts val="3000"/>
              </a:lnSpc>
              <a:spcBef>
                <a:spcPts val="2400"/>
              </a:spcBef>
            </a:pPr>
            <a:r>
              <a:rPr lang="en-US" dirty="0" smtClean="0"/>
              <a:t> </a:t>
            </a:r>
            <a:r>
              <a:rPr lang="en-US" u="sng" dirty="0" smtClean="0"/>
              <a:t>Data-mapping Exercise</a:t>
            </a:r>
            <a:r>
              <a:rPr lang="en-US" dirty="0" smtClean="0"/>
              <a:t>: to map child rights data availability, indicators used, sources of datasets in order to identify gaps for policy development</a:t>
            </a:r>
          </a:p>
          <a:p>
            <a:pPr marL="57150" indent="0" eaLnBrk="1" hangingPunct="1">
              <a:lnSpc>
                <a:spcPts val="3000"/>
              </a:lnSpc>
              <a:spcBef>
                <a:spcPts val="2400"/>
              </a:spcBef>
            </a:pPr>
            <a:r>
              <a:rPr lang="en-US" dirty="0" smtClean="0"/>
              <a:t> </a:t>
            </a:r>
            <a:r>
              <a:rPr lang="en-US" u="sng" dirty="0" smtClean="0"/>
              <a:t>Review indicators </a:t>
            </a:r>
            <a:r>
              <a:rPr lang="en-US" dirty="0" smtClean="0"/>
              <a:t>used vis-à-vis regional and international standards and benchmarks</a:t>
            </a:r>
          </a:p>
          <a:p>
            <a:pPr marL="57150" indent="0" eaLnBrk="1" hangingPunct="1">
              <a:lnSpc>
                <a:spcPts val="3000"/>
              </a:lnSpc>
              <a:spcBef>
                <a:spcPts val="2400"/>
              </a:spcBef>
            </a:pPr>
            <a:r>
              <a:rPr lang="en-US" dirty="0" smtClean="0"/>
              <a:t>  Propose </a:t>
            </a:r>
            <a:r>
              <a:rPr lang="en-US" u="sng" dirty="0" smtClean="0"/>
              <a:t>indicators to be </a:t>
            </a:r>
            <a:r>
              <a:rPr lang="en-US" u="sng" dirty="0" err="1" smtClean="0"/>
              <a:t>institutionalised</a:t>
            </a:r>
            <a:r>
              <a:rPr lang="en-US" u="sng" dirty="0" smtClean="0"/>
              <a:t> </a:t>
            </a:r>
            <a:r>
              <a:rPr lang="en-US" dirty="0" smtClean="0"/>
              <a:t>by Government agencies</a:t>
            </a:r>
          </a:p>
          <a:p>
            <a:pPr marL="57150" indent="0" eaLnBrk="1" hangingPunct="1">
              <a:lnSpc>
                <a:spcPts val="3000"/>
              </a:lnSpc>
              <a:spcBef>
                <a:spcPts val="2400"/>
              </a:spcBef>
            </a:pPr>
            <a:r>
              <a:rPr lang="en-US" dirty="0" smtClean="0"/>
              <a:t> Contribute to the long-term objective of establishing a </a:t>
            </a:r>
            <a:r>
              <a:rPr lang="en-US" u="sng" dirty="0" smtClean="0"/>
              <a:t>“</a:t>
            </a:r>
            <a:r>
              <a:rPr lang="en-US" u="sng" dirty="0" err="1" smtClean="0"/>
              <a:t>centralised</a:t>
            </a:r>
            <a:r>
              <a:rPr lang="en-US" u="sng" dirty="0" smtClean="0"/>
              <a:t> data resource centre on child rights in Malaysia</a:t>
            </a:r>
            <a:r>
              <a:rPr lang="en-US" dirty="0" smtClean="0"/>
              <a:t>”.</a:t>
            </a: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5"/>
          </p:nvPr>
        </p:nvSpPr>
        <p:spPr>
          <a:xfrm>
            <a:off x="414338" y="6343650"/>
            <a:ext cx="5605462" cy="361950"/>
          </a:xfrm>
        </p:spPr>
        <p:txBody>
          <a:bodyPr/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kern="1200" smtClean="0">
                <a:solidFill>
                  <a:srgbClr val="0099FF"/>
                </a:solidFill>
                <a:latin typeface="Arial"/>
                <a:ea typeface="+mn-ea"/>
                <a:cs typeface="+mn-cs"/>
              </a:rPr>
              <a:t>UNICEF Malaysia - EAP SP Network meeting, Bangkok, June 2011</a:t>
            </a:r>
            <a:endParaRPr lang="en-US" sz="1000" b="1" kern="1200" dirty="0">
              <a:solidFill>
                <a:srgbClr val="0099FF"/>
              </a:solidFill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w UNICEF Brand Draft">
  <a:themeElements>
    <a:clrScheme name="New UNICEF Brand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ew UNICEF Brand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" charset="0"/>
          </a:defRPr>
        </a:defPPr>
      </a:lstStyle>
    </a:lnDef>
  </a:objectDefaults>
  <a:extraClrSchemeLst>
    <a:extraClrScheme>
      <a:clrScheme name="New UNICEF Brand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UNICEF Brand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UNICEF Brand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UNICEF Brand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UNICEF Brand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UNICEF Brand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 UNICEF Brand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 UNICEF Brand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 UNICEF Brand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 UNICEF Brand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 UNICEF Brand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 UNICEF Brand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1286</TotalTime>
  <Words>838</Words>
  <Application>Microsoft Office PowerPoint</Application>
  <PresentationFormat>On-screen Show (4:3)</PresentationFormat>
  <Paragraphs>87</Paragraphs>
  <Slides>11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New UNICEF Brand Draft</vt:lpstr>
      <vt:lpstr>        Child Poverty Advocacy and Measurement – Issues and Challenges in Malaysia   UNICEF-EAPRO: Social Policy Networking Meeting 13 to 17 June 2011, Bangkok  Victor P. Karunan, Ph.D. Deputy Representative &amp; Senior Social Policy Specialist UNICEF Malaysia     </vt:lpstr>
      <vt:lpstr>The “New Bottom Billion” in Middle-Income Countries</vt:lpstr>
      <vt:lpstr>Child Poverty in Malaysia </vt:lpstr>
      <vt:lpstr>Total Incidence of Poverty by State and Strata - Malaysia</vt:lpstr>
      <vt:lpstr>PROGRAMME STRUCTURE</vt:lpstr>
      <vt:lpstr>Improved Data, Capacity and Resources for Children (FA5)</vt:lpstr>
      <vt:lpstr>Reduction of Child Poverty and Quality Social Services for All (FA 1, 2, 3, 4, 5)</vt:lpstr>
      <vt:lpstr>Key Initiatives in 2011-2012 – Approach</vt:lpstr>
      <vt:lpstr>Key Initiatives in 2011-2012 - Activities</vt:lpstr>
      <vt:lpstr>Main Challenges</vt:lpstr>
      <vt:lpstr>Ways Forward</vt:lpstr>
    </vt:vector>
  </TitlesOfParts>
  <Company>UN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2011-2015                       COUNTRY PROGRAMME MANAGEMENT PLAN </dc:title>
  <dc:creator>UNICEF</dc:creator>
  <cp:lastModifiedBy>UNICEF</cp:lastModifiedBy>
  <cp:revision>120</cp:revision>
  <cp:lastPrinted>2011-02-07T09:15:09Z</cp:lastPrinted>
  <dcterms:created xsi:type="dcterms:W3CDTF">2010-07-15T07:09:25Z</dcterms:created>
  <dcterms:modified xsi:type="dcterms:W3CDTF">2011-06-05T01:33:21Z</dcterms:modified>
</cp:coreProperties>
</file>