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y="6858000" cx="9144000"/>
  <p:notesSz cx="6669075" cy="9928225"/>
  <p:embeddedFontLst>
    <p:embeddedFont>
      <p:font typeface="Garamond"/>
      <p:regular r:id="rId50"/>
      <p:bold r:id="rId51"/>
      <p:italic r:id="rId52"/>
      <p:boldItalic r:id="rId53"/>
    </p:embeddedFont>
    <p:embeddedFont>
      <p:font typeface="Corbel"/>
      <p:regular r:id="rId54"/>
      <p:bold r:id="rId55"/>
      <p:italic r:id="rId56"/>
      <p:boldItalic r:id="rId57"/>
    </p:embeddedFont>
    <p:embeddedFont>
      <p:font typeface="Book Antiqua"/>
      <p:regular r:id="rId58"/>
      <p:bold r:id="rId59"/>
      <p:italic r:id="rId60"/>
      <p:boldItalic r:id="rId61"/>
    </p:embeddedFont>
    <p:embeddedFont>
      <p:font typeface="Gill Sans"/>
      <p:regular r:id="rId62"/>
      <p:bold r:id="rId63"/>
    </p:embeddedFont>
    <p:embeddedFont>
      <p:font typeface="CG Times"/>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68" roundtripDataSignature="AMtx7mhFBw4jtVe3uZv3vY9+YTihleP7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GillSans-regular.fntdata"/><Relationship Id="rId61" Type="http://schemas.openxmlformats.org/officeDocument/2006/relationships/font" Target="fonts/BookAntiqua-boldItalic.fntdata"/><Relationship Id="rId20" Type="http://schemas.openxmlformats.org/officeDocument/2006/relationships/slide" Target="slides/slide13.xml"/><Relationship Id="rId64" Type="http://schemas.openxmlformats.org/officeDocument/2006/relationships/font" Target="fonts/CGTimes-regular.fntdata"/><Relationship Id="rId63" Type="http://schemas.openxmlformats.org/officeDocument/2006/relationships/font" Target="fonts/GillSans-bold.fntdata"/><Relationship Id="rId22" Type="http://schemas.openxmlformats.org/officeDocument/2006/relationships/slide" Target="slides/slide15.xml"/><Relationship Id="rId66" Type="http://schemas.openxmlformats.org/officeDocument/2006/relationships/font" Target="fonts/CGTimes-italic.fntdata"/><Relationship Id="rId21" Type="http://schemas.openxmlformats.org/officeDocument/2006/relationships/slide" Target="slides/slide14.xml"/><Relationship Id="rId65" Type="http://schemas.openxmlformats.org/officeDocument/2006/relationships/font" Target="fonts/CGTimes-bold.fntdata"/><Relationship Id="rId24" Type="http://schemas.openxmlformats.org/officeDocument/2006/relationships/slide" Target="slides/slide17.xml"/><Relationship Id="rId68" Type="http://customschemas.google.com/relationships/presentationmetadata" Target="metadata"/><Relationship Id="rId23" Type="http://schemas.openxmlformats.org/officeDocument/2006/relationships/slide" Target="slides/slide16.xml"/><Relationship Id="rId67" Type="http://schemas.openxmlformats.org/officeDocument/2006/relationships/font" Target="fonts/CGTimes-boldItalic.fntdata"/><Relationship Id="rId60" Type="http://schemas.openxmlformats.org/officeDocument/2006/relationships/font" Target="fonts/BookAntiqua-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Garamond-bold.fntdata"/><Relationship Id="rId50" Type="http://schemas.openxmlformats.org/officeDocument/2006/relationships/font" Target="fonts/Garamond-regular.fntdata"/><Relationship Id="rId53" Type="http://schemas.openxmlformats.org/officeDocument/2006/relationships/font" Target="fonts/Garamond-boldItalic.fntdata"/><Relationship Id="rId52" Type="http://schemas.openxmlformats.org/officeDocument/2006/relationships/font" Target="fonts/Garamond-italic.fntdata"/><Relationship Id="rId11" Type="http://schemas.openxmlformats.org/officeDocument/2006/relationships/slide" Target="slides/slide4.xml"/><Relationship Id="rId55" Type="http://schemas.openxmlformats.org/officeDocument/2006/relationships/font" Target="fonts/Corbel-bold.fntdata"/><Relationship Id="rId10" Type="http://schemas.openxmlformats.org/officeDocument/2006/relationships/slide" Target="slides/slide3.xml"/><Relationship Id="rId54" Type="http://schemas.openxmlformats.org/officeDocument/2006/relationships/font" Target="fonts/Corbel-regular.fntdata"/><Relationship Id="rId13" Type="http://schemas.openxmlformats.org/officeDocument/2006/relationships/slide" Target="slides/slide6.xml"/><Relationship Id="rId57" Type="http://schemas.openxmlformats.org/officeDocument/2006/relationships/font" Target="fonts/Corbel-boldItalic.fntdata"/><Relationship Id="rId12" Type="http://schemas.openxmlformats.org/officeDocument/2006/relationships/slide" Target="slides/slide5.xml"/><Relationship Id="rId56" Type="http://schemas.openxmlformats.org/officeDocument/2006/relationships/font" Target="fonts/Corbel-italic.fntdata"/><Relationship Id="rId15" Type="http://schemas.openxmlformats.org/officeDocument/2006/relationships/slide" Target="slides/slide8.xml"/><Relationship Id="rId59" Type="http://schemas.openxmlformats.org/officeDocument/2006/relationships/font" Target="fonts/BookAntiqua-bold.fntdata"/><Relationship Id="rId14" Type="http://schemas.openxmlformats.org/officeDocument/2006/relationships/slide" Target="slides/slide7.xml"/><Relationship Id="rId58" Type="http://schemas.openxmlformats.org/officeDocument/2006/relationships/font" Target="fonts/BookAntiqua-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1"/>
            <a:ext cx="3076575" cy="512763"/>
          </a:xfrm>
          <a:prstGeom prst="rect">
            <a:avLst/>
          </a:prstGeom>
          <a:noFill/>
          <a:ln>
            <a:noFill/>
          </a:ln>
        </p:spPr>
        <p:txBody>
          <a:bodyPr anchorCtr="0" anchor="t" bIns="45725" lIns="91475" spcFirstLastPara="1" rIns="91475" wrap="square" tIns="4572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139" y="1"/>
            <a:ext cx="3076575" cy="512763"/>
          </a:xfrm>
          <a:prstGeom prst="rect">
            <a:avLst/>
          </a:prstGeom>
          <a:noFill/>
          <a:ln>
            <a:noFill/>
          </a:ln>
        </p:spPr>
        <p:txBody>
          <a:bodyPr anchorCtr="0" anchor="t" bIns="45725" lIns="91475" spcFirstLastPara="1" rIns="91475" wrap="square" tIns="45725">
            <a:noAutofit/>
          </a:bodyPr>
          <a:lstStyle>
            <a:lvl1pPr lvl="0" marR="0" rtl="0" algn="r">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9614" y="4862514"/>
            <a:ext cx="5680075" cy="4605337"/>
          </a:xfrm>
          <a:prstGeom prst="rect">
            <a:avLst/>
          </a:prstGeom>
          <a:noFill/>
          <a:ln>
            <a:noFill/>
          </a:ln>
        </p:spPr>
        <p:txBody>
          <a:bodyPr anchorCtr="0" anchor="t" bIns="45725" lIns="91475" spcFirstLastPara="1" rIns="91475" wrap="square" tIns="457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720264"/>
            <a:ext cx="3076575" cy="512762"/>
          </a:xfrm>
          <a:prstGeom prst="rect">
            <a:avLst/>
          </a:prstGeom>
          <a:noFill/>
          <a:ln>
            <a:noFill/>
          </a:ln>
        </p:spPr>
        <p:txBody>
          <a:bodyPr anchorCtr="0" anchor="b" bIns="45725" lIns="91475" spcFirstLastPara="1" rIns="91475" wrap="square" tIns="4572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139" y="9720264"/>
            <a:ext cx="3076575" cy="512762"/>
          </a:xfrm>
          <a:prstGeom prst="rect">
            <a:avLst/>
          </a:prstGeom>
          <a:noFill/>
          <a:ln>
            <a:noFill/>
          </a:ln>
        </p:spPr>
        <p:txBody>
          <a:bodyPr anchorCtr="0" anchor="b" bIns="45725" lIns="91475" spcFirstLastPara="1" rIns="91475" wrap="square" tIns="45725">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79" name="Google Shape;179;p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42" name="Google Shape;242;p1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48" name="Google Shape;248;p1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54" name="Google Shape;254;p1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81" name="Google Shape;281;p1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87" name="Google Shape;287;p1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93" name="Google Shape;293;p1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99" name="Google Shape;299;p1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05" name="Google Shape;305;p1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11" name="Google Shape;311;p1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17" name="Google Shape;317;p1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85" name="Google Shape;185;p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26" name="Google Shape;326;p2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1:notes"/>
          <p:cNvSpPr txBox="1"/>
          <p:nvPr>
            <p:ph idx="12" type="sldNum"/>
          </p:nvPr>
        </p:nvSpPr>
        <p:spPr>
          <a:xfrm>
            <a:off x="4021139" y="9720264"/>
            <a:ext cx="3076575" cy="512762"/>
          </a:xfrm>
          <a:prstGeom prst="rect">
            <a:avLst/>
          </a:prstGeom>
          <a:noFill/>
          <a:ln>
            <a:noFill/>
          </a:ln>
        </p:spPr>
        <p:txBody>
          <a:bodyPr anchorCtr="0" anchor="b" bIns="45725" lIns="91475" spcFirstLastPara="1" rIns="91475" wrap="square" tIns="45725">
            <a:noAutofit/>
          </a:bodyPr>
          <a:lstStyle/>
          <a:p>
            <a:pPr indent="0" lvl="0" marL="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
        <p:nvSpPr>
          <p:cNvPr id="333" name="Google Shape;333;p2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4" name="Google Shape;334;p21:notes"/>
          <p:cNvSpPr txBox="1"/>
          <p:nvPr>
            <p:ph idx="1" type="body"/>
          </p:nvPr>
        </p:nvSpPr>
        <p:spPr>
          <a:xfrm>
            <a:off x="709614" y="4862514"/>
            <a:ext cx="5680075" cy="4605337"/>
          </a:xfrm>
          <a:prstGeom prst="rect">
            <a:avLst/>
          </a:prstGeom>
          <a:noFill/>
          <a:ln>
            <a:noFill/>
          </a:ln>
        </p:spPr>
        <p:txBody>
          <a:bodyPr anchorCtr="0" anchor="t" bIns="45725" lIns="91475" spcFirstLastPara="1" rIns="91475" wrap="square" tIns="457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40" name="Google Shape;340;p2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46" name="Google Shape;346;p2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52" name="Google Shape;352;p2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60" name="Google Shape;360;p2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66" name="Google Shape;366;p2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72" name="Google Shape;372;p2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78" name="Google Shape;378;p2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84" name="Google Shape;384;p2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91" name="Google Shape;191;p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90" name="Google Shape;390;p3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96" name="Google Shape;396;p3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02" name="Google Shape;402;p3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08" name="Google Shape;408;p3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15" name="Google Shape;415;p3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21" name="Google Shape;421;p3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27" name="Google Shape;427;p3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33" name="Google Shape;433;p3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38" name="Google Shape;438;p3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44" name="Google Shape;444;p3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98" name="Google Shape;198;p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50" name="Google Shape;450;p4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56" name="Google Shape;456;p4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4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462" name="Google Shape;462;p4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4" name="Google Shape;204;p5:notes"/>
          <p:cNvSpPr txBox="1"/>
          <p:nvPr>
            <p:ph idx="1" type="body"/>
          </p:nvPr>
        </p:nvSpPr>
        <p:spPr>
          <a:xfrm>
            <a:off x="709614" y="4862514"/>
            <a:ext cx="5680075" cy="4605337"/>
          </a:xfrm>
          <a:prstGeom prst="rect">
            <a:avLst/>
          </a:prstGeom>
          <a:noFill/>
          <a:ln>
            <a:noFill/>
          </a:ln>
        </p:spPr>
        <p:txBody>
          <a:bodyPr anchorCtr="0" anchor="t" bIns="45725" lIns="91475" spcFirstLastPara="1" rIns="91475" wrap="square" tIns="45725">
            <a:noAutofit/>
          </a:bodyPr>
          <a:lstStyle/>
          <a:p>
            <a:pPr indent="0" lvl="0" marL="0" rtl="0" algn="l">
              <a:spcBef>
                <a:spcPts val="0"/>
              </a:spcBef>
              <a:spcAft>
                <a:spcPts val="0"/>
              </a:spcAft>
              <a:buNone/>
            </a:pPr>
            <a:r>
              <a:t/>
            </a:r>
            <a:endParaRPr/>
          </a:p>
        </p:txBody>
      </p:sp>
      <p:sp>
        <p:nvSpPr>
          <p:cNvPr id="205" name="Google Shape;205;p5:notes"/>
          <p:cNvSpPr txBox="1"/>
          <p:nvPr>
            <p:ph idx="12" type="sldNum"/>
          </p:nvPr>
        </p:nvSpPr>
        <p:spPr>
          <a:xfrm>
            <a:off x="4021139" y="9720264"/>
            <a:ext cx="3076575" cy="512762"/>
          </a:xfrm>
          <a:prstGeom prst="rect">
            <a:avLst/>
          </a:prstGeom>
          <a:noFill/>
          <a:ln>
            <a:noFill/>
          </a:ln>
        </p:spPr>
        <p:txBody>
          <a:bodyPr anchorCtr="0" anchor="b" bIns="45725" lIns="91475" spcFirstLastPara="1" rIns="91475" wrap="square" tIns="45725">
            <a:noAutofit/>
          </a:bodyPr>
          <a:lstStyle/>
          <a:p>
            <a:pPr indent="0" lvl="0" marL="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2" name="Google Shape;212;p6:notes"/>
          <p:cNvSpPr txBox="1"/>
          <p:nvPr>
            <p:ph idx="1" type="body"/>
          </p:nvPr>
        </p:nvSpPr>
        <p:spPr>
          <a:xfrm>
            <a:off x="709614" y="4862514"/>
            <a:ext cx="5680075" cy="4605337"/>
          </a:xfrm>
          <a:prstGeom prst="rect">
            <a:avLst/>
          </a:prstGeom>
          <a:noFill/>
          <a:ln>
            <a:noFill/>
          </a:ln>
        </p:spPr>
        <p:txBody>
          <a:bodyPr anchorCtr="0" anchor="t" bIns="45725" lIns="91475" spcFirstLastPara="1" rIns="91475" wrap="square" tIns="45725">
            <a:noAutofit/>
          </a:bodyPr>
          <a:lstStyle/>
          <a:p>
            <a:pPr indent="0" lvl="0" marL="0" rtl="0" algn="l">
              <a:spcBef>
                <a:spcPts val="0"/>
              </a:spcBef>
              <a:spcAft>
                <a:spcPts val="0"/>
              </a:spcAft>
              <a:buNone/>
            </a:pPr>
            <a:r>
              <a:t/>
            </a:r>
            <a:endParaRPr/>
          </a:p>
        </p:txBody>
      </p:sp>
      <p:sp>
        <p:nvSpPr>
          <p:cNvPr id="213" name="Google Shape;213;p6:notes"/>
          <p:cNvSpPr txBox="1"/>
          <p:nvPr>
            <p:ph idx="12" type="sldNum"/>
          </p:nvPr>
        </p:nvSpPr>
        <p:spPr>
          <a:xfrm>
            <a:off x="4021139" y="9720264"/>
            <a:ext cx="3076575" cy="512762"/>
          </a:xfrm>
          <a:prstGeom prst="rect">
            <a:avLst/>
          </a:prstGeom>
          <a:noFill/>
          <a:ln>
            <a:noFill/>
          </a:ln>
        </p:spPr>
        <p:txBody>
          <a:bodyPr anchorCtr="0" anchor="b" bIns="45725" lIns="91475" spcFirstLastPara="1" rIns="91475" wrap="square" tIns="45725">
            <a:noAutofit/>
          </a:bodyPr>
          <a:lstStyle/>
          <a:p>
            <a:pPr indent="0" lvl="0" marL="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0" name="Google Shape;220;p7:notes"/>
          <p:cNvSpPr txBox="1"/>
          <p:nvPr>
            <p:ph idx="1" type="body"/>
          </p:nvPr>
        </p:nvSpPr>
        <p:spPr>
          <a:xfrm>
            <a:off x="709614" y="4862514"/>
            <a:ext cx="5680075" cy="4605337"/>
          </a:xfrm>
          <a:prstGeom prst="rect">
            <a:avLst/>
          </a:prstGeom>
          <a:noFill/>
          <a:ln>
            <a:noFill/>
          </a:ln>
        </p:spPr>
        <p:txBody>
          <a:bodyPr anchorCtr="0" anchor="t" bIns="45725" lIns="91475" spcFirstLastPara="1" rIns="91475" wrap="square" tIns="45725">
            <a:noAutofit/>
          </a:bodyPr>
          <a:lstStyle/>
          <a:p>
            <a:pPr indent="0" lvl="0" marL="0" rtl="0" algn="l">
              <a:spcBef>
                <a:spcPts val="0"/>
              </a:spcBef>
              <a:spcAft>
                <a:spcPts val="0"/>
              </a:spcAft>
              <a:buNone/>
            </a:pPr>
            <a:r>
              <a:t/>
            </a:r>
            <a:endParaRPr/>
          </a:p>
        </p:txBody>
      </p:sp>
      <p:sp>
        <p:nvSpPr>
          <p:cNvPr id="221" name="Google Shape;221;p7:notes"/>
          <p:cNvSpPr txBox="1"/>
          <p:nvPr>
            <p:ph idx="12" type="sldNum"/>
          </p:nvPr>
        </p:nvSpPr>
        <p:spPr>
          <a:xfrm>
            <a:off x="4021139" y="9720264"/>
            <a:ext cx="3076575" cy="512762"/>
          </a:xfrm>
          <a:prstGeom prst="rect">
            <a:avLst/>
          </a:prstGeom>
          <a:noFill/>
          <a:ln>
            <a:noFill/>
          </a:ln>
        </p:spPr>
        <p:txBody>
          <a:bodyPr anchorCtr="0" anchor="b" bIns="45725" lIns="91475" spcFirstLastPara="1" rIns="91475" wrap="square" tIns="45725">
            <a:noAutofit/>
          </a:bodyPr>
          <a:lstStyle/>
          <a:p>
            <a:pPr indent="0" lvl="0" marL="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8" name="Google Shape;228;p8:notes"/>
          <p:cNvSpPr txBox="1"/>
          <p:nvPr>
            <p:ph idx="1" type="body"/>
          </p:nvPr>
        </p:nvSpPr>
        <p:spPr>
          <a:xfrm>
            <a:off x="709614" y="4862514"/>
            <a:ext cx="5680075" cy="4605337"/>
          </a:xfrm>
          <a:prstGeom prst="rect">
            <a:avLst/>
          </a:prstGeom>
          <a:noFill/>
          <a:ln>
            <a:noFill/>
          </a:ln>
        </p:spPr>
        <p:txBody>
          <a:bodyPr anchorCtr="0" anchor="t" bIns="45725" lIns="91475" spcFirstLastPara="1" rIns="91475" wrap="square" tIns="45725">
            <a:noAutofit/>
          </a:bodyPr>
          <a:lstStyle/>
          <a:p>
            <a:pPr indent="0" lvl="0" marL="0" rtl="0" algn="l">
              <a:spcBef>
                <a:spcPts val="0"/>
              </a:spcBef>
              <a:spcAft>
                <a:spcPts val="0"/>
              </a:spcAft>
              <a:buNone/>
            </a:pPr>
            <a:r>
              <a:t/>
            </a:r>
            <a:endParaRPr/>
          </a:p>
        </p:txBody>
      </p:sp>
      <p:sp>
        <p:nvSpPr>
          <p:cNvPr id="229" name="Google Shape;229;p8:notes"/>
          <p:cNvSpPr txBox="1"/>
          <p:nvPr>
            <p:ph idx="12" type="sldNum"/>
          </p:nvPr>
        </p:nvSpPr>
        <p:spPr>
          <a:xfrm>
            <a:off x="4021139" y="9720264"/>
            <a:ext cx="3076575" cy="512762"/>
          </a:xfrm>
          <a:prstGeom prst="rect">
            <a:avLst/>
          </a:prstGeom>
          <a:noFill/>
          <a:ln>
            <a:noFill/>
          </a:ln>
        </p:spPr>
        <p:txBody>
          <a:bodyPr anchorCtr="0" anchor="b" bIns="45725" lIns="91475" spcFirstLastPara="1" rIns="91475" wrap="square" tIns="45725">
            <a:noAutofit/>
          </a:bodyPr>
          <a:lstStyle/>
          <a:p>
            <a:pPr indent="0" lvl="0" marL="0" rtl="0" algn="r">
              <a:spcBef>
                <a:spcPts val="0"/>
              </a:spcBef>
              <a:spcAft>
                <a:spcPts val="0"/>
              </a:spcAft>
              <a:buNone/>
            </a:pPr>
            <a:fld id="{00000000-1234-1234-1234-123412341234}" type="slidenum">
              <a:rPr b="0" i="0" lang="en-U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36" name="Google Shape;236;p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16" name="Shape 16"/>
        <p:cNvGrpSpPr/>
        <p:nvPr/>
      </p:nvGrpSpPr>
      <p:grpSpPr>
        <a:xfrm>
          <a:off x="0" y="0"/>
          <a:ext cx="0" cy="0"/>
          <a:chOff x="0" y="0"/>
          <a:chExt cx="0" cy="0"/>
        </a:xfrm>
      </p:grpSpPr>
      <p:sp>
        <p:nvSpPr>
          <p:cNvPr id="17" name="Google Shape;17;p46"/>
          <p:cNvSpPr/>
          <p:nvPr/>
        </p:nvSpPr>
        <p:spPr>
          <a:xfrm>
            <a:off x="-5132" y="2059012"/>
            <a:ext cx="9146751"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6"/>
          <p:cNvSpPr txBox="1"/>
          <p:nvPr>
            <p:ph type="title"/>
          </p:nvPr>
        </p:nvSpPr>
        <p:spPr>
          <a:xfrm>
            <a:off x="624893" y="2208879"/>
            <a:ext cx="78867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Corbe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6"/>
          <p:cNvSpPr txBox="1"/>
          <p:nvPr>
            <p:ph idx="1" type="body"/>
          </p:nvPr>
        </p:nvSpPr>
        <p:spPr>
          <a:xfrm>
            <a:off x="624893" y="3984400"/>
            <a:ext cx="78867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20" name="Google Shape;20;p46"/>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6"/>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6"/>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Corbel"/>
                <a:ea typeface="Corbel"/>
                <a:cs typeface="Corbel"/>
                <a:sym typeface="Corbel"/>
              </a:defRPr>
            </a:lvl1pPr>
            <a:lvl2pPr indent="0" lvl="1" marL="0" algn="l">
              <a:spcBef>
                <a:spcPts val="0"/>
              </a:spcBef>
              <a:buNone/>
              <a:defRPr b="0" i="0" sz="1200" u="none" cap="none" strike="noStrike">
                <a:solidFill>
                  <a:schemeClr val="dk2"/>
                </a:solidFill>
                <a:latin typeface="Corbel"/>
                <a:ea typeface="Corbel"/>
                <a:cs typeface="Corbel"/>
                <a:sym typeface="Corbel"/>
              </a:defRPr>
            </a:lvl2pPr>
            <a:lvl3pPr indent="0" lvl="2" marL="0" algn="l">
              <a:spcBef>
                <a:spcPts val="0"/>
              </a:spcBef>
              <a:buNone/>
              <a:defRPr b="0" i="0" sz="1200" u="none" cap="none" strike="noStrike">
                <a:solidFill>
                  <a:schemeClr val="dk2"/>
                </a:solidFill>
                <a:latin typeface="Corbel"/>
                <a:ea typeface="Corbel"/>
                <a:cs typeface="Corbel"/>
                <a:sym typeface="Corbel"/>
              </a:defRPr>
            </a:lvl3pPr>
            <a:lvl4pPr indent="0" lvl="3" marL="0" algn="l">
              <a:spcBef>
                <a:spcPts val="0"/>
              </a:spcBef>
              <a:buNone/>
              <a:defRPr b="0" i="0" sz="1200" u="none" cap="none" strike="noStrike">
                <a:solidFill>
                  <a:schemeClr val="dk2"/>
                </a:solidFill>
                <a:latin typeface="Corbel"/>
                <a:ea typeface="Corbel"/>
                <a:cs typeface="Corbel"/>
                <a:sym typeface="Corbel"/>
              </a:defRPr>
            </a:lvl4pPr>
            <a:lvl5pPr indent="0" lvl="4" marL="0" algn="l">
              <a:spcBef>
                <a:spcPts val="0"/>
              </a:spcBef>
              <a:buNone/>
              <a:defRPr b="0" i="0" sz="1200" u="none" cap="none" strike="noStrike">
                <a:solidFill>
                  <a:schemeClr val="dk2"/>
                </a:solidFill>
                <a:latin typeface="Corbel"/>
                <a:ea typeface="Corbel"/>
                <a:cs typeface="Corbel"/>
                <a:sym typeface="Corbel"/>
              </a:defRPr>
            </a:lvl5pPr>
            <a:lvl6pPr indent="0" lvl="5" marL="0" algn="l">
              <a:spcBef>
                <a:spcPts val="0"/>
              </a:spcBef>
              <a:buNone/>
              <a:defRPr b="0" i="0" sz="1200" u="none" cap="none" strike="noStrike">
                <a:solidFill>
                  <a:schemeClr val="dk2"/>
                </a:solidFill>
                <a:latin typeface="Corbel"/>
                <a:ea typeface="Corbel"/>
                <a:cs typeface="Corbel"/>
                <a:sym typeface="Corbel"/>
              </a:defRPr>
            </a:lvl6pPr>
            <a:lvl7pPr indent="0" lvl="6" marL="0" algn="l">
              <a:spcBef>
                <a:spcPts val="0"/>
              </a:spcBef>
              <a:buNone/>
              <a:defRPr b="0" i="0" sz="1200" u="none" cap="none" strike="noStrike">
                <a:solidFill>
                  <a:schemeClr val="dk2"/>
                </a:solidFill>
                <a:latin typeface="Corbel"/>
                <a:ea typeface="Corbel"/>
                <a:cs typeface="Corbel"/>
                <a:sym typeface="Corbel"/>
              </a:defRPr>
            </a:lvl7pPr>
            <a:lvl8pPr indent="0" lvl="7" marL="0" algn="l">
              <a:spcBef>
                <a:spcPts val="0"/>
              </a:spcBef>
              <a:buNone/>
              <a:defRPr b="0" i="0" sz="1200" u="none" cap="none" strike="noStrike">
                <a:solidFill>
                  <a:schemeClr val="dk2"/>
                </a:solidFill>
                <a:latin typeface="Corbel"/>
                <a:ea typeface="Corbel"/>
                <a:cs typeface="Corbel"/>
                <a:sym typeface="Corbel"/>
              </a:defRPr>
            </a:lvl8pPr>
            <a:lvl9pPr indent="0" lvl="8" marL="0" algn="l">
              <a:spcBef>
                <a:spcPts val="0"/>
              </a:spcBef>
              <a:buNone/>
              <a:defRPr b="0" i="0" sz="12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 name="Shape 82"/>
        <p:cNvGrpSpPr/>
        <p:nvPr/>
      </p:nvGrpSpPr>
      <p:grpSpPr>
        <a:xfrm>
          <a:off x="0" y="0"/>
          <a:ext cx="0" cy="0"/>
          <a:chOff x="0" y="0"/>
          <a:chExt cx="0" cy="0"/>
        </a:xfrm>
      </p:grpSpPr>
      <p:sp>
        <p:nvSpPr>
          <p:cNvPr id="83" name="Google Shape;83;p56"/>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56"/>
          <p:cNvSpPr txBox="1"/>
          <p:nvPr>
            <p:ph idx="1" type="body"/>
          </p:nvPr>
        </p:nvSpPr>
        <p:spPr>
          <a:xfrm>
            <a:off x="685800" y="2148840"/>
            <a:ext cx="4572000" cy="384048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85" name="Google Shape;85;p56"/>
          <p:cNvSpPr txBox="1"/>
          <p:nvPr>
            <p:ph idx="2" type="body"/>
          </p:nvPr>
        </p:nvSpPr>
        <p:spPr>
          <a:xfrm>
            <a:off x="5892568" y="2147487"/>
            <a:ext cx="2560320" cy="3432319"/>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1200"/>
              </a:spcBef>
              <a:spcAft>
                <a:spcPts val="0"/>
              </a:spcAft>
              <a:buSzPts val="1700"/>
              <a:buNone/>
              <a:defRPr sz="17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6" name="Google Shape;86;p56"/>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6"/>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6"/>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57"/>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57"/>
          <p:cNvSpPr txBox="1"/>
          <p:nvPr>
            <p:ph idx="1" type="body"/>
          </p:nvPr>
        </p:nvSpPr>
        <p:spPr>
          <a:xfrm rot="5400000">
            <a:off x="2468099" y="228600"/>
            <a:ext cx="4206240" cy="7772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2" name="Google Shape;92;p57"/>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57"/>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57"/>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5" name="Shape 95"/>
        <p:cNvGrpSpPr/>
        <p:nvPr/>
      </p:nvGrpSpPr>
      <p:grpSpPr>
        <a:xfrm>
          <a:off x="0" y="0"/>
          <a:ext cx="0" cy="0"/>
          <a:chOff x="0" y="0"/>
          <a:chExt cx="0" cy="0"/>
        </a:xfrm>
      </p:grpSpPr>
      <p:sp>
        <p:nvSpPr>
          <p:cNvPr id="96" name="Google Shape;96;p58"/>
          <p:cNvSpPr/>
          <p:nvPr/>
        </p:nvSpPr>
        <p:spPr>
          <a:xfrm>
            <a:off x="6764484" y="0"/>
            <a:ext cx="2057400" cy="685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8"/>
          <p:cNvSpPr txBox="1"/>
          <p:nvPr>
            <p:ph type="title"/>
          </p:nvPr>
        </p:nvSpPr>
        <p:spPr>
          <a:xfrm rot="5400000">
            <a:off x="4951961" y="2528107"/>
            <a:ext cx="5638800" cy="1801785"/>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58"/>
          <p:cNvSpPr txBox="1"/>
          <p:nvPr>
            <p:ph idx="1" type="body"/>
          </p:nvPr>
        </p:nvSpPr>
        <p:spPr>
          <a:xfrm rot="5400000">
            <a:off x="799234" y="439016"/>
            <a:ext cx="5638800" cy="597996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9" name="Google Shape;99;p58"/>
          <p:cNvSpPr txBox="1"/>
          <p:nvPr>
            <p:ph idx="10" type="dt"/>
          </p:nvPr>
        </p:nvSpPr>
        <p:spPr>
          <a:xfrm>
            <a:off x="628650" y="6422855"/>
            <a:ext cx="2057397"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8"/>
          <p:cNvSpPr txBox="1"/>
          <p:nvPr>
            <p:ph idx="11" type="ftr"/>
          </p:nvPr>
        </p:nvSpPr>
        <p:spPr>
          <a:xfrm>
            <a:off x="2832102" y="6422855"/>
            <a:ext cx="32097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58"/>
          <p:cNvSpPr txBox="1"/>
          <p:nvPr>
            <p:ph idx="12" type="sldNum"/>
          </p:nvPr>
        </p:nvSpPr>
        <p:spPr>
          <a:xfrm>
            <a:off x="6054787" y="6422855"/>
            <a:ext cx="659819"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
        <p:nvSpPr>
          <p:cNvPr id="109" name="Google Shape;109;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2" name="Shape 112"/>
        <p:cNvGrpSpPr/>
        <p:nvPr/>
      </p:nvGrpSpPr>
      <p:grpSpPr>
        <a:xfrm>
          <a:off x="0" y="0"/>
          <a:ext cx="0" cy="0"/>
          <a:chOff x="0" y="0"/>
          <a:chExt cx="0" cy="0"/>
        </a:xfrm>
      </p:grpSpPr>
      <p:sp>
        <p:nvSpPr>
          <p:cNvPr id="113" name="Google Shape;113;p59"/>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59"/>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15" name="Google Shape;115;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8" name="Shape 118"/>
        <p:cNvGrpSpPr/>
        <p:nvPr/>
      </p:nvGrpSpPr>
      <p:grpSpPr>
        <a:xfrm>
          <a:off x="0" y="0"/>
          <a:ext cx="0" cy="0"/>
          <a:chOff x="0" y="0"/>
          <a:chExt cx="0" cy="0"/>
        </a:xfrm>
      </p:grpSpPr>
      <p:sp>
        <p:nvSpPr>
          <p:cNvPr id="119" name="Google Shape;119;p6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6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1" name="Google Shape;121;p6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6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4" name="Shape 124"/>
        <p:cNvGrpSpPr/>
        <p:nvPr/>
      </p:nvGrpSpPr>
      <p:grpSpPr>
        <a:xfrm>
          <a:off x="0" y="0"/>
          <a:ext cx="0" cy="0"/>
          <a:chOff x="0" y="0"/>
          <a:chExt cx="0" cy="0"/>
        </a:xfrm>
      </p:grpSpPr>
      <p:sp>
        <p:nvSpPr>
          <p:cNvPr id="125" name="Google Shape;125;p6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6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27" name="Google Shape;127;p6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6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0" name="Shape 130"/>
        <p:cNvGrpSpPr/>
        <p:nvPr/>
      </p:nvGrpSpPr>
      <p:grpSpPr>
        <a:xfrm>
          <a:off x="0" y="0"/>
          <a:ext cx="0" cy="0"/>
          <a:chOff x="0" y="0"/>
          <a:chExt cx="0" cy="0"/>
        </a:xfrm>
      </p:grpSpPr>
      <p:sp>
        <p:nvSpPr>
          <p:cNvPr id="131" name="Google Shape;131;p6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6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3" name="Google Shape;133;p6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4" name="Google Shape;134;p6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6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7" name="Shape 137"/>
        <p:cNvGrpSpPr/>
        <p:nvPr/>
      </p:nvGrpSpPr>
      <p:grpSpPr>
        <a:xfrm>
          <a:off x="0" y="0"/>
          <a:ext cx="0" cy="0"/>
          <a:chOff x="0" y="0"/>
          <a:chExt cx="0" cy="0"/>
        </a:xfrm>
      </p:grpSpPr>
      <p:sp>
        <p:nvSpPr>
          <p:cNvPr id="138" name="Google Shape;138;p6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6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0" name="Google Shape;140;p6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1" name="Google Shape;141;p63"/>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2" name="Google Shape;142;p63"/>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3" name="Google Shape;143;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6" name="Shape 146"/>
        <p:cNvGrpSpPr/>
        <p:nvPr/>
      </p:nvGrpSpPr>
      <p:grpSpPr>
        <a:xfrm>
          <a:off x="0" y="0"/>
          <a:ext cx="0" cy="0"/>
          <a:chOff x="0" y="0"/>
          <a:chExt cx="0" cy="0"/>
        </a:xfrm>
      </p:grpSpPr>
      <p:sp>
        <p:nvSpPr>
          <p:cNvPr id="147" name="Google Shape;147;p6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6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47"/>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7"/>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47"/>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7"/>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7"/>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1" name="Shape 151"/>
        <p:cNvGrpSpPr/>
        <p:nvPr/>
      </p:nvGrpSpPr>
      <p:grpSpPr>
        <a:xfrm>
          <a:off x="0" y="0"/>
          <a:ext cx="0" cy="0"/>
          <a:chOff x="0" y="0"/>
          <a:chExt cx="0" cy="0"/>
        </a:xfrm>
      </p:grpSpPr>
      <p:sp>
        <p:nvSpPr>
          <p:cNvPr id="152" name="Google Shape;152;p6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65"/>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54" name="Google Shape;154;p65"/>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55" name="Google Shape;155;p6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6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8" name="Shape 158"/>
        <p:cNvGrpSpPr/>
        <p:nvPr/>
      </p:nvGrpSpPr>
      <p:grpSpPr>
        <a:xfrm>
          <a:off x="0" y="0"/>
          <a:ext cx="0" cy="0"/>
          <a:chOff x="0" y="0"/>
          <a:chExt cx="0" cy="0"/>
        </a:xfrm>
      </p:grpSpPr>
      <p:sp>
        <p:nvSpPr>
          <p:cNvPr id="159" name="Google Shape;159;p6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66"/>
          <p:cNvSpPr/>
          <p:nvPr>
            <p:ph idx="2" type="pic"/>
          </p:nvPr>
        </p:nvSpPr>
        <p:spPr>
          <a:xfrm>
            <a:off x="3887391" y="987426"/>
            <a:ext cx="4629150" cy="4873625"/>
          </a:xfrm>
          <a:prstGeom prst="rect">
            <a:avLst/>
          </a:prstGeom>
          <a:noFill/>
          <a:ln>
            <a:noFill/>
          </a:ln>
        </p:spPr>
      </p:sp>
      <p:sp>
        <p:nvSpPr>
          <p:cNvPr id="161" name="Google Shape;161;p6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62" name="Google Shape;162;p6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6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6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5" name="Shape 165"/>
        <p:cNvGrpSpPr/>
        <p:nvPr/>
      </p:nvGrpSpPr>
      <p:grpSpPr>
        <a:xfrm>
          <a:off x="0" y="0"/>
          <a:ext cx="0" cy="0"/>
          <a:chOff x="0" y="0"/>
          <a:chExt cx="0" cy="0"/>
        </a:xfrm>
      </p:grpSpPr>
      <p:sp>
        <p:nvSpPr>
          <p:cNvPr id="166" name="Google Shape;166;p6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67"/>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8" name="Google Shape;168;p6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6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6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1" name="Shape 171"/>
        <p:cNvGrpSpPr/>
        <p:nvPr/>
      </p:nvGrpSpPr>
      <p:grpSpPr>
        <a:xfrm>
          <a:off x="0" y="0"/>
          <a:ext cx="0" cy="0"/>
          <a:chOff x="0" y="0"/>
          <a:chExt cx="0" cy="0"/>
        </a:xfrm>
      </p:grpSpPr>
      <p:sp>
        <p:nvSpPr>
          <p:cNvPr id="172" name="Google Shape;172;p68"/>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68"/>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4" name="Google Shape;174;p6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6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6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6" name="Shape 36"/>
        <p:cNvGrpSpPr/>
        <p:nvPr/>
      </p:nvGrpSpPr>
      <p:grpSpPr>
        <a:xfrm>
          <a:off x="0" y="0"/>
          <a:ext cx="0" cy="0"/>
          <a:chOff x="0" y="0"/>
          <a:chExt cx="0" cy="0"/>
        </a:xfrm>
      </p:grpSpPr>
      <p:sp>
        <p:nvSpPr>
          <p:cNvPr id="37" name="Google Shape;37;p48"/>
          <p:cNvSpPr/>
          <p:nvPr/>
        </p:nvSpPr>
        <p:spPr>
          <a:xfrm>
            <a:off x="-5132" y="2059012"/>
            <a:ext cx="9146751" cy="18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8"/>
          <p:cNvSpPr txBox="1"/>
          <p:nvPr>
            <p:ph type="ctrTitle"/>
          </p:nvPr>
        </p:nvSpPr>
        <p:spPr>
          <a:xfrm>
            <a:off x="274319" y="2166365"/>
            <a:ext cx="8603674"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8"/>
          <p:cNvSpPr txBox="1"/>
          <p:nvPr>
            <p:ph idx="1" type="subTitle"/>
          </p:nvPr>
        </p:nvSpPr>
        <p:spPr>
          <a:xfrm>
            <a:off x="1143000" y="3970315"/>
            <a:ext cx="6858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0" name="Google Shape;40;p48"/>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8"/>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8"/>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49"/>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49"/>
          <p:cNvSpPr txBox="1"/>
          <p:nvPr>
            <p:ph idx="1" type="body"/>
          </p:nvPr>
        </p:nvSpPr>
        <p:spPr>
          <a:xfrm>
            <a:off x="685800" y="1913470"/>
            <a:ext cx="3657600" cy="7430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1" sz="20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6" name="Google Shape;46;p49"/>
          <p:cNvSpPr txBox="1"/>
          <p:nvPr>
            <p:ph idx="2" type="body"/>
          </p:nvPr>
        </p:nvSpPr>
        <p:spPr>
          <a:xfrm>
            <a:off x="685800" y="2656566"/>
            <a:ext cx="3657600" cy="356616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47" name="Google Shape;47;p49"/>
          <p:cNvSpPr txBox="1"/>
          <p:nvPr>
            <p:ph idx="3" type="body"/>
          </p:nvPr>
        </p:nvSpPr>
        <p:spPr>
          <a:xfrm>
            <a:off x="4800428" y="1913470"/>
            <a:ext cx="3657600" cy="7430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1" sz="20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8" name="Google Shape;48;p49"/>
          <p:cNvSpPr txBox="1"/>
          <p:nvPr>
            <p:ph idx="4" type="body"/>
          </p:nvPr>
        </p:nvSpPr>
        <p:spPr>
          <a:xfrm>
            <a:off x="4800428" y="2656564"/>
            <a:ext cx="3657600" cy="356616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49" name="Google Shape;49;p49"/>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9"/>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9"/>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2" name="Shape 52"/>
        <p:cNvGrpSpPr/>
        <p:nvPr/>
      </p:nvGrpSpPr>
      <p:grpSpPr>
        <a:xfrm>
          <a:off x="0" y="0"/>
          <a:ext cx="0" cy="0"/>
          <a:chOff x="0" y="0"/>
          <a:chExt cx="0" cy="0"/>
        </a:xfrm>
      </p:grpSpPr>
      <p:sp>
        <p:nvSpPr>
          <p:cNvPr id="53" name="Google Shape;53;p50"/>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50"/>
          <p:cNvSpPr/>
          <p:nvPr>
            <p:ph idx="2" type="pic"/>
          </p:nvPr>
        </p:nvSpPr>
        <p:spPr>
          <a:xfrm>
            <a:off x="685800" y="2211494"/>
            <a:ext cx="4754880" cy="3840480"/>
          </a:xfrm>
          <a:prstGeom prst="rect">
            <a:avLst/>
          </a:prstGeom>
          <a:solidFill>
            <a:srgbClr val="F7F7F7"/>
          </a:solidFill>
          <a:ln>
            <a:noFill/>
          </a:ln>
        </p:spPr>
      </p:sp>
      <p:sp>
        <p:nvSpPr>
          <p:cNvPr id="55" name="Google Shape;55;p50"/>
          <p:cNvSpPr txBox="1"/>
          <p:nvPr>
            <p:ph idx="1" type="body"/>
          </p:nvPr>
        </p:nvSpPr>
        <p:spPr>
          <a:xfrm>
            <a:off x="5885351" y="2150621"/>
            <a:ext cx="2560320" cy="3429000"/>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1200"/>
              </a:spcBef>
              <a:spcAft>
                <a:spcPts val="0"/>
              </a:spcAft>
              <a:buSzPts val="1700"/>
              <a:buNone/>
              <a:defRPr sz="17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56" name="Google Shape;56;p50"/>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0"/>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0"/>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51"/>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51"/>
          <p:cNvSpPr txBox="1"/>
          <p:nvPr>
            <p:ph idx="1" type="body"/>
          </p:nvPr>
        </p:nvSpPr>
        <p:spPr>
          <a:xfrm>
            <a:off x="685797" y="2011680"/>
            <a:ext cx="3657600" cy="420624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62" name="Google Shape;62;p51"/>
          <p:cNvSpPr txBox="1"/>
          <p:nvPr>
            <p:ph idx="2" type="body"/>
          </p:nvPr>
        </p:nvSpPr>
        <p:spPr>
          <a:xfrm>
            <a:off x="4800600" y="2011680"/>
            <a:ext cx="3657600" cy="420624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63" name="Google Shape;63;p51"/>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1"/>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1"/>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6" name="Shape 66"/>
        <p:cNvGrpSpPr/>
        <p:nvPr/>
      </p:nvGrpSpPr>
      <p:grpSpPr>
        <a:xfrm>
          <a:off x="0" y="0"/>
          <a:ext cx="0" cy="0"/>
          <a:chOff x="0" y="0"/>
          <a:chExt cx="0" cy="0"/>
        </a:xfrm>
      </p:grpSpPr>
      <p:sp>
        <p:nvSpPr>
          <p:cNvPr id="67" name="Google Shape;67;p54"/>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4"/>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4"/>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70" name="Shape 70"/>
        <p:cNvGrpSpPr/>
        <p:nvPr/>
      </p:nvGrpSpPr>
      <p:grpSpPr>
        <a:xfrm>
          <a:off x="0" y="0"/>
          <a:ext cx="0" cy="0"/>
          <a:chOff x="0" y="0"/>
          <a:chExt cx="0" cy="0"/>
        </a:xfrm>
      </p:grpSpPr>
      <p:sp>
        <p:nvSpPr>
          <p:cNvPr id="71" name="Google Shape;71;p45"/>
          <p:cNvSpPr/>
          <p:nvPr/>
        </p:nvSpPr>
        <p:spPr>
          <a:xfrm>
            <a:off x="-5132" y="2059012"/>
            <a:ext cx="9146751"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5"/>
          <p:cNvSpPr txBox="1"/>
          <p:nvPr>
            <p:ph type="title"/>
          </p:nvPr>
        </p:nvSpPr>
        <p:spPr>
          <a:xfrm>
            <a:off x="624893" y="2208879"/>
            <a:ext cx="78867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Corbe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5"/>
          <p:cNvSpPr txBox="1"/>
          <p:nvPr>
            <p:ph idx="1" type="body"/>
          </p:nvPr>
        </p:nvSpPr>
        <p:spPr>
          <a:xfrm>
            <a:off x="624893" y="3984400"/>
            <a:ext cx="78867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74" name="Google Shape;74;p45"/>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5"/>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5"/>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Corbel"/>
                <a:ea typeface="Corbel"/>
                <a:cs typeface="Corbel"/>
                <a:sym typeface="Corbel"/>
              </a:defRPr>
            </a:lvl1pPr>
            <a:lvl2pPr indent="0" lvl="1" marL="0" algn="l">
              <a:spcBef>
                <a:spcPts val="0"/>
              </a:spcBef>
              <a:buNone/>
              <a:defRPr b="0" i="0" sz="1200" u="none" cap="none" strike="noStrike">
                <a:solidFill>
                  <a:schemeClr val="dk2"/>
                </a:solidFill>
                <a:latin typeface="Corbel"/>
                <a:ea typeface="Corbel"/>
                <a:cs typeface="Corbel"/>
                <a:sym typeface="Corbel"/>
              </a:defRPr>
            </a:lvl2pPr>
            <a:lvl3pPr indent="0" lvl="2" marL="0" algn="l">
              <a:spcBef>
                <a:spcPts val="0"/>
              </a:spcBef>
              <a:buNone/>
              <a:defRPr b="0" i="0" sz="1200" u="none" cap="none" strike="noStrike">
                <a:solidFill>
                  <a:schemeClr val="dk2"/>
                </a:solidFill>
                <a:latin typeface="Corbel"/>
                <a:ea typeface="Corbel"/>
                <a:cs typeface="Corbel"/>
                <a:sym typeface="Corbel"/>
              </a:defRPr>
            </a:lvl3pPr>
            <a:lvl4pPr indent="0" lvl="3" marL="0" algn="l">
              <a:spcBef>
                <a:spcPts val="0"/>
              </a:spcBef>
              <a:buNone/>
              <a:defRPr b="0" i="0" sz="1200" u="none" cap="none" strike="noStrike">
                <a:solidFill>
                  <a:schemeClr val="dk2"/>
                </a:solidFill>
                <a:latin typeface="Corbel"/>
                <a:ea typeface="Corbel"/>
                <a:cs typeface="Corbel"/>
                <a:sym typeface="Corbel"/>
              </a:defRPr>
            </a:lvl4pPr>
            <a:lvl5pPr indent="0" lvl="4" marL="0" algn="l">
              <a:spcBef>
                <a:spcPts val="0"/>
              </a:spcBef>
              <a:buNone/>
              <a:defRPr b="0" i="0" sz="1200" u="none" cap="none" strike="noStrike">
                <a:solidFill>
                  <a:schemeClr val="dk2"/>
                </a:solidFill>
                <a:latin typeface="Corbel"/>
                <a:ea typeface="Corbel"/>
                <a:cs typeface="Corbel"/>
                <a:sym typeface="Corbel"/>
              </a:defRPr>
            </a:lvl5pPr>
            <a:lvl6pPr indent="0" lvl="5" marL="0" algn="l">
              <a:spcBef>
                <a:spcPts val="0"/>
              </a:spcBef>
              <a:buNone/>
              <a:defRPr b="0" i="0" sz="1200" u="none" cap="none" strike="noStrike">
                <a:solidFill>
                  <a:schemeClr val="dk2"/>
                </a:solidFill>
                <a:latin typeface="Corbel"/>
                <a:ea typeface="Corbel"/>
                <a:cs typeface="Corbel"/>
                <a:sym typeface="Corbel"/>
              </a:defRPr>
            </a:lvl6pPr>
            <a:lvl7pPr indent="0" lvl="6" marL="0" algn="l">
              <a:spcBef>
                <a:spcPts val="0"/>
              </a:spcBef>
              <a:buNone/>
              <a:defRPr b="0" i="0" sz="1200" u="none" cap="none" strike="noStrike">
                <a:solidFill>
                  <a:schemeClr val="dk2"/>
                </a:solidFill>
                <a:latin typeface="Corbel"/>
                <a:ea typeface="Corbel"/>
                <a:cs typeface="Corbel"/>
                <a:sym typeface="Corbel"/>
              </a:defRPr>
            </a:lvl7pPr>
            <a:lvl8pPr indent="0" lvl="7" marL="0" algn="l">
              <a:spcBef>
                <a:spcPts val="0"/>
              </a:spcBef>
              <a:buNone/>
              <a:defRPr b="0" i="0" sz="1200" u="none" cap="none" strike="noStrike">
                <a:solidFill>
                  <a:schemeClr val="dk2"/>
                </a:solidFill>
                <a:latin typeface="Corbel"/>
                <a:ea typeface="Corbel"/>
                <a:cs typeface="Corbel"/>
                <a:sym typeface="Corbel"/>
              </a:defRPr>
            </a:lvl8pPr>
            <a:lvl9pPr indent="0" lvl="8" marL="0" algn="l">
              <a:spcBef>
                <a:spcPts val="0"/>
              </a:spcBef>
              <a:buNone/>
              <a:defRPr b="0" i="0" sz="12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55"/>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55"/>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5"/>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5"/>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4.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44"/>
          <p:cNvSpPr/>
          <p:nvPr/>
        </p:nvSpPr>
        <p:spPr>
          <a:xfrm>
            <a:off x="362" y="176109"/>
            <a:ext cx="9141714" cy="1645919"/>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44"/>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lt2"/>
              </a:buClr>
              <a:buSzPts val="4000"/>
              <a:buFont typeface="Corbel"/>
              <a:buNone/>
              <a:defRPr b="0" i="0" sz="4000" u="none" cap="none" strike="noStrike">
                <a:solidFill>
                  <a:schemeClr val="lt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44"/>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dk1"/>
              </a:buClr>
              <a:buSzPts val="2200"/>
              <a:buFont typeface="Noto Sans Symbols"/>
              <a:buChar char="▪"/>
              <a:defRPr b="0" i="0" sz="2200" u="none" cap="none" strike="noStrike">
                <a:solidFill>
                  <a:schemeClr val="dk1"/>
                </a:solidFill>
                <a:latin typeface="Corbel"/>
                <a:ea typeface="Corbel"/>
                <a:cs typeface="Corbel"/>
                <a:sym typeface="Corbel"/>
              </a:defRPr>
            </a:lvl1pPr>
            <a:lvl2pPr indent="-355600" lvl="1" marL="914400" marR="0" rtl="0" algn="l">
              <a:lnSpc>
                <a:spcPct val="90000"/>
              </a:lnSpc>
              <a:spcBef>
                <a:spcPts val="200"/>
              </a:spcBef>
              <a:spcAft>
                <a:spcPts val="0"/>
              </a:spcAft>
              <a:buClr>
                <a:schemeClr val="dk1"/>
              </a:buClr>
              <a:buSzPts val="2000"/>
              <a:buFont typeface="Noto Sans Symbols"/>
              <a:buChar char="▪"/>
              <a:defRPr b="0" i="0" sz="2000" u="none" cap="none" strike="noStrike">
                <a:solidFill>
                  <a:schemeClr val="dk1"/>
                </a:solidFill>
                <a:latin typeface="Corbel"/>
                <a:ea typeface="Corbel"/>
                <a:cs typeface="Corbel"/>
                <a:sym typeface="Corbel"/>
              </a:defRPr>
            </a:lvl2pPr>
            <a:lvl3pPr indent="-342900" lvl="2" marL="13716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Corbel"/>
                <a:ea typeface="Corbel"/>
                <a:cs typeface="Corbel"/>
                <a:sym typeface="Corbel"/>
              </a:defRPr>
            </a:lvl3pPr>
            <a:lvl4pPr indent="-330200" lvl="3" marL="18288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4pPr>
            <a:lvl5pPr indent="-330200" lvl="4" marL="22860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5pPr>
            <a:lvl6pPr indent="-330200" lvl="5" marL="27432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6pPr>
            <a:lvl7pPr indent="-330200" lvl="6" marL="32004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7pPr>
            <a:lvl8pPr indent="-330200" lvl="7" marL="36576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8pPr>
            <a:lvl9pPr indent="-330200" lvl="8" marL="4114800" marR="0" rtl="0" algn="l">
              <a:lnSpc>
                <a:spcPct val="90000"/>
              </a:lnSpc>
              <a:spcBef>
                <a:spcPts val="400"/>
              </a:spcBef>
              <a:spcAft>
                <a:spcPts val="40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9pPr>
          </a:lstStyle>
          <a:p/>
        </p:txBody>
      </p:sp>
      <p:sp>
        <p:nvSpPr>
          <p:cNvPr id="13" name="Google Shape;13;p44"/>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4" name="Google Shape;14;p44"/>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5" name="Google Shape;15;p44"/>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dk1"/>
                </a:solidFill>
                <a:latin typeface="Corbel"/>
                <a:ea typeface="Corbel"/>
                <a:cs typeface="Corbel"/>
                <a:sym typeface="Corbel"/>
              </a:defRPr>
            </a:lvl1pPr>
            <a:lvl2pPr indent="0" lvl="1" marL="0" marR="0" rtl="0" algn="l">
              <a:spcBef>
                <a:spcPts val="0"/>
              </a:spcBef>
              <a:buNone/>
              <a:defRPr b="0" i="0" sz="1200" u="none" cap="none" strike="noStrike">
                <a:solidFill>
                  <a:schemeClr val="dk1"/>
                </a:solidFill>
                <a:latin typeface="Corbel"/>
                <a:ea typeface="Corbel"/>
                <a:cs typeface="Corbel"/>
                <a:sym typeface="Corbel"/>
              </a:defRPr>
            </a:lvl2pPr>
            <a:lvl3pPr indent="0" lvl="2" marL="0" marR="0" rtl="0" algn="l">
              <a:spcBef>
                <a:spcPts val="0"/>
              </a:spcBef>
              <a:buNone/>
              <a:defRPr b="0" i="0" sz="1200" u="none" cap="none" strike="noStrike">
                <a:solidFill>
                  <a:schemeClr val="dk1"/>
                </a:solidFill>
                <a:latin typeface="Corbel"/>
                <a:ea typeface="Corbel"/>
                <a:cs typeface="Corbel"/>
                <a:sym typeface="Corbel"/>
              </a:defRPr>
            </a:lvl3pPr>
            <a:lvl4pPr indent="0" lvl="3" marL="0" marR="0" rtl="0" algn="l">
              <a:spcBef>
                <a:spcPts val="0"/>
              </a:spcBef>
              <a:buNone/>
              <a:defRPr b="0" i="0" sz="1200" u="none" cap="none" strike="noStrike">
                <a:solidFill>
                  <a:schemeClr val="dk1"/>
                </a:solidFill>
                <a:latin typeface="Corbel"/>
                <a:ea typeface="Corbel"/>
                <a:cs typeface="Corbel"/>
                <a:sym typeface="Corbel"/>
              </a:defRPr>
            </a:lvl4pPr>
            <a:lvl5pPr indent="0" lvl="4" marL="0" marR="0" rtl="0" algn="l">
              <a:spcBef>
                <a:spcPts val="0"/>
              </a:spcBef>
              <a:buNone/>
              <a:defRPr b="0" i="0" sz="1200" u="none" cap="none" strike="noStrike">
                <a:solidFill>
                  <a:schemeClr val="dk1"/>
                </a:solidFill>
                <a:latin typeface="Corbel"/>
                <a:ea typeface="Corbel"/>
                <a:cs typeface="Corbel"/>
                <a:sym typeface="Corbel"/>
              </a:defRPr>
            </a:lvl5pPr>
            <a:lvl6pPr indent="0" lvl="5" marL="0" marR="0" rtl="0" algn="l">
              <a:spcBef>
                <a:spcPts val="0"/>
              </a:spcBef>
              <a:buNone/>
              <a:defRPr b="0" i="0" sz="1200" u="none" cap="none" strike="noStrike">
                <a:solidFill>
                  <a:schemeClr val="dk1"/>
                </a:solidFill>
                <a:latin typeface="Corbel"/>
                <a:ea typeface="Corbel"/>
                <a:cs typeface="Corbel"/>
                <a:sym typeface="Corbel"/>
              </a:defRPr>
            </a:lvl6pPr>
            <a:lvl7pPr indent="0" lvl="6" marL="0" marR="0" rtl="0" algn="l">
              <a:spcBef>
                <a:spcPts val="0"/>
              </a:spcBef>
              <a:buNone/>
              <a:defRPr b="0" i="0" sz="1200" u="none" cap="none" strike="noStrike">
                <a:solidFill>
                  <a:schemeClr val="dk1"/>
                </a:solidFill>
                <a:latin typeface="Corbel"/>
                <a:ea typeface="Corbel"/>
                <a:cs typeface="Corbel"/>
                <a:sym typeface="Corbel"/>
              </a:defRPr>
            </a:lvl7pPr>
            <a:lvl8pPr indent="0" lvl="7" marL="0" marR="0" rtl="0" algn="l">
              <a:spcBef>
                <a:spcPts val="0"/>
              </a:spcBef>
              <a:buNone/>
              <a:defRPr b="0" i="0" sz="1200" u="none" cap="none" strike="noStrike">
                <a:solidFill>
                  <a:schemeClr val="dk1"/>
                </a:solidFill>
                <a:latin typeface="Corbel"/>
                <a:ea typeface="Corbel"/>
                <a:cs typeface="Corbel"/>
                <a:sym typeface="Corbel"/>
              </a:defRPr>
            </a:lvl8pPr>
            <a:lvl9pPr indent="0" lvl="8" marL="0" marR="0" rtl="0" algn="l">
              <a:spcBef>
                <a:spcPts val="0"/>
              </a:spcBef>
              <a:buNone/>
              <a:defRPr b="0" i="0" sz="12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3" name="Shape 23"/>
        <p:cNvGrpSpPr/>
        <p:nvPr/>
      </p:nvGrpSpPr>
      <p:grpSpPr>
        <a:xfrm>
          <a:off x="0" y="0"/>
          <a:ext cx="0" cy="0"/>
          <a:chOff x="0" y="0"/>
          <a:chExt cx="0" cy="0"/>
        </a:xfrm>
      </p:grpSpPr>
      <p:sp>
        <p:nvSpPr>
          <p:cNvPr id="24" name="Google Shape;24;p43"/>
          <p:cNvSpPr/>
          <p:nvPr/>
        </p:nvSpPr>
        <p:spPr>
          <a:xfrm>
            <a:off x="362" y="176109"/>
            <a:ext cx="9141714" cy="164591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3"/>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Corbel"/>
              <a:buNone/>
              <a:defRPr b="0" i="0" sz="4000" u="none" cap="none" strike="noStrike">
                <a:solidFill>
                  <a:schemeClr val="dk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43"/>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Corbel"/>
                <a:ea typeface="Corbel"/>
                <a:cs typeface="Corbel"/>
                <a:sym typeface="Corbel"/>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Corbel"/>
                <a:ea typeface="Corbel"/>
                <a:cs typeface="Corbel"/>
                <a:sym typeface="Corbel"/>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Corbel"/>
                <a:ea typeface="Corbel"/>
                <a:cs typeface="Corbel"/>
                <a:sym typeface="Corbel"/>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9pPr>
          </a:lstStyle>
          <a:p/>
        </p:txBody>
      </p:sp>
      <p:sp>
        <p:nvSpPr>
          <p:cNvPr id="27" name="Google Shape;27;p43"/>
          <p:cNvSpPr txBox="1"/>
          <p:nvPr>
            <p:ph idx="10" type="dt"/>
          </p:nvPr>
        </p:nvSpPr>
        <p:spPr>
          <a:xfrm>
            <a:off x="681557" y="6422855"/>
            <a:ext cx="2595043"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28" name="Google Shape;28;p43"/>
          <p:cNvSpPr txBox="1"/>
          <p:nvPr>
            <p:ph idx="11" type="ftr"/>
          </p:nvPr>
        </p:nvSpPr>
        <p:spPr>
          <a:xfrm>
            <a:off x="4191000" y="6422855"/>
            <a:ext cx="4060627"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29" name="Google Shape;29;p43"/>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lt1"/>
                </a:solidFill>
                <a:latin typeface="Corbel"/>
                <a:ea typeface="Corbel"/>
                <a:cs typeface="Corbel"/>
                <a:sym typeface="Corbel"/>
              </a:defRPr>
            </a:lvl1pPr>
            <a:lvl2pPr indent="0" lvl="1" marL="0" marR="0" rtl="0" algn="l">
              <a:spcBef>
                <a:spcPts val="0"/>
              </a:spcBef>
              <a:buNone/>
              <a:defRPr b="0" i="0" sz="1200" u="none" cap="none" strike="noStrike">
                <a:solidFill>
                  <a:schemeClr val="lt1"/>
                </a:solidFill>
                <a:latin typeface="Corbel"/>
                <a:ea typeface="Corbel"/>
                <a:cs typeface="Corbel"/>
                <a:sym typeface="Corbel"/>
              </a:defRPr>
            </a:lvl2pPr>
            <a:lvl3pPr indent="0" lvl="2" marL="0" marR="0" rtl="0" algn="l">
              <a:spcBef>
                <a:spcPts val="0"/>
              </a:spcBef>
              <a:buNone/>
              <a:defRPr b="0" i="0" sz="1200" u="none" cap="none" strike="noStrike">
                <a:solidFill>
                  <a:schemeClr val="lt1"/>
                </a:solidFill>
                <a:latin typeface="Corbel"/>
                <a:ea typeface="Corbel"/>
                <a:cs typeface="Corbel"/>
                <a:sym typeface="Corbel"/>
              </a:defRPr>
            </a:lvl3pPr>
            <a:lvl4pPr indent="0" lvl="3" marL="0" marR="0" rtl="0" algn="l">
              <a:spcBef>
                <a:spcPts val="0"/>
              </a:spcBef>
              <a:buNone/>
              <a:defRPr b="0" i="0" sz="1200" u="none" cap="none" strike="noStrike">
                <a:solidFill>
                  <a:schemeClr val="lt1"/>
                </a:solidFill>
                <a:latin typeface="Corbel"/>
                <a:ea typeface="Corbel"/>
                <a:cs typeface="Corbel"/>
                <a:sym typeface="Corbel"/>
              </a:defRPr>
            </a:lvl4pPr>
            <a:lvl5pPr indent="0" lvl="4" marL="0" marR="0" rtl="0" algn="l">
              <a:spcBef>
                <a:spcPts val="0"/>
              </a:spcBef>
              <a:buNone/>
              <a:defRPr b="0" i="0" sz="1200" u="none" cap="none" strike="noStrike">
                <a:solidFill>
                  <a:schemeClr val="lt1"/>
                </a:solidFill>
                <a:latin typeface="Corbel"/>
                <a:ea typeface="Corbel"/>
                <a:cs typeface="Corbel"/>
                <a:sym typeface="Corbel"/>
              </a:defRPr>
            </a:lvl5pPr>
            <a:lvl6pPr indent="0" lvl="5" marL="0" marR="0" rtl="0" algn="l">
              <a:spcBef>
                <a:spcPts val="0"/>
              </a:spcBef>
              <a:buNone/>
              <a:defRPr b="0" i="0" sz="1200" u="none" cap="none" strike="noStrike">
                <a:solidFill>
                  <a:schemeClr val="lt1"/>
                </a:solidFill>
                <a:latin typeface="Corbel"/>
                <a:ea typeface="Corbel"/>
                <a:cs typeface="Corbel"/>
                <a:sym typeface="Corbel"/>
              </a:defRPr>
            </a:lvl6pPr>
            <a:lvl7pPr indent="0" lvl="6" marL="0" marR="0" rtl="0" algn="l">
              <a:spcBef>
                <a:spcPts val="0"/>
              </a:spcBef>
              <a:buNone/>
              <a:defRPr b="0" i="0" sz="1200" u="none" cap="none" strike="noStrike">
                <a:solidFill>
                  <a:schemeClr val="lt1"/>
                </a:solidFill>
                <a:latin typeface="Corbel"/>
                <a:ea typeface="Corbel"/>
                <a:cs typeface="Corbel"/>
                <a:sym typeface="Corbel"/>
              </a:defRPr>
            </a:lvl7pPr>
            <a:lvl8pPr indent="0" lvl="7" marL="0" marR="0" rtl="0" algn="l">
              <a:spcBef>
                <a:spcPts val="0"/>
              </a:spcBef>
              <a:buNone/>
              <a:defRPr b="0" i="0" sz="1200" u="none" cap="none" strike="noStrike">
                <a:solidFill>
                  <a:schemeClr val="lt1"/>
                </a:solidFill>
                <a:latin typeface="Corbel"/>
                <a:ea typeface="Corbel"/>
                <a:cs typeface="Corbel"/>
                <a:sym typeface="Corbel"/>
              </a:defRPr>
            </a:lvl8pPr>
            <a:lvl9pPr indent="0" lvl="8" marL="0" marR="0" rtl="0" algn="l">
              <a:spcBef>
                <a:spcPts val="0"/>
              </a:spcBef>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4" name="Google Shape;104;p5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05" name="Google Shape;105;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6" name="Google Shape;106;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hyperlink" Target="http://www.ohchr.org/Documents/ProfessionalInterest/crc.pdf" TargetMode="External"/><Relationship Id="rId4" Type="http://schemas.openxmlformats.org/officeDocument/2006/relationships/hyperlink" Target="http://www.ohchr.org/Documents/ProfessionalInterest/crc-sale.pdf" TargetMode="External"/><Relationship Id="rId5" Type="http://schemas.openxmlformats.org/officeDocument/2006/relationships/hyperlink" Target="http://www.ohchr.org/Documents/ProfessionalInterest/crc-conflict.pdf" TargetMode="External"/><Relationship Id="rId6" Type="http://schemas.openxmlformats.org/officeDocument/2006/relationships/hyperlink" Target="http://treaties.un.org/doc/source/signature/2012/CTC_4-11d.pdf" TargetMode="External"/><Relationship Id="rId7" Type="http://schemas.openxmlformats.org/officeDocument/2006/relationships/hyperlink" Target="http://tbinternet.ohchr.org/_layouts/TreatyBodyExternal/Treaty.aspx?Treaty=CRC&amp;Lang=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
          <p:cNvSpPr txBox="1"/>
          <p:nvPr>
            <p:ph type="title"/>
          </p:nvPr>
        </p:nvSpPr>
        <p:spPr>
          <a:xfrm>
            <a:off x="624893" y="2666999"/>
            <a:ext cx="7886700" cy="1218279"/>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3600"/>
              <a:buFont typeface="Corbel"/>
              <a:buNone/>
            </a:pPr>
            <a:r>
              <a:rPr b="1" lang="en-US" sz="3600"/>
              <a:t>THE UN CONVENTION ON THE RIGHTS OF THE CHILD  </a:t>
            </a:r>
            <a:br>
              <a:rPr b="1" lang="en-US" sz="3600"/>
            </a:br>
            <a:br>
              <a:rPr b="1" lang="en-US" sz="3600"/>
            </a:br>
            <a:r>
              <a:rPr b="1" i="1" lang="en-US" sz="2000">
                <a:solidFill>
                  <a:srgbClr val="FFFF00"/>
                </a:solidFill>
                <a:latin typeface="Book Antiqua"/>
                <a:ea typeface="Book Antiqua"/>
                <a:cs typeface="Book Antiqua"/>
                <a:sym typeface="Book Antiqua"/>
              </a:rPr>
              <a:t>CHILDREN HAVE RIGHTS TOO</a:t>
            </a:r>
            <a:br>
              <a:rPr b="1" lang="en-US" sz="3600"/>
            </a:br>
            <a:endParaRPr b="1" sz="3600"/>
          </a:p>
        </p:txBody>
      </p:sp>
      <p:sp>
        <p:nvSpPr>
          <p:cNvPr id="182" name="Google Shape;182;p1"/>
          <p:cNvSpPr txBox="1"/>
          <p:nvPr>
            <p:ph idx="1" type="body"/>
          </p:nvPr>
        </p:nvSpPr>
        <p:spPr>
          <a:xfrm>
            <a:off x="624893" y="3984400"/>
            <a:ext cx="7886700" cy="27974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SzPct val="100000"/>
              <a:buNone/>
            </a:pPr>
            <a:r>
              <a:t/>
            </a:r>
            <a:endParaRPr b="1"/>
          </a:p>
          <a:p>
            <a:pPr indent="0" lvl="0" marL="0" rtl="0" algn="ctr">
              <a:lnSpc>
                <a:spcPct val="90000"/>
              </a:lnSpc>
              <a:spcBef>
                <a:spcPts val="1400"/>
              </a:spcBef>
              <a:spcAft>
                <a:spcPts val="0"/>
              </a:spcAft>
              <a:buSzPct val="100000"/>
              <a:buNone/>
            </a:pPr>
            <a:r>
              <a:rPr b="1" lang="en-US"/>
              <a:t>Presentation </a:t>
            </a:r>
            <a:endParaRPr/>
          </a:p>
          <a:p>
            <a:pPr indent="0" lvl="0" marL="0" rtl="0" algn="ctr">
              <a:lnSpc>
                <a:spcPct val="90000"/>
              </a:lnSpc>
              <a:spcBef>
                <a:spcPts val="1400"/>
              </a:spcBef>
              <a:spcAft>
                <a:spcPts val="0"/>
              </a:spcAft>
              <a:buSzPct val="100000"/>
              <a:buNone/>
            </a:pPr>
            <a:r>
              <a:rPr b="1" lang="en-US"/>
              <a:t>VICTOR P. KARUNAN, Ph.D.</a:t>
            </a:r>
            <a:endParaRPr/>
          </a:p>
          <a:p>
            <a:pPr indent="0" lvl="0" marL="0" rtl="0" algn="ctr">
              <a:lnSpc>
                <a:spcPct val="90000"/>
              </a:lnSpc>
              <a:spcBef>
                <a:spcPts val="1400"/>
              </a:spcBef>
              <a:spcAft>
                <a:spcPts val="0"/>
              </a:spcAft>
              <a:buSzPct val="100000"/>
              <a:buNone/>
            </a:pPr>
            <a:r>
              <a:rPr b="1" lang="en-US"/>
              <a:t>Chaplains and Animators Formation and Exchange (CAFÉ)</a:t>
            </a:r>
            <a:endParaRPr/>
          </a:p>
          <a:p>
            <a:pPr indent="0" lvl="0" marL="0" rtl="0" algn="ctr">
              <a:lnSpc>
                <a:spcPct val="90000"/>
              </a:lnSpc>
              <a:spcBef>
                <a:spcPts val="1400"/>
              </a:spcBef>
              <a:spcAft>
                <a:spcPts val="0"/>
              </a:spcAft>
              <a:buSzPct val="100000"/>
              <a:buNone/>
            </a:pPr>
            <a:r>
              <a:rPr b="1" lang="en-US"/>
              <a:t>International Young Christian Students (IYCS)</a:t>
            </a:r>
            <a:endParaRPr/>
          </a:p>
          <a:p>
            <a:pPr indent="0" lvl="0" marL="0" rtl="0" algn="ctr">
              <a:lnSpc>
                <a:spcPct val="90000"/>
              </a:lnSpc>
              <a:spcBef>
                <a:spcPts val="1400"/>
              </a:spcBef>
              <a:spcAft>
                <a:spcPts val="0"/>
              </a:spcAft>
              <a:buSzPct val="100000"/>
              <a:buNone/>
            </a:pPr>
            <a:r>
              <a:rPr b="1" lang="en-US"/>
              <a:t>Tue 8 March 2018</a:t>
            </a:r>
            <a:endParaRPr/>
          </a:p>
          <a:p>
            <a:pPr indent="0" lvl="0" marL="0" rtl="0" algn="ctr">
              <a:lnSpc>
                <a:spcPct val="90000"/>
              </a:lnSpc>
              <a:spcBef>
                <a:spcPts val="1400"/>
              </a:spcBef>
              <a:spcAft>
                <a:spcPts val="0"/>
              </a:spcAft>
              <a:buSzPct val="100000"/>
              <a:buNone/>
            </a:pPr>
            <a:r>
              <a:rPr b="1" lang="en-US"/>
              <a:t>Nonthaburi, Thailand</a:t>
            </a:r>
            <a:endParaRPr/>
          </a:p>
          <a:p>
            <a:pPr indent="0" lvl="0" marL="0" rtl="0" algn="ctr">
              <a:lnSpc>
                <a:spcPct val="90000"/>
              </a:lnSpc>
              <a:spcBef>
                <a:spcPts val="1400"/>
              </a:spcBef>
              <a:spcAft>
                <a:spcPts val="0"/>
              </a:spcAft>
              <a:buSzPct val="100000"/>
              <a:buNone/>
            </a:pPr>
            <a:r>
              <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0"/>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B0F0"/>
              </a:buClr>
              <a:buSzPts val="3600"/>
              <a:buFont typeface="Georgia"/>
              <a:buNone/>
            </a:pPr>
            <a:r>
              <a:rPr b="1" lang="en-US" sz="3600">
                <a:solidFill>
                  <a:srgbClr val="00B0F0"/>
                </a:solidFill>
                <a:latin typeface="Georgia"/>
                <a:ea typeface="Georgia"/>
                <a:cs typeface="Georgia"/>
                <a:sym typeface="Georgia"/>
              </a:rPr>
              <a:t>WHO IS A “CHILD”?</a:t>
            </a:r>
            <a:endParaRPr/>
          </a:p>
        </p:txBody>
      </p:sp>
      <p:sp>
        <p:nvSpPr>
          <p:cNvPr id="245" name="Google Shape;245;p10"/>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a:bodyPr>
          <a:lstStyle/>
          <a:p>
            <a:pPr indent="-43179" lvl="0" marL="182880" rtl="0" algn="l">
              <a:lnSpc>
                <a:spcPct val="90000"/>
              </a:lnSpc>
              <a:spcBef>
                <a:spcPts val="0"/>
              </a:spcBef>
              <a:spcAft>
                <a:spcPts val="0"/>
              </a:spcAft>
              <a:buSzPts val="2200"/>
              <a:buNone/>
            </a:pPr>
            <a:r>
              <a:t/>
            </a:r>
            <a:endParaRPr/>
          </a:p>
          <a:p>
            <a:pPr indent="0" lvl="0" marL="0" rtl="0" algn="ctr">
              <a:lnSpc>
                <a:spcPct val="90000"/>
              </a:lnSpc>
              <a:spcBef>
                <a:spcPts val="1400"/>
              </a:spcBef>
              <a:spcAft>
                <a:spcPts val="0"/>
              </a:spcAft>
              <a:buSzPts val="3200"/>
              <a:buFont typeface="Georgia"/>
              <a:buNone/>
            </a:pPr>
            <a:r>
              <a:rPr i="1" lang="en-US" sz="3200">
                <a:latin typeface="Georgia"/>
                <a:ea typeface="Georgia"/>
                <a:cs typeface="Georgia"/>
                <a:sym typeface="Georgia"/>
              </a:rPr>
              <a:t>“For the purposes of the present Convention, a child means every human being </a:t>
            </a:r>
            <a:r>
              <a:rPr i="1" lang="en-US" sz="3200" u="sng">
                <a:latin typeface="Georgia"/>
                <a:ea typeface="Georgia"/>
                <a:cs typeface="Georgia"/>
                <a:sym typeface="Georgia"/>
              </a:rPr>
              <a:t>below the age of 18 years </a:t>
            </a:r>
            <a:r>
              <a:rPr i="1" lang="en-US" sz="3200">
                <a:latin typeface="Georgia"/>
                <a:ea typeface="Georgia"/>
                <a:cs typeface="Georgia"/>
                <a:sym typeface="Georgia"/>
              </a:rPr>
              <a:t>unless, under the law applicable to the child, majority is attained earlier”.</a:t>
            </a:r>
            <a:endParaRPr/>
          </a:p>
          <a:p>
            <a:pPr indent="0" lvl="0" marL="0" rtl="0" algn="ctr">
              <a:lnSpc>
                <a:spcPct val="90000"/>
              </a:lnSpc>
              <a:spcBef>
                <a:spcPts val="1400"/>
              </a:spcBef>
              <a:spcAft>
                <a:spcPts val="0"/>
              </a:spcAft>
              <a:buSzPts val="2000"/>
              <a:buNone/>
            </a:pPr>
            <a:r>
              <a:rPr lang="en-US" sz="2000">
                <a:latin typeface="Georgia"/>
                <a:ea typeface="Georgia"/>
                <a:cs typeface="Georgia"/>
                <a:sym typeface="Georgia"/>
              </a:rPr>
              <a:t>(Article 1: UN Convention on the Rights of the Child, 1989)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1"/>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3600"/>
              <a:buFont typeface="Georgia"/>
              <a:buNone/>
            </a:pPr>
            <a:r>
              <a:rPr b="1" lang="en-US" sz="3600">
                <a:latin typeface="Georgia"/>
                <a:ea typeface="Georgia"/>
                <a:cs typeface="Georgia"/>
                <a:sym typeface="Georgia"/>
              </a:rPr>
              <a:t>CONCEPTUAL CONFUSIONS</a:t>
            </a:r>
            <a:endParaRPr/>
          </a:p>
        </p:txBody>
      </p:sp>
      <p:sp>
        <p:nvSpPr>
          <p:cNvPr id="251" name="Google Shape;251;p11"/>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a:bodyPr>
          <a:lstStyle/>
          <a:p>
            <a:pPr indent="-182880" lvl="1" marL="411480" rtl="0" algn="l">
              <a:lnSpc>
                <a:spcPct val="90000"/>
              </a:lnSpc>
              <a:spcBef>
                <a:spcPts val="0"/>
              </a:spcBef>
              <a:spcAft>
                <a:spcPts val="0"/>
              </a:spcAft>
              <a:buSzPts val="2400"/>
              <a:buFont typeface="Georgia"/>
              <a:buChar char="•"/>
            </a:pPr>
            <a:r>
              <a:rPr b="1" lang="en-US" sz="2400">
                <a:latin typeface="Georgia"/>
                <a:ea typeface="Georgia"/>
                <a:cs typeface="Georgia"/>
                <a:sym typeface="Georgia"/>
              </a:rPr>
              <a:t>Children = </a:t>
            </a:r>
            <a:r>
              <a:rPr lang="en-US" sz="2400">
                <a:latin typeface="Georgia"/>
                <a:ea typeface="Georgia"/>
                <a:cs typeface="Georgia"/>
                <a:sym typeface="Georgia"/>
              </a:rPr>
              <a:t>0 up to 18 years (CRC)</a:t>
            </a:r>
            <a:endParaRPr/>
          </a:p>
          <a:p>
            <a:pPr indent="-30480" lvl="1" marL="411480" rtl="0" algn="l">
              <a:lnSpc>
                <a:spcPct val="90000"/>
              </a:lnSpc>
              <a:spcBef>
                <a:spcPts val="600"/>
              </a:spcBef>
              <a:spcAft>
                <a:spcPts val="0"/>
              </a:spcAft>
              <a:buSzPts val="2400"/>
              <a:buNone/>
            </a:pPr>
            <a:r>
              <a:t/>
            </a:r>
            <a:endParaRPr sz="2400">
              <a:latin typeface="Georgia"/>
              <a:ea typeface="Georgia"/>
              <a:cs typeface="Georgia"/>
              <a:sym typeface="Georgia"/>
            </a:endParaRPr>
          </a:p>
          <a:p>
            <a:pPr indent="-182880" lvl="1" marL="411480" rtl="0" algn="l">
              <a:lnSpc>
                <a:spcPct val="90000"/>
              </a:lnSpc>
              <a:spcBef>
                <a:spcPts val="600"/>
              </a:spcBef>
              <a:spcAft>
                <a:spcPts val="0"/>
              </a:spcAft>
              <a:buSzPts val="2400"/>
              <a:buFont typeface="Georgia"/>
              <a:buChar char="•"/>
            </a:pPr>
            <a:r>
              <a:rPr b="1" lang="en-US" sz="2400">
                <a:latin typeface="Georgia"/>
                <a:ea typeface="Georgia"/>
                <a:cs typeface="Georgia"/>
                <a:sym typeface="Georgia"/>
              </a:rPr>
              <a:t>Adolescents = </a:t>
            </a:r>
            <a:r>
              <a:rPr lang="en-US" sz="2400">
                <a:latin typeface="Georgia"/>
                <a:ea typeface="Georgia"/>
                <a:cs typeface="Georgia"/>
                <a:sym typeface="Georgia"/>
              </a:rPr>
              <a:t>10 to 19 years (WHO/UNICEF)</a:t>
            </a:r>
            <a:endParaRPr/>
          </a:p>
          <a:p>
            <a:pPr indent="-30480" lvl="1" marL="411480" rtl="0" algn="l">
              <a:lnSpc>
                <a:spcPct val="90000"/>
              </a:lnSpc>
              <a:spcBef>
                <a:spcPts val="600"/>
              </a:spcBef>
              <a:spcAft>
                <a:spcPts val="0"/>
              </a:spcAft>
              <a:buSzPts val="2400"/>
              <a:buNone/>
            </a:pPr>
            <a:r>
              <a:t/>
            </a:r>
            <a:endParaRPr b="1" sz="2400">
              <a:latin typeface="Georgia"/>
              <a:ea typeface="Georgia"/>
              <a:cs typeface="Georgia"/>
              <a:sym typeface="Georgia"/>
            </a:endParaRPr>
          </a:p>
          <a:p>
            <a:pPr indent="-182880" lvl="1" marL="411480" rtl="0" algn="l">
              <a:lnSpc>
                <a:spcPct val="90000"/>
              </a:lnSpc>
              <a:spcBef>
                <a:spcPts val="600"/>
              </a:spcBef>
              <a:spcAft>
                <a:spcPts val="0"/>
              </a:spcAft>
              <a:buSzPts val="2400"/>
              <a:buFont typeface="Georgia"/>
              <a:buChar char="•"/>
            </a:pPr>
            <a:r>
              <a:rPr b="1" lang="en-US" sz="2400">
                <a:latin typeface="Georgia"/>
                <a:ea typeface="Georgia"/>
                <a:cs typeface="Georgia"/>
                <a:sym typeface="Georgia"/>
              </a:rPr>
              <a:t>Youth = </a:t>
            </a:r>
            <a:r>
              <a:rPr lang="en-US" sz="2400">
                <a:latin typeface="Georgia"/>
                <a:ea typeface="Georgia"/>
                <a:cs typeface="Georgia"/>
                <a:sym typeface="Georgia"/>
              </a:rPr>
              <a:t>15 to 24 years (UNGA-1995)</a:t>
            </a:r>
            <a:endParaRPr/>
          </a:p>
          <a:p>
            <a:pPr indent="-30480" lvl="1" marL="411480" rtl="0" algn="l">
              <a:lnSpc>
                <a:spcPct val="90000"/>
              </a:lnSpc>
              <a:spcBef>
                <a:spcPts val="600"/>
              </a:spcBef>
              <a:spcAft>
                <a:spcPts val="0"/>
              </a:spcAft>
              <a:buSzPts val="2400"/>
              <a:buNone/>
            </a:pPr>
            <a:r>
              <a:t/>
            </a:r>
            <a:endParaRPr b="1" sz="2400">
              <a:latin typeface="Georgia"/>
              <a:ea typeface="Georgia"/>
              <a:cs typeface="Georgia"/>
              <a:sym typeface="Georgia"/>
            </a:endParaRPr>
          </a:p>
          <a:p>
            <a:pPr indent="-182880" lvl="1" marL="411480" rtl="0" algn="l">
              <a:lnSpc>
                <a:spcPct val="90000"/>
              </a:lnSpc>
              <a:spcBef>
                <a:spcPts val="600"/>
              </a:spcBef>
              <a:spcAft>
                <a:spcPts val="0"/>
              </a:spcAft>
              <a:buSzPts val="2400"/>
              <a:buFont typeface="Georgia"/>
              <a:buChar char="•"/>
            </a:pPr>
            <a:r>
              <a:rPr b="1" lang="en-US" sz="2400">
                <a:latin typeface="Georgia"/>
                <a:ea typeface="Georgia"/>
                <a:cs typeface="Georgia"/>
                <a:sym typeface="Georgia"/>
              </a:rPr>
              <a:t>Young People = </a:t>
            </a:r>
            <a:r>
              <a:rPr lang="en-US" sz="2400">
                <a:latin typeface="Georgia"/>
                <a:ea typeface="Georgia"/>
                <a:cs typeface="Georgia"/>
                <a:sym typeface="Georgia"/>
              </a:rPr>
              <a:t>10 to 24 years (UNGA-1995)</a:t>
            </a:r>
            <a:endParaRPr/>
          </a:p>
          <a:p>
            <a:pPr indent="-30480" lvl="1" marL="411480" rtl="0" algn="l">
              <a:lnSpc>
                <a:spcPct val="90000"/>
              </a:lnSpc>
              <a:spcBef>
                <a:spcPts val="600"/>
              </a:spcBef>
              <a:spcAft>
                <a:spcPts val="0"/>
              </a:spcAft>
              <a:buSzPts val="2400"/>
              <a:buFont typeface="Corbel"/>
              <a:buNone/>
            </a:pPr>
            <a:r>
              <a:t/>
            </a:r>
            <a:endParaRPr sz="2400">
              <a:latin typeface="Georgia"/>
              <a:ea typeface="Georgia"/>
              <a:cs typeface="Georgia"/>
              <a:sym typeface="Georgia"/>
            </a:endParaRPr>
          </a:p>
          <a:p>
            <a:pPr indent="-182880" lvl="1" marL="411480" rtl="0" algn="ctr">
              <a:lnSpc>
                <a:spcPct val="90000"/>
              </a:lnSpc>
              <a:spcBef>
                <a:spcPts val="600"/>
              </a:spcBef>
              <a:spcAft>
                <a:spcPts val="0"/>
              </a:spcAft>
              <a:buSzPts val="2400"/>
              <a:buChar char="▪"/>
            </a:pPr>
            <a:r>
              <a:rPr b="1" lang="en-US" sz="2400">
                <a:latin typeface="Georgia"/>
                <a:ea typeface="Georgia"/>
                <a:cs typeface="Georgia"/>
                <a:sym typeface="Georgia"/>
              </a:rPr>
              <a:t>And, each country has its own definitions….</a:t>
            </a:r>
            <a:endParaRPr/>
          </a:p>
          <a:p>
            <a:pPr indent="-43179" lvl="0" marL="182880" rtl="0" algn="l">
              <a:lnSpc>
                <a:spcPct val="90000"/>
              </a:lnSpc>
              <a:spcBef>
                <a:spcPts val="1600"/>
              </a:spcBef>
              <a:spcAft>
                <a:spcPts val="0"/>
              </a:spcAft>
              <a:buSzPts val="22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12"/>
          <p:cNvPicPr preferRelativeResize="0"/>
          <p:nvPr/>
        </p:nvPicPr>
        <p:blipFill rotWithShape="1">
          <a:blip r:embed="rId3">
            <a:alphaModFix/>
          </a:blip>
          <a:srcRect b="0" l="0" r="0" t="0"/>
          <a:stretch/>
        </p:blipFill>
        <p:spPr>
          <a:xfrm>
            <a:off x="234950" y="3389313"/>
            <a:ext cx="6554788" cy="1335087"/>
          </a:xfrm>
          <a:prstGeom prst="rect">
            <a:avLst/>
          </a:prstGeom>
          <a:noFill/>
          <a:ln>
            <a:noFill/>
          </a:ln>
        </p:spPr>
      </p:pic>
      <p:sp>
        <p:nvSpPr>
          <p:cNvPr id="257" name="Google Shape;257;p12"/>
          <p:cNvSpPr txBox="1"/>
          <p:nvPr/>
        </p:nvSpPr>
        <p:spPr>
          <a:xfrm>
            <a:off x="2678113" y="3960813"/>
            <a:ext cx="3429000" cy="3063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0070C0"/>
                </a:solidFill>
                <a:latin typeface="Corbel"/>
                <a:ea typeface="Corbel"/>
                <a:cs typeface="Corbel"/>
                <a:sym typeface="Corbel"/>
              </a:rPr>
              <a:t>Increasing agency, independence</a:t>
            </a:r>
            <a:endParaRPr/>
          </a:p>
        </p:txBody>
      </p:sp>
      <p:grpSp>
        <p:nvGrpSpPr>
          <p:cNvPr id="258" name="Google Shape;258;p12"/>
          <p:cNvGrpSpPr/>
          <p:nvPr/>
        </p:nvGrpSpPr>
        <p:grpSpPr>
          <a:xfrm>
            <a:off x="234950" y="646113"/>
            <a:ext cx="8890000" cy="3287712"/>
            <a:chOff x="343786" y="2899277"/>
            <a:chExt cx="8890132" cy="3287623"/>
          </a:xfrm>
        </p:grpSpPr>
        <p:grpSp>
          <p:nvGrpSpPr>
            <p:cNvPr id="259" name="Google Shape;259;p12"/>
            <p:cNvGrpSpPr/>
            <p:nvPr/>
          </p:nvGrpSpPr>
          <p:grpSpPr>
            <a:xfrm>
              <a:off x="394588" y="4485146"/>
              <a:ext cx="8368413" cy="1701754"/>
              <a:chOff x="1622674" y="2782042"/>
              <a:chExt cx="4493125" cy="1701754"/>
            </a:xfrm>
          </p:grpSpPr>
          <p:cxnSp>
            <p:nvCxnSpPr>
              <p:cNvPr id="260" name="Google Shape;260;p12"/>
              <p:cNvCxnSpPr/>
              <p:nvPr/>
            </p:nvCxnSpPr>
            <p:spPr>
              <a:xfrm>
                <a:off x="1623526" y="3255104"/>
                <a:ext cx="4387122" cy="0"/>
              </a:xfrm>
              <a:prstGeom prst="straightConnector1">
                <a:avLst/>
              </a:prstGeom>
              <a:noFill/>
              <a:ln cap="flat" cmpd="sng" w="50800">
                <a:solidFill>
                  <a:schemeClr val="lt1"/>
                </a:solidFill>
                <a:prstDash val="solid"/>
                <a:round/>
                <a:headEnd len="sm" w="sm" type="none"/>
                <a:tailEnd len="sm" w="sm" type="none"/>
              </a:ln>
            </p:spPr>
          </p:cxnSp>
          <p:cxnSp>
            <p:nvCxnSpPr>
              <p:cNvPr id="261" name="Google Shape;261;p12"/>
              <p:cNvCxnSpPr/>
              <p:nvPr/>
            </p:nvCxnSpPr>
            <p:spPr>
              <a:xfrm>
                <a:off x="1622674" y="2782042"/>
                <a:ext cx="0" cy="1069946"/>
              </a:xfrm>
              <a:prstGeom prst="straightConnector1">
                <a:avLst/>
              </a:prstGeom>
              <a:noFill/>
              <a:ln cap="flat" cmpd="sng" w="15875">
                <a:solidFill>
                  <a:schemeClr val="lt1"/>
                </a:solidFill>
                <a:prstDash val="solid"/>
                <a:round/>
                <a:headEnd len="sm" w="sm" type="none"/>
                <a:tailEnd len="sm" w="sm" type="none"/>
              </a:ln>
            </p:spPr>
          </p:cxnSp>
          <p:cxnSp>
            <p:nvCxnSpPr>
              <p:cNvPr id="262" name="Google Shape;262;p12"/>
              <p:cNvCxnSpPr/>
              <p:nvPr/>
            </p:nvCxnSpPr>
            <p:spPr>
              <a:xfrm>
                <a:off x="4356208" y="2867765"/>
                <a:ext cx="0" cy="836590"/>
              </a:xfrm>
              <a:prstGeom prst="straightConnector1">
                <a:avLst/>
              </a:prstGeom>
              <a:noFill/>
              <a:ln cap="flat" cmpd="sng" w="15875">
                <a:solidFill>
                  <a:schemeClr val="lt1"/>
                </a:solidFill>
                <a:prstDash val="solid"/>
                <a:round/>
                <a:headEnd len="sm" w="sm" type="none"/>
                <a:tailEnd len="sm" w="sm" type="none"/>
              </a:ln>
            </p:spPr>
          </p:cxnSp>
          <p:cxnSp>
            <p:nvCxnSpPr>
              <p:cNvPr id="263" name="Google Shape;263;p12"/>
              <p:cNvCxnSpPr/>
              <p:nvPr/>
            </p:nvCxnSpPr>
            <p:spPr>
              <a:xfrm>
                <a:off x="5185559" y="2812204"/>
                <a:ext cx="0" cy="879451"/>
              </a:xfrm>
              <a:prstGeom prst="straightConnector1">
                <a:avLst/>
              </a:prstGeom>
              <a:noFill/>
              <a:ln cap="flat" cmpd="sng" w="15875">
                <a:solidFill>
                  <a:schemeClr val="lt1"/>
                </a:solidFill>
                <a:prstDash val="solid"/>
                <a:round/>
                <a:headEnd len="sm" w="sm" type="none"/>
                <a:tailEnd len="sm" w="sm" type="none"/>
              </a:ln>
            </p:spPr>
          </p:cxnSp>
          <p:cxnSp>
            <p:nvCxnSpPr>
              <p:cNvPr id="264" name="Google Shape;264;p12"/>
              <p:cNvCxnSpPr/>
              <p:nvPr/>
            </p:nvCxnSpPr>
            <p:spPr>
              <a:xfrm>
                <a:off x="5996158" y="2853478"/>
                <a:ext cx="0" cy="838177"/>
              </a:xfrm>
              <a:prstGeom prst="straightConnector1">
                <a:avLst/>
              </a:prstGeom>
              <a:noFill/>
              <a:ln cap="flat" cmpd="sng" w="15875">
                <a:solidFill>
                  <a:schemeClr val="lt1"/>
                </a:solidFill>
                <a:prstDash val="solid"/>
                <a:round/>
                <a:headEnd len="sm" w="sm" type="none"/>
                <a:tailEnd len="sm" w="sm" type="none"/>
              </a:ln>
            </p:spPr>
          </p:cxnSp>
          <p:sp>
            <p:nvSpPr>
              <p:cNvPr id="265" name="Google Shape;265;p12"/>
              <p:cNvSpPr txBox="1"/>
              <p:nvPr/>
            </p:nvSpPr>
            <p:spPr>
              <a:xfrm>
                <a:off x="2205338" y="3779539"/>
                <a:ext cx="150369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200"/>
                  <a:buFont typeface="Comic Sans MS"/>
                  <a:buNone/>
                </a:pPr>
                <a:r>
                  <a:rPr b="0" i="0" lang="en-US" sz="1200" u="none" cap="none" strike="noStrike">
                    <a:solidFill>
                      <a:srgbClr val="000000"/>
                    </a:solidFill>
                    <a:latin typeface="Comic Sans MS"/>
                    <a:ea typeface="Comic Sans MS"/>
                    <a:cs typeface="Comic Sans MS"/>
                    <a:sym typeface="Comic Sans MS"/>
                  </a:rPr>
                  <a:t>10</a:t>
                </a:r>
                <a:endParaRPr/>
              </a:p>
            </p:txBody>
          </p:sp>
          <p:sp>
            <p:nvSpPr>
              <p:cNvPr id="266" name="Google Shape;266;p12"/>
              <p:cNvSpPr txBox="1"/>
              <p:nvPr/>
            </p:nvSpPr>
            <p:spPr>
              <a:xfrm>
                <a:off x="2820366" y="3737479"/>
                <a:ext cx="39061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4000"/>
                  <a:buFont typeface="Times"/>
                  <a:buNone/>
                </a:pPr>
                <a:r>
                  <a:t/>
                </a:r>
                <a:endParaRPr b="0" i="0" sz="4000" u="none" cap="none" strike="noStrike">
                  <a:solidFill>
                    <a:srgbClr val="000000"/>
                  </a:solidFill>
                  <a:latin typeface="Comic Sans MS"/>
                  <a:ea typeface="Comic Sans MS"/>
                  <a:cs typeface="Comic Sans MS"/>
                  <a:sym typeface="Comic Sans MS"/>
                </a:endParaRPr>
              </a:p>
            </p:txBody>
          </p:sp>
          <p:sp>
            <p:nvSpPr>
              <p:cNvPr id="267" name="Google Shape;267;p12"/>
              <p:cNvSpPr txBox="1"/>
              <p:nvPr/>
            </p:nvSpPr>
            <p:spPr>
              <a:xfrm>
                <a:off x="3187248" y="3779540"/>
                <a:ext cx="153751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1400"/>
                  <a:buFont typeface="Comic Sans MS"/>
                  <a:buNone/>
                </a:pPr>
                <a:r>
                  <a:rPr b="0" i="0" lang="en-US" sz="1400" u="none" cap="none" strike="noStrike">
                    <a:solidFill>
                      <a:srgbClr val="000000"/>
                    </a:solidFill>
                    <a:latin typeface="Comic Sans MS"/>
                    <a:ea typeface="Comic Sans MS"/>
                    <a:cs typeface="Comic Sans MS"/>
                    <a:sym typeface="Comic Sans MS"/>
                  </a:rPr>
                  <a:t>15</a:t>
                </a:r>
                <a:endParaRPr/>
              </a:p>
            </p:txBody>
          </p:sp>
          <p:sp>
            <p:nvSpPr>
              <p:cNvPr id="268" name="Google Shape;268;p12"/>
              <p:cNvSpPr txBox="1"/>
              <p:nvPr/>
            </p:nvSpPr>
            <p:spPr>
              <a:xfrm>
                <a:off x="4527292" y="3775910"/>
                <a:ext cx="1588507"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4000"/>
                  <a:buFont typeface="Comic Sans MS"/>
                  <a:buNone/>
                </a:pPr>
                <a:r>
                  <a:rPr b="0" i="0" lang="en-US" sz="4000" u="none" cap="none" strike="noStrike">
                    <a:solidFill>
                      <a:srgbClr val="000000"/>
                    </a:solidFill>
                    <a:latin typeface="Comic Sans MS"/>
                    <a:ea typeface="Comic Sans MS"/>
                    <a:cs typeface="Comic Sans MS"/>
                    <a:sym typeface="Comic Sans MS"/>
                  </a:rPr>
                  <a:t>   </a:t>
                </a:r>
                <a:r>
                  <a:rPr b="0" i="0" lang="en-US" sz="1600" u="none" cap="none" strike="noStrike">
                    <a:solidFill>
                      <a:srgbClr val="000000"/>
                    </a:solidFill>
                    <a:latin typeface="Comic Sans MS"/>
                    <a:ea typeface="Comic Sans MS"/>
                    <a:cs typeface="Comic Sans MS"/>
                    <a:sym typeface="Comic Sans MS"/>
                  </a:rPr>
                  <a:t>20                  25</a:t>
                </a:r>
                <a:endParaRPr/>
              </a:p>
            </p:txBody>
          </p:sp>
        </p:grpSp>
        <p:sp>
          <p:nvSpPr>
            <p:cNvPr id="269" name="Google Shape;269;p12"/>
            <p:cNvSpPr/>
            <p:nvPr/>
          </p:nvSpPr>
          <p:spPr>
            <a:xfrm>
              <a:off x="3660123" y="3418375"/>
              <a:ext cx="4513329" cy="685781"/>
            </a:xfrm>
            <a:prstGeom prst="rightArrow">
              <a:avLst>
                <a:gd fmla="val 61980" name="adj1"/>
                <a:gd fmla="val 50000" name="adj2"/>
              </a:avLst>
            </a:prstGeom>
            <a:solidFill>
              <a:srgbClr val="C04908"/>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rgbClr val="FFFFFF"/>
                  </a:solidFill>
                  <a:latin typeface="Corbel"/>
                  <a:ea typeface="Corbel"/>
                  <a:cs typeface="Corbel"/>
                  <a:sym typeface="Corbel"/>
                </a:rPr>
                <a:t>Young people (10-24) </a:t>
              </a:r>
              <a:endParaRPr/>
            </a:p>
          </p:txBody>
        </p:sp>
        <p:sp>
          <p:nvSpPr>
            <p:cNvPr id="270" name="Google Shape;270;p12"/>
            <p:cNvSpPr/>
            <p:nvPr/>
          </p:nvSpPr>
          <p:spPr>
            <a:xfrm>
              <a:off x="3660123" y="3705705"/>
              <a:ext cx="3103608" cy="1081058"/>
            </a:xfrm>
            <a:prstGeom prst="rightArrow">
              <a:avLst>
                <a:gd fmla="val 50000" name="adj1"/>
                <a:gd fmla="val 50000" name="adj2"/>
              </a:avLst>
            </a:prstGeom>
            <a:gradFill>
              <a:gsLst>
                <a:gs pos="0">
                  <a:srgbClr val="FFF200"/>
                </a:gs>
                <a:gs pos="96000">
                  <a:srgbClr val="FF7A00"/>
                </a:gs>
                <a:gs pos="100000">
                  <a:srgbClr val="FF7A00"/>
                </a:gs>
              </a:gsLst>
              <a:lin ang="10800000" scaled="0"/>
            </a:gradFill>
            <a:ln cap="flat" cmpd="sng" w="12700">
              <a:solidFill>
                <a:srgbClr val="B24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rgbClr val="FFFFFF"/>
                  </a:solidFill>
                  <a:latin typeface="Corbel"/>
                  <a:ea typeface="Corbel"/>
                  <a:cs typeface="Corbel"/>
                  <a:sym typeface="Corbel"/>
                </a:rPr>
                <a:t>Adolescents (10-19) </a:t>
              </a:r>
              <a:endParaRPr/>
            </a:p>
          </p:txBody>
        </p:sp>
        <p:sp>
          <p:nvSpPr>
            <p:cNvPr id="271" name="Google Shape;271;p12"/>
            <p:cNvSpPr/>
            <p:nvPr/>
          </p:nvSpPr>
          <p:spPr>
            <a:xfrm>
              <a:off x="5466725" y="2899277"/>
              <a:ext cx="3767193" cy="838177"/>
            </a:xfrm>
            <a:prstGeom prst="rightArrow">
              <a:avLst>
                <a:gd fmla="val 50000" name="adj1"/>
                <a:gd fmla="val 50000" name="adj2"/>
              </a:avLst>
            </a:prstGeom>
            <a:solidFill>
              <a:srgbClr val="F9A272"/>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rgbClr val="FFFF00"/>
                  </a:solidFill>
                  <a:latin typeface="Corbel"/>
                  <a:ea typeface="Corbel"/>
                  <a:cs typeface="Corbel"/>
                  <a:sym typeface="Corbel"/>
                </a:rPr>
                <a:t>Youth (15- 24)</a:t>
              </a:r>
              <a:endParaRPr/>
            </a:p>
          </p:txBody>
        </p:sp>
        <p:sp>
          <p:nvSpPr>
            <p:cNvPr id="272" name="Google Shape;272;p12"/>
            <p:cNvSpPr/>
            <p:nvPr/>
          </p:nvSpPr>
          <p:spPr>
            <a:xfrm>
              <a:off x="343786" y="4347038"/>
              <a:ext cx="6264368" cy="749280"/>
            </a:xfrm>
            <a:prstGeom prst="rightArrow">
              <a:avLst>
                <a:gd fmla="val 50000" name="adj1"/>
                <a:gd fmla="val 50000" name="adj2"/>
              </a:avLst>
            </a:prstGeom>
            <a:gradFill>
              <a:gsLst>
                <a:gs pos="0">
                  <a:srgbClr val="FFF200"/>
                </a:gs>
                <a:gs pos="96000">
                  <a:srgbClr val="FF7A00"/>
                </a:gs>
                <a:gs pos="100000">
                  <a:srgbClr val="FF7A00"/>
                </a:gs>
              </a:gsLst>
              <a:lin ang="10800000" scaled="0"/>
            </a:gradFill>
            <a:ln cap="flat" cmpd="sng" w="12700">
              <a:solidFill>
                <a:srgbClr val="B24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rgbClr val="FFFFFF"/>
                  </a:solidFill>
                  <a:latin typeface="Corbel"/>
                  <a:ea typeface="Corbel"/>
                  <a:cs typeface="Corbel"/>
                  <a:sym typeface="Corbel"/>
                </a:rPr>
                <a:t>Children (0-18) </a:t>
              </a:r>
              <a:endParaRPr/>
            </a:p>
          </p:txBody>
        </p:sp>
      </p:grpSp>
      <p:sp>
        <p:nvSpPr>
          <p:cNvPr id="273" name="Google Shape;273;p12"/>
          <p:cNvSpPr txBox="1"/>
          <p:nvPr/>
        </p:nvSpPr>
        <p:spPr>
          <a:xfrm>
            <a:off x="3025775" y="139700"/>
            <a:ext cx="5962650" cy="546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9FF"/>
              </a:buClr>
              <a:buSzPts val="2800"/>
              <a:buFont typeface="Georgia"/>
              <a:buNone/>
            </a:pPr>
            <a:r>
              <a:rPr b="1" i="0" lang="en-US" sz="2800" u="none" cap="none" strike="noStrike">
                <a:solidFill>
                  <a:srgbClr val="0099FF"/>
                </a:solidFill>
                <a:latin typeface="Georgia"/>
                <a:ea typeface="Georgia"/>
                <a:cs typeface="Georgia"/>
                <a:sym typeface="Georgia"/>
              </a:rPr>
              <a:t>OVERLAPPING DEFINITIONS</a:t>
            </a:r>
            <a:endParaRPr b="1" i="0" sz="2800" u="none" cap="none" strike="noStrike">
              <a:solidFill>
                <a:srgbClr val="A7DBFF"/>
              </a:solidFill>
              <a:latin typeface="Georgia"/>
              <a:ea typeface="Georgia"/>
              <a:cs typeface="Georgia"/>
              <a:sym typeface="Georgia"/>
            </a:endParaRPr>
          </a:p>
        </p:txBody>
      </p:sp>
      <p:sp>
        <p:nvSpPr>
          <p:cNvPr id="274" name="Google Shape;274;p12"/>
          <p:cNvSpPr/>
          <p:nvPr/>
        </p:nvSpPr>
        <p:spPr>
          <a:xfrm>
            <a:off x="254000" y="2754313"/>
            <a:ext cx="3305175" cy="406400"/>
          </a:xfrm>
          <a:prstGeom prst="homePlate">
            <a:avLst>
              <a:gd fmla="val 50000" name="adj"/>
            </a:avLst>
          </a:prstGeom>
          <a:solidFill>
            <a:srgbClr val="FFC000"/>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orbel"/>
              <a:ea typeface="Corbel"/>
              <a:cs typeface="Corbel"/>
              <a:sym typeface="Corbel"/>
            </a:endParaRPr>
          </a:p>
        </p:txBody>
      </p:sp>
      <p:sp>
        <p:nvSpPr>
          <p:cNvPr id="275" name="Google Shape;275;p12"/>
          <p:cNvSpPr/>
          <p:nvPr/>
        </p:nvSpPr>
        <p:spPr>
          <a:xfrm>
            <a:off x="3570123" y="2741009"/>
            <a:ext cx="3280032" cy="406246"/>
          </a:xfrm>
          <a:prstGeom prst="homePlate">
            <a:avLst>
              <a:gd fmla="val 50000" name="adj"/>
            </a:avLst>
          </a:prstGeom>
          <a:gradFill>
            <a:gsLst>
              <a:gs pos="0">
                <a:srgbClr val="FFC000"/>
              </a:gs>
              <a:gs pos="80000">
                <a:srgbClr val="FFE9B1">
                  <a:alpha val="91764"/>
                </a:srgbClr>
              </a:gs>
              <a:gs pos="100000">
                <a:srgbClr val="FFF2D9"/>
              </a:gs>
            </a:gsLst>
            <a:lin ang="0" scaled="0"/>
          </a:gra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orbel"/>
              <a:ea typeface="Corbel"/>
              <a:cs typeface="Corbel"/>
              <a:sym typeface="Corbel"/>
            </a:endParaRPr>
          </a:p>
        </p:txBody>
      </p:sp>
      <p:sp>
        <p:nvSpPr>
          <p:cNvPr id="276" name="Google Shape;276;p12"/>
          <p:cNvSpPr txBox="1"/>
          <p:nvPr/>
        </p:nvSpPr>
        <p:spPr>
          <a:xfrm>
            <a:off x="617538" y="2741613"/>
            <a:ext cx="2628900" cy="3397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600"/>
              <a:buFont typeface="Comic Sans MS"/>
              <a:buNone/>
            </a:pPr>
            <a:r>
              <a:rPr b="0" i="0" lang="en-US" sz="1600" u="none" cap="none" strike="noStrike">
                <a:solidFill>
                  <a:srgbClr val="000000"/>
                </a:solidFill>
                <a:latin typeface="Comic Sans MS"/>
                <a:ea typeface="Comic Sans MS"/>
                <a:cs typeface="Comic Sans MS"/>
                <a:sym typeface="Comic Sans MS"/>
              </a:rPr>
              <a:t>1</a:t>
            </a:r>
            <a:r>
              <a:rPr b="0" baseline="30000" i="0" lang="en-US" sz="1600" u="none" cap="none" strike="noStrike">
                <a:solidFill>
                  <a:srgbClr val="000000"/>
                </a:solidFill>
                <a:latin typeface="Comic Sans MS"/>
                <a:ea typeface="Comic Sans MS"/>
                <a:cs typeface="Comic Sans MS"/>
                <a:sym typeface="Comic Sans MS"/>
              </a:rPr>
              <a:t>st</a:t>
            </a:r>
            <a:r>
              <a:rPr b="0" i="0" lang="en-US" sz="1600" u="none" cap="none" strike="noStrike">
                <a:solidFill>
                  <a:srgbClr val="000000"/>
                </a:solidFill>
                <a:latin typeface="Comic Sans MS"/>
                <a:ea typeface="Comic Sans MS"/>
                <a:cs typeface="Comic Sans MS"/>
                <a:sym typeface="Comic Sans MS"/>
              </a:rPr>
              <a:t> Decade of life</a:t>
            </a:r>
            <a:endParaRPr/>
          </a:p>
        </p:txBody>
      </p:sp>
      <p:sp>
        <p:nvSpPr>
          <p:cNvPr id="277" name="Google Shape;277;p12"/>
          <p:cNvSpPr txBox="1"/>
          <p:nvPr/>
        </p:nvSpPr>
        <p:spPr>
          <a:xfrm>
            <a:off x="0" y="5027613"/>
            <a:ext cx="9144000" cy="584200"/>
          </a:xfrm>
          <a:prstGeom prst="rect">
            <a:avLst/>
          </a:prstGeom>
          <a:noFill/>
          <a:ln>
            <a:noFill/>
          </a:ln>
        </p:spPr>
        <p:txBody>
          <a:bodyPr anchorCtr="0" anchor="t" bIns="45700" lIns="91425" spcFirstLastPara="1" rIns="91425" wrap="square" tIns="45700">
            <a:spAutoFit/>
          </a:bodyPr>
          <a:lstStyle/>
          <a:p>
            <a:pPr indent="-82550" lvl="0" marL="285750" marR="0" rtl="0" algn="l">
              <a:spcBef>
                <a:spcPts val="0"/>
              </a:spcBef>
              <a:spcAft>
                <a:spcPts val="0"/>
              </a:spcAft>
              <a:buClr>
                <a:schemeClr val="lt1"/>
              </a:buClr>
              <a:buSzPts val="3200"/>
              <a:buFont typeface="Times"/>
              <a:buNone/>
            </a:pPr>
            <a:r>
              <a:t/>
            </a:r>
            <a:endParaRPr b="0" i="0" sz="3200" u="none" cap="none" strike="noStrike">
              <a:solidFill>
                <a:schemeClr val="lt1"/>
              </a:solidFill>
              <a:latin typeface="Comic Sans MS"/>
              <a:ea typeface="Comic Sans MS"/>
              <a:cs typeface="Comic Sans MS"/>
              <a:sym typeface="Comic Sans MS"/>
            </a:endParaRPr>
          </a:p>
        </p:txBody>
      </p:sp>
      <p:sp>
        <p:nvSpPr>
          <p:cNvPr id="278" name="Google Shape;278;p12"/>
          <p:cNvSpPr txBox="1"/>
          <p:nvPr/>
        </p:nvSpPr>
        <p:spPr>
          <a:xfrm>
            <a:off x="4343400" y="2754313"/>
            <a:ext cx="2043113"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omic Sans MS"/>
              <a:buNone/>
            </a:pPr>
            <a:r>
              <a:rPr b="0" i="0" lang="en-US" sz="1400" u="none" cap="none" strike="noStrike">
                <a:solidFill>
                  <a:schemeClr val="lt1"/>
                </a:solidFill>
                <a:latin typeface="Comic Sans MS"/>
                <a:ea typeface="Comic Sans MS"/>
                <a:cs typeface="Comic Sans MS"/>
                <a:sym typeface="Comic Sans MS"/>
              </a:rPr>
              <a:t>2</a:t>
            </a:r>
            <a:r>
              <a:rPr b="0" baseline="30000" i="0" lang="en-US" sz="1400" u="none" cap="none" strike="noStrike">
                <a:solidFill>
                  <a:schemeClr val="lt1"/>
                </a:solidFill>
                <a:latin typeface="Comic Sans MS"/>
                <a:ea typeface="Comic Sans MS"/>
                <a:cs typeface="Comic Sans MS"/>
                <a:sym typeface="Comic Sans MS"/>
              </a:rPr>
              <a:t>nd</a:t>
            </a:r>
            <a:r>
              <a:rPr b="0" i="0" lang="en-US" sz="1400" u="none" cap="none" strike="noStrike">
                <a:solidFill>
                  <a:schemeClr val="lt1"/>
                </a:solidFill>
                <a:latin typeface="Comic Sans MS"/>
                <a:ea typeface="Comic Sans MS"/>
                <a:cs typeface="Comic Sans MS"/>
                <a:sym typeface="Comic Sans MS"/>
              </a:rPr>
              <a:t> Decade of Life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3"/>
          <p:cNvSpPr txBox="1"/>
          <p:nvPr>
            <p:ph type="title"/>
          </p:nvPr>
        </p:nvSpPr>
        <p:spPr>
          <a:xfrm>
            <a:off x="624893" y="2208879"/>
            <a:ext cx="7886700" cy="1676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3600"/>
              <a:buFont typeface="Georgia"/>
              <a:buNone/>
            </a:pPr>
            <a:r>
              <a:rPr b="1" lang="en-US" sz="3600">
                <a:latin typeface="Georgia"/>
                <a:ea typeface="Georgia"/>
                <a:cs typeface="Georgia"/>
                <a:sym typeface="Georgia"/>
              </a:rPr>
              <a:t>CHILDREN IN CONTEXT</a:t>
            </a:r>
            <a:endParaRPr/>
          </a:p>
        </p:txBody>
      </p:sp>
      <p:sp>
        <p:nvSpPr>
          <p:cNvPr id="284" name="Google Shape;284;p13"/>
          <p:cNvSpPr txBox="1"/>
          <p:nvPr>
            <p:ph idx="1" type="body"/>
          </p:nvPr>
        </p:nvSpPr>
        <p:spPr>
          <a:xfrm>
            <a:off x="624893" y="3984400"/>
            <a:ext cx="7886700" cy="2797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t/>
            </a:r>
            <a:endParaRPr b="1"/>
          </a:p>
          <a:p>
            <a:pPr indent="0" lvl="0" marL="0" rtl="0" algn="l">
              <a:lnSpc>
                <a:spcPct val="90000"/>
              </a:lnSpc>
              <a:spcBef>
                <a:spcPts val="1400"/>
              </a:spcBef>
              <a:spcAft>
                <a:spcPts val="0"/>
              </a:spcAft>
              <a:buSzPts val="2000"/>
              <a:buNone/>
            </a:pPr>
            <a:r>
              <a:t/>
            </a:r>
            <a:endParaRPr b="1"/>
          </a:p>
          <a:p>
            <a:pPr indent="0" lvl="0" marL="0" rtl="0" algn="ctr">
              <a:lnSpc>
                <a:spcPct val="90000"/>
              </a:lnSpc>
              <a:spcBef>
                <a:spcPts val="1400"/>
              </a:spcBef>
              <a:spcAft>
                <a:spcPts val="0"/>
              </a:spcAft>
              <a:buSzPts val="2000"/>
              <a:buNone/>
            </a:pPr>
            <a:r>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4"/>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B0F0"/>
              </a:buClr>
              <a:buSzPts val="3600"/>
              <a:buFont typeface="Georgia"/>
              <a:buNone/>
            </a:pPr>
            <a:r>
              <a:rPr b="1" lang="en-US" sz="3600">
                <a:solidFill>
                  <a:srgbClr val="00B0F0"/>
                </a:solidFill>
                <a:latin typeface="Georgia"/>
                <a:ea typeface="Georgia"/>
                <a:cs typeface="Georgia"/>
                <a:sym typeface="Georgia"/>
              </a:rPr>
              <a:t>“NEEDS” TO “RIGHTS”</a:t>
            </a:r>
            <a:endParaRPr/>
          </a:p>
        </p:txBody>
      </p:sp>
      <p:sp>
        <p:nvSpPr>
          <p:cNvPr id="290" name="Google Shape;290;p14"/>
          <p:cNvSpPr txBox="1"/>
          <p:nvPr>
            <p:ph idx="1" type="body"/>
          </p:nvPr>
        </p:nvSpPr>
        <p:spPr>
          <a:xfrm>
            <a:off x="457200" y="1371600"/>
            <a:ext cx="8229600" cy="4724400"/>
          </a:xfrm>
          <a:prstGeom prst="rect">
            <a:avLst/>
          </a:prstGeom>
          <a:noFill/>
          <a:ln>
            <a:noFill/>
          </a:ln>
        </p:spPr>
        <p:txBody>
          <a:bodyPr anchorCtr="0" anchor="t" bIns="45700" lIns="91425" spcFirstLastPara="1" rIns="91425" wrap="square" tIns="45700">
            <a:normAutofit fontScale="92500" lnSpcReduction="10000"/>
          </a:bodyPr>
          <a:lstStyle/>
          <a:p>
            <a:pPr indent="-65404" lvl="0" marL="182880" rtl="0" algn="l">
              <a:lnSpc>
                <a:spcPct val="90000"/>
              </a:lnSpc>
              <a:spcBef>
                <a:spcPts val="0"/>
              </a:spcBef>
              <a:spcAft>
                <a:spcPts val="0"/>
              </a:spcAft>
              <a:buSzPct val="100000"/>
              <a:buNone/>
            </a:pPr>
            <a:r>
              <a:t/>
            </a:r>
            <a:endParaRPr sz="2000">
              <a:solidFill>
                <a:schemeClr val="lt2"/>
              </a:solidFill>
              <a:latin typeface="Comic Sans MS"/>
              <a:ea typeface="Comic Sans MS"/>
              <a:cs typeface="Comic Sans MS"/>
              <a:sym typeface="Comic Sans MS"/>
            </a:endParaRPr>
          </a:p>
          <a:p>
            <a:pPr indent="-65404" lvl="0" marL="182880" rtl="0" algn="l">
              <a:lnSpc>
                <a:spcPct val="90000"/>
              </a:lnSpc>
              <a:spcBef>
                <a:spcPts val="1400"/>
              </a:spcBef>
              <a:spcAft>
                <a:spcPts val="0"/>
              </a:spcAft>
              <a:buSzPct val="100000"/>
              <a:buNone/>
            </a:pPr>
            <a:r>
              <a:t/>
            </a:r>
            <a:endParaRPr sz="2000">
              <a:solidFill>
                <a:schemeClr val="lt2"/>
              </a:solidFill>
              <a:latin typeface="Comic Sans MS"/>
              <a:ea typeface="Comic Sans MS"/>
              <a:cs typeface="Comic Sans MS"/>
              <a:sym typeface="Comic Sans MS"/>
            </a:endParaRPr>
          </a:p>
          <a:p>
            <a:pPr indent="-182880" lvl="0" marL="182880" rtl="0" algn="l">
              <a:lnSpc>
                <a:spcPct val="90000"/>
              </a:lnSpc>
              <a:spcBef>
                <a:spcPts val="1400"/>
              </a:spcBef>
              <a:spcAft>
                <a:spcPts val="0"/>
              </a:spcAft>
              <a:buSzPct val="100000"/>
              <a:buChar char="▪"/>
            </a:pPr>
            <a:r>
              <a:rPr lang="en-US" sz="2000">
                <a:solidFill>
                  <a:schemeClr val="lt2"/>
                </a:solidFill>
                <a:latin typeface="Georgia"/>
                <a:ea typeface="Georgia"/>
                <a:cs typeface="Georgia"/>
                <a:sym typeface="Georgia"/>
              </a:rPr>
              <a:t>Both are based on a desire to help people survive and develop to their full potential. </a:t>
            </a:r>
            <a:endParaRPr/>
          </a:p>
          <a:p>
            <a:pPr indent="-182880" lvl="0" marL="182880" rtl="0" algn="l">
              <a:lnSpc>
                <a:spcPct val="90000"/>
              </a:lnSpc>
              <a:spcBef>
                <a:spcPts val="1400"/>
              </a:spcBef>
              <a:spcAft>
                <a:spcPts val="0"/>
              </a:spcAft>
              <a:buSzPct val="100000"/>
              <a:buChar char="▪"/>
            </a:pPr>
            <a:r>
              <a:rPr lang="en-US" sz="2000">
                <a:solidFill>
                  <a:schemeClr val="lt2"/>
                </a:solidFill>
                <a:latin typeface="Georgia"/>
                <a:ea typeface="Georgia"/>
                <a:cs typeface="Georgia"/>
                <a:sym typeface="Georgia"/>
              </a:rPr>
              <a:t>Needs may vary with settings – Rights are universal.</a:t>
            </a:r>
            <a:endParaRPr/>
          </a:p>
          <a:p>
            <a:pPr indent="-182880" lvl="0" marL="182880" rtl="0" algn="l">
              <a:lnSpc>
                <a:spcPct val="90000"/>
              </a:lnSpc>
              <a:spcBef>
                <a:spcPts val="1400"/>
              </a:spcBef>
              <a:spcAft>
                <a:spcPts val="0"/>
              </a:spcAft>
              <a:buSzPct val="100000"/>
              <a:buChar char="▪"/>
            </a:pPr>
            <a:r>
              <a:rPr lang="en-US" sz="2000">
                <a:solidFill>
                  <a:schemeClr val="lt2"/>
                </a:solidFill>
                <a:latin typeface="Georgia"/>
                <a:ea typeface="Georgia"/>
                <a:cs typeface="Georgia"/>
                <a:sym typeface="Georgia"/>
              </a:rPr>
              <a:t>Both seek to identify a range of assistance and actions that are needed to achieve this. But they differ in their underlying assumptions and the implications </a:t>
            </a:r>
            <a:endParaRPr/>
          </a:p>
          <a:p>
            <a:pPr indent="-182880" lvl="0" marL="182880" rtl="0" algn="l">
              <a:lnSpc>
                <a:spcPct val="90000"/>
              </a:lnSpc>
              <a:spcBef>
                <a:spcPts val="1400"/>
              </a:spcBef>
              <a:spcAft>
                <a:spcPts val="0"/>
              </a:spcAft>
              <a:buSzPct val="100000"/>
              <a:buChar char="▪"/>
            </a:pPr>
            <a:r>
              <a:rPr lang="en-US" sz="2000">
                <a:solidFill>
                  <a:schemeClr val="lt2"/>
                </a:solidFill>
                <a:latin typeface="Georgia"/>
                <a:ea typeface="Georgia"/>
                <a:cs typeface="Georgia"/>
                <a:sym typeface="Georgia"/>
              </a:rPr>
              <a:t>Needs are associated with “promises” – Rights are associated with “obligations”. A rights-based approach adds legal and moral obligations and accountability. </a:t>
            </a:r>
            <a:endParaRPr/>
          </a:p>
          <a:p>
            <a:pPr indent="-182880" lvl="0" marL="182880" rtl="0" algn="l">
              <a:lnSpc>
                <a:spcPct val="90000"/>
              </a:lnSpc>
              <a:spcBef>
                <a:spcPts val="1400"/>
              </a:spcBef>
              <a:spcAft>
                <a:spcPts val="0"/>
              </a:spcAft>
              <a:buSzPct val="100000"/>
              <a:buChar char="▪"/>
            </a:pPr>
            <a:r>
              <a:rPr lang="en-US" sz="2000">
                <a:solidFill>
                  <a:schemeClr val="lt2"/>
                </a:solidFill>
                <a:latin typeface="Georgia"/>
                <a:ea typeface="Georgia"/>
                <a:cs typeface="Georgia"/>
                <a:sym typeface="Georgia"/>
              </a:rPr>
              <a:t>In a rights-based approach, the holders of the rights are encouraged and empowered to claim them. This means that they are not seen as objects of charity (as they are in a needs-based approach) but as those claiming their legal entitlements.</a:t>
            </a:r>
            <a:endParaRPr/>
          </a:p>
          <a:p>
            <a:pPr indent="-53657" lvl="0" marL="182880" rtl="0" algn="l">
              <a:lnSpc>
                <a:spcPct val="90000"/>
              </a:lnSpc>
              <a:spcBef>
                <a:spcPts val="1400"/>
              </a:spcBef>
              <a:spcAft>
                <a:spcPts val="0"/>
              </a:spcAft>
              <a:buSzPct val="100000"/>
              <a:buNone/>
            </a:pPr>
            <a:r>
              <a:t/>
            </a:r>
            <a:endParaRPr>
              <a:solidFill>
                <a:schemeClr val="lt2"/>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5"/>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B0F0"/>
              </a:buClr>
              <a:buSzPts val="3200"/>
              <a:buFont typeface="Georgia"/>
              <a:buNone/>
            </a:pPr>
            <a:r>
              <a:rPr b="1" lang="en-US" sz="3200">
                <a:solidFill>
                  <a:srgbClr val="00B0F0"/>
                </a:solidFill>
                <a:latin typeface="Georgia"/>
                <a:ea typeface="Georgia"/>
                <a:cs typeface="Georgia"/>
                <a:sym typeface="Georgia"/>
              </a:rPr>
              <a:t>“NEEDS” TO “RIGHTS…CONTD.”</a:t>
            </a:r>
            <a:endParaRPr/>
          </a:p>
        </p:txBody>
      </p:sp>
      <p:sp>
        <p:nvSpPr>
          <p:cNvPr id="296" name="Google Shape;296;p15"/>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lnSpcReduction="10000"/>
          </a:bodyPr>
          <a:lstStyle/>
          <a:p>
            <a:pPr indent="-182880" lvl="0" marL="182880" rtl="0" algn="l">
              <a:lnSpc>
                <a:spcPct val="90000"/>
              </a:lnSpc>
              <a:spcBef>
                <a:spcPts val="0"/>
              </a:spcBef>
              <a:spcAft>
                <a:spcPts val="0"/>
              </a:spcAft>
              <a:buSzPts val="2400"/>
              <a:buChar char="▪"/>
            </a:pPr>
            <a:r>
              <a:rPr lang="en-US" sz="2400">
                <a:solidFill>
                  <a:schemeClr val="lt2"/>
                </a:solidFill>
                <a:latin typeface="Georgia"/>
                <a:ea typeface="Georgia"/>
                <a:cs typeface="Georgia"/>
                <a:sym typeface="Georgia"/>
              </a:rPr>
              <a:t>From “needs” of children - to “rights of children”; from “charity/welfare” to “claims/entitlements”</a:t>
            </a:r>
            <a:endParaRPr/>
          </a:p>
          <a:p>
            <a:pPr indent="-30479" lvl="0" marL="182880" rtl="0" algn="l">
              <a:lnSpc>
                <a:spcPct val="90000"/>
              </a:lnSpc>
              <a:spcBef>
                <a:spcPts val="1400"/>
              </a:spcBef>
              <a:spcAft>
                <a:spcPts val="0"/>
              </a:spcAft>
              <a:buSzPts val="2400"/>
              <a:buNone/>
            </a:pPr>
            <a:r>
              <a:t/>
            </a:r>
            <a:endParaRPr sz="2400">
              <a:solidFill>
                <a:schemeClr val="lt2"/>
              </a:solidFill>
              <a:latin typeface="Georgia"/>
              <a:ea typeface="Georgia"/>
              <a:cs typeface="Georgia"/>
              <a:sym typeface="Georgia"/>
            </a:endParaRPr>
          </a:p>
          <a:p>
            <a:pPr indent="-182880" lvl="0" marL="182880" rtl="0" algn="l">
              <a:lnSpc>
                <a:spcPct val="90000"/>
              </a:lnSpc>
              <a:spcBef>
                <a:spcPts val="1400"/>
              </a:spcBef>
              <a:spcAft>
                <a:spcPts val="0"/>
              </a:spcAft>
              <a:buSzPts val="2400"/>
              <a:buChar char="▪"/>
            </a:pPr>
            <a:r>
              <a:rPr lang="en-US" sz="2400">
                <a:solidFill>
                  <a:schemeClr val="lt2"/>
                </a:solidFill>
                <a:latin typeface="Georgia"/>
                <a:ea typeface="Georgia"/>
                <a:cs typeface="Georgia"/>
                <a:sym typeface="Georgia"/>
              </a:rPr>
              <a:t>A Holistic Approach : civil, political, economic, social and cultural rights</a:t>
            </a:r>
            <a:endParaRPr/>
          </a:p>
          <a:p>
            <a:pPr indent="-30479" lvl="0" marL="182880" rtl="0" algn="l">
              <a:lnSpc>
                <a:spcPct val="90000"/>
              </a:lnSpc>
              <a:spcBef>
                <a:spcPts val="1400"/>
              </a:spcBef>
              <a:spcAft>
                <a:spcPts val="0"/>
              </a:spcAft>
              <a:buSzPts val="2400"/>
              <a:buNone/>
            </a:pPr>
            <a:r>
              <a:t/>
            </a:r>
            <a:endParaRPr sz="2400">
              <a:solidFill>
                <a:schemeClr val="lt2"/>
              </a:solidFill>
              <a:latin typeface="Georgia"/>
              <a:ea typeface="Georgia"/>
              <a:cs typeface="Georgia"/>
              <a:sym typeface="Georgia"/>
            </a:endParaRPr>
          </a:p>
          <a:p>
            <a:pPr indent="-182880" lvl="0" marL="182880" rtl="0" algn="l">
              <a:lnSpc>
                <a:spcPct val="90000"/>
              </a:lnSpc>
              <a:spcBef>
                <a:spcPts val="1400"/>
              </a:spcBef>
              <a:spcAft>
                <a:spcPts val="0"/>
              </a:spcAft>
              <a:buSzPts val="2400"/>
              <a:buChar char="▪"/>
            </a:pPr>
            <a:r>
              <a:rPr lang="en-US" sz="2400">
                <a:solidFill>
                  <a:schemeClr val="lt2"/>
                </a:solidFill>
                <a:latin typeface="Georgia"/>
                <a:ea typeface="Georgia"/>
                <a:cs typeface="Georgia"/>
                <a:sym typeface="Georgia"/>
              </a:rPr>
              <a:t>Rights are INDIVISIBLE, INTER-RELATED, INTER-DEPENDENT</a:t>
            </a:r>
            <a:endParaRPr/>
          </a:p>
          <a:p>
            <a:pPr indent="-30479" lvl="0" marL="182880" rtl="0" algn="l">
              <a:lnSpc>
                <a:spcPct val="90000"/>
              </a:lnSpc>
              <a:spcBef>
                <a:spcPts val="1400"/>
              </a:spcBef>
              <a:spcAft>
                <a:spcPts val="0"/>
              </a:spcAft>
              <a:buSzPts val="2400"/>
              <a:buNone/>
            </a:pPr>
            <a:r>
              <a:t/>
            </a:r>
            <a:endParaRPr sz="2400">
              <a:solidFill>
                <a:schemeClr val="lt2"/>
              </a:solidFill>
              <a:latin typeface="Georgia"/>
              <a:ea typeface="Georgia"/>
              <a:cs typeface="Georgia"/>
              <a:sym typeface="Georgia"/>
            </a:endParaRPr>
          </a:p>
          <a:p>
            <a:pPr indent="-182880" lvl="0" marL="182880" rtl="0" algn="l">
              <a:lnSpc>
                <a:spcPct val="90000"/>
              </a:lnSpc>
              <a:spcBef>
                <a:spcPts val="1400"/>
              </a:spcBef>
              <a:spcAft>
                <a:spcPts val="0"/>
              </a:spcAft>
              <a:buSzPts val="2400"/>
              <a:buChar char="▪"/>
            </a:pPr>
            <a:r>
              <a:rPr lang="en-US" sz="2400">
                <a:solidFill>
                  <a:schemeClr val="lt2"/>
                </a:solidFill>
                <a:latin typeface="Georgia"/>
                <a:ea typeface="Georgia"/>
                <a:cs typeface="Georgia"/>
                <a:sym typeface="Georgia"/>
              </a:rPr>
              <a:t>A Continuum - Progressive Realisation of Rights</a:t>
            </a:r>
            <a:endParaRPr/>
          </a:p>
          <a:p>
            <a:pPr indent="-43179" lvl="0" marL="182880" rtl="0" algn="l">
              <a:lnSpc>
                <a:spcPct val="90000"/>
              </a:lnSpc>
              <a:spcBef>
                <a:spcPts val="1400"/>
              </a:spcBef>
              <a:spcAft>
                <a:spcPts val="0"/>
              </a:spcAft>
              <a:buSzPts val="2200"/>
              <a:buNone/>
            </a:pPr>
            <a:r>
              <a:t/>
            </a:r>
            <a:endParaRPr>
              <a:solidFill>
                <a:schemeClr val="lt2"/>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ppt_w</p:attrName>
                                        </p:attrNameLst>
                                      </p:cBhvr>
                                      <p:tavLst>
                                        <p:tav fmla="" tm="0">
                                          <p:val>
                                            <p:strVal val="0"/>
                                          </p:val>
                                        </p:tav>
                                        <p:tav fmla="" tm="100000">
                                          <p:val>
                                            <p:strVal val="#ppt_w"/>
                                          </p:val>
                                        </p:tav>
                                      </p:tavLst>
                                    </p:anim>
                                    <p:anim calcmode="lin" valueType="num">
                                      <p:cBhvr additive="base">
                                        <p:cTn dur="500"/>
                                        <p:tgtEl>
                                          <p:spTgt spid="2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 calcmode="lin" valueType="num">
                                      <p:cBhvr additive="base">
                                        <p:cTn dur="500"/>
                                        <p:tgtEl>
                                          <p:spTgt spid="29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6">
                                            <p:txEl>
                                              <p:pRg end="1" st="1"/>
                                            </p:txEl>
                                          </p:spTgt>
                                        </p:tgtEl>
                                        <p:attrNameLst>
                                          <p:attrName>style.visibility</p:attrName>
                                        </p:attrNameLst>
                                      </p:cBhvr>
                                      <p:to>
                                        <p:strVal val="visible"/>
                                      </p:to>
                                    </p:set>
                                    <p:anim calcmode="lin" valueType="num">
                                      <p:cBhvr additive="base">
                                        <p:cTn dur="500"/>
                                        <p:tgtEl>
                                          <p:spTgt spid="29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6">
                                            <p:txEl>
                                              <p:pRg end="2" st="2"/>
                                            </p:txEl>
                                          </p:spTgt>
                                        </p:tgtEl>
                                        <p:attrNameLst>
                                          <p:attrName>style.visibility</p:attrName>
                                        </p:attrNameLst>
                                      </p:cBhvr>
                                      <p:to>
                                        <p:strVal val="visible"/>
                                      </p:to>
                                    </p:set>
                                    <p:anim calcmode="lin" valueType="num">
                                      <p:cBhvr additive="base">
                                        <p:cTn dur="500"/>
                                        <p:tgtEl>
                                          <p:spTgt spid="29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6">
                                            <p:txEl>
                                              <p:pRg end="3" st="3"/>
                                            </p:txEl>
                                          </p:spTgt>
                                        </p:tgtEl>
                                        <p:attrNameLst>
                                          <p:attrName>style.visibility</p:attrName>
                                        </p:attrNameLst>
                                      </p:cBhvr>
                                      <p:to>
                                        <p:strVal val="visible"/>
                                      </p:to>
                                    </p:set>
                                    <p:anim calcmode="lin" valueType="num">
                                      <p:cBhvr additive="base">
                                        <p:cTn dur="500"/>
                                        <p:tgtEl>
                                          <p:spTgt spid="29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6">
                                            <p:txEl>
                                              <p:pRg end="4" st="4"/>
                                            </p:txEl>
                                          </p:spTgt>
                                        </p:tgtEl>
                                        <p:attrNameLst>
                                          <p:attrName>style.visibility</p:attrName>
                                        </p:attrNameLst>
                                      </p:cBhvr>
                                      <p:to>
                                        <p:strVal val="visible"/>
                                      </p:to>
                                    </p:set>
                                    <p:anim calcmode="lin" valueType="num">
                                      <p:cBhvr additive="base">
                                        <p:cTn dur="500"/>
                                        <p:tgtEl>
                                          <p:spTgt spid="296">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6">
                                            <p:txEl>
                                              <p:pRg end="5" st="5"/>
                                            </p:txEl>
                                          </p:spTgt>
                                        </p:tgtEl>
                                        <p:attrNameLst>
                                          <p:attrName>style.visibility</p:attrName>
                                        </p:attrNameLst>
                                      </p:cBhvr>
                                      <p:to>
                                        <p:strVal val="visible"/>
                                      </p:to>
                                    </p:set>
                                    <p:anim calcmode="lin" valueType="num">
                                      <p:cBhvr additive="base">
                                        <p:cTn dur="500"/>
                                        <p:tgtEl>
                                          <p:spTgt spid="296">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6">
                                            <p:txEl>
                                              <p:pRg end="6" st="6"/>
                                            </p:txEl>
                                          </p:spTgt>
                                        </p:tgtEl>
                                        <p:attrNameLst>
                                          <p:attrName>style.visibility</p:attrName>
                                        </p:attrNameLst>
                                      </p:cBhvr>
                                      <p:to>
                                        <p:strVal val="visible"/>
                                      </p:to>
                                    </p:set>
                                    <p:anim calcmode="lin" valueType="num">
                                      <p:cBhvr additive="base">
                                        <p:cTn dur="500"/>
                                        <p:tgtEl>
                                          <p:spTgt spid="296">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6">
                                            <p:txEl>
                                              <p:pRg end="7" st="7"/>
                                            </p:txEl>
                                          </p:spTgt>
                                        </p:tgtEl>
                                        <p:attrNameLst>
                                          <p:attrName>style.visibility</p:attrName>
                                        </p:attrNameLst>
                                      </p:cBhvr>
                                      <p:to>
                                        <p:strVal val="visible"/>
                                      </p:to>
                                    </p:set>
                                    <p:anim calcmode="lin" valueType="num">
                                      <p:cBhvr additive="base">
                                        <p:cTn dur="500"/>
                                        <p:tgtEl>
                                          <p:spTgt spid="296">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6"/>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B0F0"/>
              </a:buClr>
              <a:buSzPts val="3200"/>
              <a:buFont typeface="Georgia"/>
              <a:buNone/>
            </a:pPr>
            <a:r>
              <a:rPr b="1" lang="en-US" sz="3200">
                <a:solidFill>
                  <a:srgbClr val="00B0F0"/>
                </a:solidFill>
                <a:latin typeface="Georgia"/>
                <a:ea typeface="Georgia"/>
                <a:cs typeface="Georgia"/>
                <a:sym typeface="Georgia"/>
              </a:rPr>
              <a:t>CHILDHOOD AND CHILD RIGHTS IN ASIA</a:t>
            </a:r>
            <a:endParaRPr/>
          </a:p>
        </p:txBody>
      </p:sp>
      <p:sp>
        <p:nvSpPr>
          <p:cNvPr id="302" name="Google Shape;302;p16"/>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lnSpcReduction="10000"/>
          </a:bodyPr>
          <a:lstStyle/>
          <a:p>
            <a:pPr indent="-182880" lvl="0" marL="182880" rtl="0" algn="l">
              <a:lnSpc>
                <a:spcPct val="90000"/>
              </a:lnSpc>
              <a:spcBef>
                <a:spcPts val="0"/>
              </a:spcBef>
              <a:spcAft>
                <a:spcPts val="0"/>
              </a:spcAft>
              <a:buSzPts val="2400"/>
              <a:buChar char="▪"/>
            </a:pPr>
            <a:r>
              <a:rPr lang="en-US" sz="2400">
                <a:latin typeface="Georgia"/>
                <a:ea typeface="Georgia"/>
                <a:cs typeface="Georgia"/>
                <a:sym typeface="Georgia"/>
              </a:rPr>
              <a:t>Rapid and fundamental change under the impact of globalisation - direct effect on childhood and adults’ attitudes towards children</a:t>
            </a:r>
            <a:endParaRPr/>
          </a:p>
          <a:p>
            <a:pPr indent="-182880" lvl="0" marL="182880" rtl="0" algn="l">
              <a:lnSpc>
                <a:spcPct val="90000"/>
              </a:lnSpc>
              <a:spcBef>
                <a:spcPts val="1400"/>
              </a:spcBef>
              <a:spcAft>
                <a:spcPts val="0"/>
              </a:spcAft>
              <a:buSzPts val="2400"/>
              <a:buChar char="▪"/>
            </a:pPr>
            <a:r>
              <a:rPr lang="en-US" sz="2400">
                <a:latin typeface="Georgia"/>
                <a:ea typeface="Georgia"/>
                <a:cs typeface="Georgia"/>
                <a:sym typeface="Georgia"/>
              </a:rPr>
              <a:t>Child Rights is determined by human rights. Human Rights is a “sensitive” topic in many countries - in others it is selectively applied. The fact that children have rights is relatively new in Asia and many other parts of the Global South.</a:t>
            </a:r>
            <a:endParaRPr/>
          </a:p>
          <a:p>
            <a:pPr indent="-182880" lvl="0" marL="182880" rtl="0" algn="l">
              <a:lnSpc>
                <a:spcPct val="90000"/>
              </a:lnSpc>
              <a:spcBef>
                <a:spcPts val="1400"/>
              </a:spcBef>
              <a:spcAft>
                <a:spcPts val="0"/>
              </a:spcAft>
              <a:buSzPts val="2400"/>
              <a:buChar char="▪"/>
            </a:pPr>
            <a:r>
              <a:rPr lang="en-US" sz="2400">
                <a:latin typeface="Georgia"/>
                <a:ea typeface="Georgia"/>
                <a:cs typeface="Georgia"/>
                <a:sym typeface="Georgia"/>
              </a:rPr>
              <a:t>Attitudes towards child rights is determined by prevailing local conceptions of childhood and child development - in the context of diversity and disparities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500"/>
                                        <p:tgtEl>
                                          <p:spTgt spid="301"/>
                                        </p:tgtEl>
                                        <p:attrNameLst>
                                          <p:attrName>ppt_w</p:attrName>
                                        </p:attrNameLst>
                                      </p:cBhvr>
                                      <p:tavLst>
                                        <p:tav fmla="" tm="0">
                                          <p:val>
                                            <p:strVal val="0"/>
                                          </p:val>
                                        </p:tav>
                                        <p:tav fmla="" tm="100000">
                                          <p:val>
                                            <p:strVal val="#ppt_w"/>
                                          </p:val>
                                        </p:tav>
                                      </p:tavLst>
                                    </p:anim>
                                    <p:anim calcmode="lin" valueType="num">
                                      <p:cBhvr additive="base">
                                        <p:cTn dur="500"/>
                                        <p:tgtEl>
                                          <p:spTgt spid="30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02">
                                            <p:txEl>
                                              <p:pRg end="0" st="0"/>
                                            </p:txEl>
                                          </p:spTgt>
                                        </p:tgtEl>
                                        <p:attrNameLst>
                                          <p:attrName>style.visibility</p:attrName>
                                        </p:attrNameLst>
                                      </p:cBhvr>
                                      <p:to>
                                        <p:strVal val="visible"/>
                                      </p:to>
                                    </p:set>
                                    <p:anim calcmode="lin" valueType="num">
                                      <p:cBhvr additive="base">
                                        <p:cTn dur="500"/>
                                        <p:tgtEl>
                                          <p:spTgt spid="30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02">
                                            <p:txEl>
                                              <p:pRg end="1" st="1"/>
                                            </p:txEl>
                                          </p:spTgt>
                                        </p:tgtEl>
                                        <p:attrNameLst>
                                          <p:attrName>style.visibility</p:attrName>
                                        </p:attrNameLst>
                                      </p:cBhvr>
                                      <p:to>
                                        <p:strVal val="visible"/>
                                      </p:to>
                                    </p:set>
                                    <p:anim calcmode="lin" valueType="num">
                                      <p:cBhvr additive="base">
                                        <p:cTn dur="500"/>
                                        <p:tgtEl>
                                          <p:spTgt spid="30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02">
                                            <p:txEl>
                                              <p:pRg end="2" st="2"/>
                                            </p:txEl>
                                          </p:spTgt>
                                        </p:tgtEl>
                                        <p:attrNameLst>
                                          <p:attrName>style.visibility</p:attrName>
                                        </p:attrNameLst>
                                      </p:cBhvr>
                                      <p:to>
                                        <p:strVal val="visible"/>
                                      </p:to>
                                    </p:set>
                                    <p:anim calcmode="lin" valueType="num">
                                      <p:cBhvr additive="base">
                                        <p:cTn dur="500"/>
                                        <p:tgtEl>
                                          <p:spTgt spid="30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7"/>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B0F0"/>
              </a:buClr>
              <a:buSzPts val="3200"/>
              <a:buFont typeface="Georgia"/>
              <a:buNone/>
            </a:pPr>
            <a:r>
              <a:rPr b="1" lang="en-US" sz="3200">
                <a:solidFill>
                  <a:srgbClr val="00B0F0"/>
                </a:solidFill>
                <a:latin typeface="Georgia"/>
                <a:ea typeface="Georgia"/>
                <a:cs typeface="Georgia"/>
                <a:sym typeface="Georgia"/>
              </a:rPr>
              <a:t>CHILDHOOD (CONTD…)</a:t>
            </a:r>
            <a:endParaRPr/>
          </a:p>
        </p:txBody>
      </p:sp>
      <p:sp>
        <p:nvSpPr>
          <p:cNvPr id="308" name="Google Shape;308;p17"/>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lnSpcReduction="10000"/>
          </a:bodyPr>
          <a:lstStyle/>
          <a:p>
            <a:pPr indent="-182880" lvl="0" marL="182880" rtl="0" algn="l">
              <a:lnSpc>
                <a:spcPct val="90000"/>
              </a:lnSpc>
              <a:spcBef>
                <a:spcPts val="0"/>
              </a:spcBef>
              <a:spcAft>
                <a:spcPts val="0"/>
              </a:spcAft>
              <a:buSzPts val="2800"/>
              <a:buChar char="▪"/>
            </a:pPr>
            <a:r>
              <a:rPr lang="en-US" sz="2800">
                <a:latin typeface="Georgia"/>
                <a:ea typeface="Georgia"/>
                <a:cs typeface="Georgia"/>
                <a:sym typeface="Georgia"/>
              </a:rPr>
              <a:t>Mainstream approaches view children as subordinates - children as one’s “property”.</a:t>
            </a:r>
            <a:endParaRPr/>
          </a:p>
          <a:p>
            <a:pPr indent="-182880" lvl="0" marL="182880" rtl="0" algn="l">
              <a:lnSpc>
                <a:spcPct val="90000"/>
              </a:lnSpc>
              <a:spcBef>
                <a:spcPts val="1400"/>
              </a:spcBef>
              <a:spcAft>
                <a:spcPts val="0"/>
              </a:spcAft>
              <a:buSzPts val="2800"/>
              <a:buChar char="▪"/>
            </a:pPr>
            <a:r>
              <a:rPr lang="en-US" sz="2800">
                <a:latin typeface="Georgia"/>
                <a:ea typeface="Georgia"/>
                <a:cs typeface="Georgia"/>
                <a:sym typeface="Georgia"/>
              </a:rPr>
              <a:t>Basic concepts of selfhood and experience of childhood are determined by the larger social and cultural context.</a:t>
            </a:r>
            <a:endParaRPr/>
          </a:p>
          <a:p>
            <a:pPr indent="-182880" lvl="0" marL="182880" rtl="0" algn="l">
              <a:lnSpc>
                <a:spcPct val="90000"/>
              </a:lnSpc>
              <a:spcBef>
                <a:spcPts val="1400"/>
              </a:spcBef>
              <a:spcAft>
                <a:spcPts val="0"/>
              </a:spcAft>
              <a:buSzPts val="2800"/>
              <a:buChar char="▪"/>
            </a:pPr>
            <a:r>
              <a:rPr lang="en-US" sz="2800">
                <a:latin typeface="Georgia"/>
                <a:ea typeface="Georgia"/>
                <a:cs typeface="Georgia"/>
                <a:sym typeface="Georgia"/>
              </a:rPr>
              <a:t>It is finally a question of “POWER” – between adults and children</a:t>
            </a:r>
            <a:endParaRPr/>
          </a:p>
          <a:p>
            <a:pPr indent="-182880" lvl="0" marL="182880" rtl="0" algn="l">
              <a:lnSpc>
                <a:spcPct val="90000"/>
              </a:lnSpc>
              <a:spcBef>
                <a:spcPts val="1400"/>
              </a:spcBef>
              <a:spcAft>
                <a:spcPts val="0"/>
              </a:spcAft>
              <a:buSzPts val="2800"/>
              <a:buChar char="▪"/>
            </a:pPr>
            <a:r>
              <a:rPr lang="en-US" sz="2800">
                <a:latin typeface="Georgia"/>
                <a:ea typeface="Georgia"/>
                <a:cs typeface="Georgia"/>
                <a:sym typeface="Georgia"/>
              </a:rPr>
              <a:t>This context determines attitudes towards and shapes the potential for the realisation of children’s rights in Asia.</a:t>
            </a:r>
            <a:endParaRPr/>
          </a:p>
          <a:p>
            <a:pPr indent="-5079" lvl="0" marL="182880" rtl="0" algn="l">
              <a:lnSpc>
                <a:spcPct val="90000"/>
              </a:lnSpc>
              <a:spcBef>
                <a:spcPts val="1400"/>
              </a:spcBef>
              <a:spcAft>
                <a:spcPts val="0"/>
              </a:spcAft>
              <a:buSzPts val="2800"/>
              <a:buNone/>
            </a:pPr>
            <a:r>
              <a:t/>
            </a:r>
            <a:endParaRPr b="1" sz="2800">
              <a:solidFill>
                <a:srgbClr val="0066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8">
                                            <p:txEl>
                                              <p:pRg end="0" st="0"/>
                                            </p:txEl>
                                          </p:spTgt>
                                        </p:tgtEl>
                                        <p:attrNameLst>
                                          <p:attrName>style.visibility</p:attrName>
                                        </p:attrNameLst>
                                      </p:cBhvr>
                                      <p:to>
                                        <p:strVal val="visible"/>
                                      </p:to>
                                    </p:set>
                                    <p:anim calcmode="lin" valueType="num">
                                      <p:cBhvr additive="base">
                                        <p:cTn dur="500"/>
                                        <p:tgtEl>
                                          <p:spTgt spid="30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8">
                                            <p:txEl>
                                              <p:pRg end="1" st="1"/>
                                            </p:txEl>
                                          </p:spTgt>
                                        </p:tgtEl>
                                        <p:attrNameLst>
                                          <p:attrName>style.visibility</p:attrName>
                                        </p:attrNameLst>
                                      </p:cBhvr>
                                      <p:to>
                                        <p:strVal val="visible"/>
                                      </p:to>
                                    </p:set>
                                    <p:anim calcmode="lin" valueType="num">
                                      <p:cBhvr additive="base">
                                        <p:cTn dur="500"/>
                                        <p:tgtEl>
                                          <p:spTgt spid="30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8">
                                            <p:txEl>
                                              <p:pRg end="2" st="2"/>
                                            </p:txEl>
                                          </p:spTgt>
                                        </p:tgtEl>
                                        <p:attrNameLst>
                                          <p:attrName>style.visibility</p:attrName>
                                        </p:attrNameLst>
                                      </p:cBhvr>
                                      <p:to>
                                        <p:strVal val="visible"/>
                                      </p:to>
                                    </p:set>
                                    <p:anim calcmode="lin" valueType="num">
                                      <p:cBhvr additive="base">
                                        <p:cTn dur="500"/>
                                        <p:tgtEl>
                                          <p:spTgt spid="30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8">
                                            <p:txEl>
                                              <p:pRg end="3" st="3"/>
                                            </p:txEl>
                                          </p:spTgt>
                                        </p:tgtEl>
                                        <p:attrNameLst>
                                          <p:attrName>style.visibility</p:attrName>
                                        </p:attrNameLst>
                                      </p:cBhvr>
                                      <p:to>
                                        <p:strVal val="visible"/>
                                      </p:to>
                                    </p:set>
                                    <p:anim calcmode="lin" valueType="num">
                                      <p:cBhvr additive="base">
                                        <p:cTn dur="500"/>
                                        <p:tgtEl>
                                          <p:spTgt spid="30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8">
                                            <p:txEl>
                                              <p:pRg end="4" st="4"/>
                                            </p:txEl>
                                          </p:spTgt>
                                        </p:tgtEl>
                                        <p:attrNameLst>
                                          <p:attrName>style.visibility</p:attrName>
                                        </p:attrNameLst>
                                      </p:cBhvr>
                                      <p:to>
                                        <p:strVal val="visible"/>
                                      </p:to>
                                    </p:set>
                                    <p:anim calcmode="lin" valueType="num">
                                      <p:cBhvr additive="base">
                                        <p:cTn dur="500"/>
                                        <p:tgtEl>
                                          <p:spTgt spid="308">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8"/>
          <p:cNvSpPr txBox="1"/>
          <p:nvPr>
            <p:ph type="title"/>
          </p:nvPr>
        </p:nvSpPr>
        <p:spPr>
          <a:xfrm>
            <a:off x="624893" y="2208879"/>
            <a:ext cx="7886700" cy="1676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3600"/>
              <a:buFont typeface="Georgia"/>
              <a:buNone/>
            </a:pPr>
            <a:r>
              <a:rPr b="1" lang="en-US" sz="3600">
                <a:latin typeface="Georgia"/>
                <a:ea typeface="Georgia"/>
                <a:cs typeface="Georgia"/>
                <a:sym typeface="Georgia"/>
              </a:rPr>
              <a:t>THE UN CONVENTION ON THE RIGHTS OF THE CHILD</a:t>
            </a:r>
            <a:endParaRPr/>
          </a:p>
        </p:txBody>
      </p:sp>
      <p:sp>
        <p:nvSpPr>
          <p:cNvPr id="314" name="Google Shape;314;p18"/>
          <p:cNvSpPr txBox="1"/>
          <p:nvPr>
            <p:ph idx="1" type="body"/>
          </p:nvPr>
        </p:nvSpPr>
        <p:spPr>
          <a:xfrm>
            <a:off x="624893" y="3984400"/>
            <a:ext cx="7886700" cy="2797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t/>
            </a:r>
            <a:endParaRPr b="1"/>
          </a:p>
          <a:p>
            <a:pPr indent="0" lvl="0" marL="0" rtl="0" algn="l">
              <a:lnSpc>
                <a:spcPct val="90000"/>
              </a:lnSpc>
              <a:spcBef>
                <a:spcPts val="1400"/>
              </a:spcBef>
              <a:spcAft>
                <a:spcPts val="0"/>
              </a:spcAft>
              <a:buSzPts val="2000"/>
              <a:buNone/>
            </a:pPr>
            <a:r>
              <a:t/>
            </a:r>
            <a:endParaRPr b="1"/>
          </a:p>
          <a:p>
            <a:pPr indent="0" lvl="0" marL="0" rtl="0" algn="ctr">
              <a:lnSpc>
                <a:spcPct val="90000"/>
              </a:lnSpc>
              <a:spcBef>
                <a:spcPts val="1400"/>
              </a:spcBef>
              <a:spcAft>
                <a:spcPts val="0"/>
              </a:spcAft>
              <a:buSzPts val="2000"/>
              <a:buNone/>
            </a:pPr>
            <a:r>
              <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9"/>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B0F0"/>
              </a:buClr>
              <a:buSzPts val="3600"/>
              <a:buFont typeface="Georgia"/>
              <a:buNone/>
            </a:pPr>
            <a:r>
              <a:rPr b="1" lang="en-US" sz="3600">
                <a:solidFill>
                  <a:srgbClr val="00B0F0"/>
                </a:solidFill>
                <a:latin typeface="Georgia"/>
                <a:ea typeface="Georgia"/>
                <a:cs typeface="Georgia"/>
                <a:sym typeface="Georgia"/>
              </a:rPr>
              <a:t>KEY PRINCIPLES</a:t>
            </a:r>
            <a:endParaRPr/>
          </a:p>
        </p:txBody>
      </p:sp>
      <p:sp>
        <p:nvSpPr>
          <p:cNvPr id="320" name="Google Shape;320;p19"/>
          <p:cNvSpPr txBox="1"/>
          <p:nvPr>
            <p:ph idx="1" type="body"/>
          </p:nvPr>
        </p:nvSpPr>
        <p:spPr>
          <a:xfrm>
            <a:off x="685800" y="1913470"/>
            <a:ext cx="3657600" cy="7430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a:solidFill>
                  <a:srgbClr val="FFC000"/>
                </a:solidFill>
              </a:rPr>
              <a:t>Human rights principles</a:t>
            </a:r>
            <a:r>
              <a:rPr lang="en-US"/>
              <a:t>	</a:t>
            </a:r>
            <a:endParaRPr/>
          </a:p>
        </p:txBody>
      </p:sp>
      <p:sp>
        <p:nvSpPr>
          <p:cNvPr id="321" name="Google Shape;321;p19"/>
          <p:cNvSpPr txBox="1"/>
          <p:nvPr>
            <p:ph idx="2" type="body"/>
          </p:nvPr>
        </p:nvSpPr>
        <p:spPr>
          <a:xfrm>
            <a:off x="685800" y="2656566"/>
            <a:ext cx="3657600" cy="3566160"/>
          </a:xfrm>
          <a:prstGeom prst="rect">
            <a:avLst/>
          </a:prstGeom>
          <a:noFill/>
          <a:ln>
            <a:noFill/>
          </a:ln>
        </p:spPr>
        <p:txBody>
          <a:bodyPr anchorCtr="0" anchor="t" bIns="45700" lIns="91425" spcFirstLastPara="1" rIns="91425" wrap="square" tIns="45700">
            <a:normAutofit/>
          </a:bodyPr>
          <a:lstStyle/>
          <a:p>
            <a:pPr indent="-5079" lvl="0" marL="182880" rtl="0" algn="l">
              <a:lnSpc>
                <a:spcPct val="90000"/>
              </a:lnSpc>
              <a:spcBef>
                <a:spcPts val="0"/>
              </a:spcBef>
              <a:spcAft>
                <a:spcPts val="0"/>
              </a:spcAft>
              <a:buSzPts val="2800"/>
              <a:buNone/>
            </a:pPr>
            <a:r>
              <a:t/>
            </a:r>
            <a:endParaRPr sz="2800"/>
          </a:p>
          <a:p>
            <a:pPr indent="-182880" lvl="0" marL="182880" rtl="0" algn="l">
              <a:lnSpc>
                <a:spcPct val="90000"/>
              </a:lnSpc>
              <a:spcBef>
                <a:spcPts val="1400"/>
              </a:spcBef>
              <a:spcAft>
                <a:spcPts val="0"/>
              </a:spcAft>
              <a:buSzPts val="2800"/>
              <a:buChar char="▪"/>
            </a:pPr>
            <a:r>
              <a:rPr lang="en-US" sz="2800"/>
              <a:t>Universality</a:t>
            </a:r>
            <a:endParaRPr/>
          </a:p>
          <a:p>
            <a:pPr indent="-182880" lvl="0" marL="182880" rtl="0" algn="l">
              <a:lnSpc>
                <a:spcPct val="90000"/>
              </a:lnSpc>
              <a:spcBef>
                <a:spcPts val="1400"/>
              </a:spcBef>
              <a:spcAft>
                <a:spcPts val="0"/>
              </a:spcAft>
              <a:buSzPts val="2800"/>
              <a:buChar char="▪"/>
            </a:pPr>
            <a:r>
              <a:rPr lang="en-US" sz="2800"/>
              <a:t>Indivisibility</a:t>
            </a:r>
            <a:endParaRPr/>
          </a:p>
          <a:p>
            <a:pPr indent="-182880" lvl="0" marL="182880" rtl="0" algn="l">
              <a:lnSpc>
                <a:spcPct val="90000"/>
              </a:lnSpc>
              <a:spcBef>
                <a:spcPts val="1400"/>
              </a:spcBef>
              <a:spcAft>
                <a:spcPts val="0"/>
              </a:spcAft>
              <a:buSzPts val="2800"/>
              <a:buChar char="▪"/>
            </a:pPr>
            <a:r>
              <a:rPr lang="en-US" sz="2800"/>
              <a:t>Participation</a:t>
            </a:r>
            <a:endParaRPr/>
          </a:p>
          <a:p>
            <a:pPr indent="-182880" lvl="0" marL="182880" rtl="0" algn="l">
              <a:lnSpc>
                <a:spcPct val="90000"/>
              </a:lnSpc>
              <a:spcBef>
                <a:spcPts val="1400"/>
              </a:spcBef>
              <a:spcAft>
                <a:spcPts val="0"/>
              </a:spcAft>
              <a:buSzPts val="2800"/>
              <a:buChar char="▪"/>
            </a:pPr>
            <a:r>
              <a:rPr lang="en-US" sz="2800"/>
              <a:t>Accountability</a:t>
            </a:r>
            <a:endParaRPr/>
          </a:p>
        </p:txBody>
      </p:sp>
      <p:sp>
        <p:nvSpPr>
          <p:cNvPr id="322" name="Google Shape;322;p19"/>
          <p:cNvSpPr txBox="1"/>
          <p:nvPr>
            <p:ph idx="3" type="body"/>
          </p:nvPr>
        </p:nvSpPr>
        <p:spPr>
          <a:xfrm>
            <a:off x="4800428" y="1913470"/>
            <a:ext cx="3657600" cy="74309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lang="en-US">
                <a:solidFill>
                  <a:srgbClr val="FFC000"/>
                </a:solidFill>
              </a:rPr>
              <a:t>CRC principles</a:t>
            </a:r>
            <a:endParaRPr/>
          </a:p>
        </p:txBody>
      </p:sp>
      <p:sp>
        <p:nvSpPr>
          <p:cNvPr id="323" name="Google Shape;323;p19"/>
          <p:cNvSpPr txBox="1"/>
          <p:nvPr>
            <p:ph idx="4" type="body"/>
          </p:nvPr>
        </p:nvSpPr>
        <p:spPr>
          <a:xfrm>
            <a:off x="4800428" y="2656564"/>
            <a:ext cx="3657600" cy="356616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Font typeface="Corbel"/>
              <a:buNone/>
            </a:pPr>
            <a:r>
              <a:t/>
            </a:r>
            <a:endParaRPr sz="2800"/>
          </a:p>
          <a:p>
            <a:pPr indent="-182880" lvl="0" marL="182880" rtl="0" algn="l">
              <a:lnSpc>
                <a:spcPct val="90000"/>
              </a:lnSpc>
              <a:spcBef>
                <a:spcPts val="1400"/>
              </a:spcBef>
              <a:spcAft>
                <a:spcPts val="0"/>
              </a:spcAft>
              <a:buSzPts val="2800"/>
              <a:buChar char="▪"/>
            </a:pPr>
            <a:r>
              <a:rPr lang="en-US" sz="2800"/>
              <a:t>Survival and development </a:t>
            </a:r>
            <a:endParaRPr/>
          </a:p>
          <a:p>
            <a:pPr indent="-182880" lvl="0" marL="182880" rtl="0" algn="l">
              <a:lnSpc>
                <a:spcPct val="90000"/>
              </a:lnSpc>
              <a:spcBef>
                <a:spcPts val="1400"/>
              </a:spcBef>
              <a:spcAft>
                <a:spcPts val="0"/>
              </a:spcAft>
              <a:buSzPts val="2800"/>
              <a:buChar char="▪"/>
            </a:pPr>
            <a:r>
              <a:rPr lang="en-US" sz="2800"/>
              <a:t>Non-discrimination</a:t>
            </a:r>
            <a:endParaRPr/>
          </a:p>
          <a:p>
            <a:pPr indent="-182880" lvl="0" marL="182880" rtl="0" algn="l">
              <a:lnSpc>
                <a:spcPct val="90000"/>
              </a:lnSpc>
              <a:spcBef>
                <a:spcPts val="1400"/>
              </a:spcBef>
              <a:spcAft>
                <a:spcPts val="0"/>
              </a:spcAft>
              <a:buSzPts val="2800"/>
              <a:buChar char="▪"/>
            </a:pPr>
            <a:r>
              <a:rPr lang="en-US" sz="2800"/>
              <a:t>Participation </a:t>
            </a:r>
            <a:endParaRPr/>
          </a:p>
          <a:p>
            <a:pPr indent="-182880" lvl="0" marL="182880" rtl="0" algn="l">
              <a:lnSpc>
                <a:spcPct val="90000"/>
              </a:lnSpc>
              <a:spcBef>
                <a:spcPts val="1400"/>
              </a:spcBef>
              <a:spcAft>
                <a:spcPts val="0"/>
              </a:spcAft>
              <a:buSzPts val="2800"/>
              <a:buChar char="▪"/>
            </a:pPr>
            <a:r>
              <a:rPr lang="en-US" sz="2800"/>
              <a:t>Best interests of the child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ph type="title"/>
          </p:nvPr>
        </p:nvSpPr>
        <p:spPr>
          <a:xfrm>
            <a:off x="381000" y="284176"/>
            <a:ext cx="8458199"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3600"/>
              <a:buFont typeface="Georgia"/>
              <a:buNone/>
            </a:pPr>
            <a:r>
              <a:rPr b="1" lang="en-US" sz="3600">
                <a:latin typeface="Georgia"/>
                <a:ea typeface="Georgia"/>
                <a:cs typeface="Georgia"/>
                <a:sym typeface="Georgia"/>
              </a:rPr>
              <a:t>OUTLINE</a:t>
            </a:r>
            <a:endParaRPr/>
          </a:p>
        </p:txBody>
      </p:sp>
      <p:sp>
        <p:nvSpPr>
          <p:cNvPr id="188" name="Google Shape;188;p2"/>
          <p:cNvSpPr txBox="1"/>
          <p:nvPr>
            <p:ph idx="1" type="body"/>
          </p:nvPr>
        </p:nvSpPr>
        <p:spPr>
          <a:xfrm>
            <a:off x="228600" y="2011680"/>
            <a:ext cx="8763000" cy="4693920"/>
          </a:xfrm>
          <a:prstGeom prst="rect">
            <a:avLst/>
          </a:prstGeom>
          <a:noFill/>
          <a:ln>
            <a:noFill/>
          </a:ln>
        </p:spPr>
        <p:txBody>
          <a:bodyPr anchorCtr="0" anchor="t" bIns="45700" lIns="91425" spcFirstLastPara="1" rIns="91425" wrap="square" tIns="45700">
            <a:normAutofit fontScale="98409"/>
          </a:bodyPr>
          <a:lstStyle/>
          <a:p>
            <a:pPr indent="-514355" lvl="0" marL="514350" rtl="0" algn="l">
              <a:lnSpc>
                <a:spcPct val="90000"/>
              </a:lnSpc>
              <a:spcBef>
                <a:spcPts val="0"/>
              </a:spcBef>
              <a:spcAft>
                <a:spcPts val="0"/>
              </a:spcAft>
              <a:buSzPct val="100000"/>
              <a:buAutoNum type="arabicPeriod"/>
            </a:pPr>
            <a:r>
              <a:rPr b="1" lang="en-US" sz="3200">
                <a:latin typeface="Georgia"/>
                <a:ea typeface="Georgia"/>
                <a:cs typeface="Georgia"/>
                <a:sym typeface="Georgia"/>
              </a:rPr>
              <a:t> Understanding “childhood”</a:t>
            </a:r>
            <a:endParaRPr/>
          </a:p>
          <a:p>
            <a:pPr indent="-514355" lvl="0" marL="514350" rtl="0" algn="l">
              <a:lnSpc>
                <a:spcPct val="90000"/>
              </a:lnSpc>
              <a:spcBef>
                <a:spcPts val="1400"/>
              </a:spcBef>
              <a:spcAft>
                <a:spcPts val="0"/>
              </a:spcAft>
              <a:buSzPct val="100000"/>
              <a:buAutoNum type="arabicPeriod"/>
            </a:pPr>
            <a:r>
              <a:rPr b="1" lang="en-US" sz="3200">
                <a:latin typeface="Georgia"/>
                <a:ea typeface="Georgia"/>
                <a:cs typeface="Georgia"/>
                <a:sym typeface="Georgia"/>
              </a:rPr>
              <a:t> Defining “Children”</a:t>
            </a:r>
            <a:endParaRPr/>
          </a:p>
          <a:p>
            <a:pPr indent="-514355" lvl="0" marL="514350" rtl="0" algn="l">
              <a:lnSpc>
                <a:spcPct val="90000"/>
              </a:lnSpc>
              <a:spcBef>
                <a:spcPts val="1400"/>
              </a:spcBef>
              <a:spcAft>
                <a:spcPts val="0"/>
              </a:spcAft>
              <a:buSzPct val="100000"/>
              <a:buAutoNum type="arabicPeriod"/>
            </a:pPr>
            <a:r>
              <a:rPr b="1" lang="en-US" sz="3200">
                <a:latin typeface="Georgia"/>
                <a:ea typeface="Georgia"/>
                <a:cs typeface="Georgia"/>
                <a:sym typeface="Georgia"/>
              </a:rPr>
              <a:t> Children in Context</a:t>
            </a:r>
            <a:endParaRPr/>
          </a:p>
          <a:p>
            <a:pPr indent="-514355" lvl="0" marL="514350" rtl="0" algn="l">
              <a:lnSpc>
                <a:spcPct val="90000"/>
              </a:lnSpc>
              <a:spcBef>
                <a:spcPts val="1400"/>
              </a:spcBef>
              <a:spcAft>
                <a:spcPts val="0"/>
              </a:spcAft>
              <a:buSzPct val="100000"/>
              <a:buAutoNum type="arabicPeriod"/>
            </a:pPr>
            <a:r>
              <a:rPr b="1" lang="en-US" sz="3200">
                <a:latin typeface="Georgia"/>
                <a:ea typeface="Georgia"/>
                <a:cs typeface="Georgia"/>
                <a:sym typeface="Georgia"/>
              </a:rPr>
              <a:t> The UN Convention on the Rights of         the Child </a:t>
            </a:r>
            <a:endParaRPr/>
          </a:p>
          <a:p>
            <a:pPr indent="-514355" lvl="0" marL="514350" rtl="0" algn="l">
              <a:lnSpc>
                <a:spcPct val="90000"/>
              </a:lnSpc>
              <a:spcBef>
                <a:spcPts val="1400"/>
              </a:spcBef>
              <a:spcAft>
                <a:spcPts val="0"/>
              </a:spcAft>
              <a:buSzPct val="100000"/>
              <a:buAutoNum type="arabicPeriod"/>
            </a:pPr>
            <a:r>
              <a:rPr b="1" lang="en-US" sz="3200">
                <a:latin typeface="Georgia"/>
                <a:ea typeface="Georgia"/>
                <a:cs typeface="Georgia"/>
                <a:sym typeface="Georgia"/>
              </a:rPr>
              <a:t> Child and Adolescent Participation  </a:t>
            </a:r>
            <a:endParaRPr/>
          </a:p>
          <a:p>
            <a:pPr indent="-514355" lvl="0" marL="514350" rtl="0" algn="l">
              <a:lnSpc>
                <a:spcPct val="90000"/>
              </a:lnSpc>
              <a:spcBef>
                <a:spcPts val="1400"/>
              </a:spcBef>
              <a:spcAft>
                <a:spcPts val="0"/>
              </a:spcAft>
              <a:buSzPct val="100000"/>
              <a:buAutoNum type="arabicPeriod"/>
            </a:pPr>
            <a:r>
              <a:rPr b="1" lang="en-US" sz="3200">
                <a:latin typeface="Georgia"/>
                <a:ea typeface="Georgia"/>
                <a:cs typeface="Georgia"/>
                <a:sym typeface="Georgia"/>
              </a:rPr>
              <a:t> Children as “Social Agents”</a:t>
            </a:r>
            <a:endParaRPr/>
          </a:p>
          <a:p>
            <a:pPr indent="-514355" lvl="0" marL="514350" rtl="0" algn="l">
              <a:lnSpc>
                <a:spcPct val="90000"/>
              </a:lnSpc>
              <a:spcBef>
                <a:spcPts val="1400"/>
              </a:spcBef>
              <a:spcAft>
                <a:spcPts val="0"/>
              </a:spcAft>
              <a:buSzPct val="100000"/>
              <a:buAutoNum type="arabicPeriod"/>
            </a:pPr>
            <a:r>
              <a:rPr b="1" lang="en-US" sz="3200">
                <a:latin typeface="Georgia"/>
                <a:ea typeface="Georgia"/>
                <a:cs typeface="Georgia"/>
                <a:sym typeface="Georgia"/>
              </a:rPr>
              <a:t>  Challenges and Ways Forward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0"/>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B0F0"/>
              </a:buClr>
              <a:buSzPts val="3600"/>
              <a:buFont typeface="Georgia"/>
              <a:buNone/>
            </a:pPr>
            <a:r>
              <a:rPr b="1" lang="en-US" sz="3600">
                <a:solidFill>
                  <a:srgbClr val="00B0F0"/>
                </a:solidFill>
                <a:latin typeface="Georgia"/>
                <a:ea typeface="Georgia"/>
                <a:cs typeface="Georgia"/>
                <a:sym typeface="Georgia"/>
              </a:rPr>
              <a:t>“RIGHTS” FOR CHILDREN?</a:t>
            </a:r>
            <a:endParaRPr/>
          </a:p>
        </p:txBody>
      </p:sp>
      <p:sp>
        <p:nvSpPr>
          <p:cNvPr id="329" name="Google Shape;329;p20"/>
          <p:cNvSpPr txBox="1"/>
          <p:nvPr>
            <p:ph idx="1" type="body"/>
          </p:nvPr>
        </p:nvSpPr>
        <p:spPr>
          <a:xfrm>
            <a:off x="5885351" y="2150620"/>
            <a:ext cx="2560320" cy="4783579"/>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95000"/>
              </a:lnSpc>
              <a:spcBef>
                <a:spcPts val="0"/>
              </a:spcBef>
              <a:spcAft>
                <a:spcPts val="0"/>
              </a:spcAft>
              <a:buSzPct val="100000"/>
              <a:buFont typeface="Noto Sans Symbols"/>
              <a:buChar char="▪"/>
            </a:pPr>
            <a:r>
              <a:rPr b="1" lang="en-US" sz="2000">
                <a:latin typeface="Georgia"/>
                <a:ea typeface="Georgia"/>
                <a:cs typeface="Georgia"/>
                <a:sym typeface="Georgia"/>
              </a:rPr>
              <a:t>Eglantyne Jebb – a British social reformer and  founder of Save the Children</a:t>
            </a:r>
            <a:endParaRPr/>
          </a:p>
          <a:p>
            <a:pPr indent="-342900" lvl="0" marL="342900" rtl="0" algn="l">
              <a:lnSpc>
                <a:spcPct val="95000"/>
              </a:lnSpc>
              <a:spcBef>
                <a:spcPts val="1400"/>
              </a:spcBef>
              <a:spcAft>
                <a:spcPts val="0"/>
              </a:spcAft>
              <a:buSzPct val="100000"/>
              <a:buFont typeface="Noto Sans Symbols"/>
              <a:buChar char="▪"/>
            </a:pPr>
            <a:r>
              <a:rPr b="1" lang="en-US" sz="2000">
                <a:latin typeface="Georgia"/>
                <a:ea typeface="Georgia"/>
                <a:cs typeface="Georgia"/>
                <a:sym typeface="Georgia"/>
              </a:rPr>
              <a:t>Drafted the “Declaration of the Rights of the Child” – adopted by the League of Nations 1924 &amp; the United Nations in 1959</a:t>
            </a:r>
            <a:endParaRPr/>
          </a:p>
          <a:p>
            <a:pPr indent="-342900" lvl="0" marL="342900" rtl="0" algn="l">
              <a:lnSpc>
                <a:spcPct val="95000"/>
              </a:lnSpc>
              <a:spcBef>
                <a:spcPts val="1400"/>
              </a:spcBef>
              <a:spcAft>
                <a:spcPts val="0"/>
              </a:spcAft>
              <a:buSzPct val="100000"/>
              <a:buFont typeface="Noto Sans Symbols"/>
              <a:buChar char="▪"/>
            </a:pPr>
            <a:r>
              <a:rPr b="1" lang="en-US" sz="2000">
                <a:latin typeface="Georgia"/>
                <a:ea typeface="Georgia"/>
                <a:cs typeface="Georgia"/>
                <a:sym typeface="Georgia"/>
              </a:rPr>
              <a:t>UN Convention on the Rights of the Child – adopted by the UN General Assembly, 20 November 1989</a:t>
            </a:r>
            <a:endParaRPr/>
          </a:p>
          <a:p>
            <a:pPr indent="0" lvl="0" marL="0" rtl="0" algn="l">
              <a:lnSpc>
                <a:spcPct val="95000"/>
              </a:lnSpc>
              <a:spcBef>
                <a:spcPts val="1400"/>
              </a:spcBef>
              <a:spcAft>
                <a:spcPts val="0"/>
              </a:spcAft>
              <a:buSzPct val="100000"/>
              <a:buNone/>
            </a:pPr>
            <a:r>
              <a:t/>
            </a:r>
            <a:endParaRPr b="1" sz="2000">
              <a:latin typeface="Georgia"/>
              <a:ea typeface="Georgia"/>
              <a:cs typeface="Georgia"/>
              <a:sym typeface="Georgia"/>
            </a:endParaRPr>
          </a:p>
          <a:p>
            <a:pPr indent="0" lvl="0" marL="0" rtl="0" algn="l">
              <a:lnSpc>
                <a:spcPct val="95000"/>
              </a:lnSpc>
              <a:spcBef>
                <a:spcPts val="1400"/>
              </a:spcBef>
              <a:spcAft>
                <a:spcPts val="0"/>
              </a:spcAft>
              <a:buSzPct val="100000"/>
              <a:buNone/>
            </a:pPr>
            <a:r>
              <a:t/>
            </a:r>
            <a:endParaRPr b="1" sz="2000">
              <a:latin typeface="Georgia"/>
              <a:ea typeface="Georgia"/>
              <a:cs typeface="Georgia"/>
              <a:sym typeface="Georgia"/>
            </a:endParaRPr>
          </a:p>
        </p:txBody>
      </p:sp>
      <p:pic>
        <p:nvPicPr>
          <p:cNvPr descr="Image result for photo eglantyne jebb" id="330" name="Google Shape;330;p20"/>
          <p:cNvPicPr preferRelativeResize="0"/>
          <p:nvPr>
            <p:ph idx="2" type="pic"/>
          </p:nvPr>
        </p:nvPicPr>
        <p:blipFill rotWithShape="1">
          <a:blip r:embed="rId3">
            <a:alphaModFix/>
          </a:blip>
          <a:srcRect b="23044" l="0" r="0" t="23044"/>
          <a:stretch/>
        </p:blipFill>
        <p:spPr>
          <a:xfrm>
            <a:off x="685800" y="2211494"/>
            <a:ext cx="4754880" cy="38404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1"/>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B0F0"/>
              </a:buClr>
              <a:buSzPts val="4000"/>
              <a:buFont typeface="Georgia"/>
              <a:buNone/>
            </a:pPr>
            <a:r>
              <a:rPr b="1" lang="en-US">
                <a:solidFill>
                  <a:srgbClr val="00B0F0"/>
                </a:solidFill>
                <a:latin typeface="Georgia"/>
                <a:ea typeface="Georgia"/>
                <a:cs typeface="Georgia"/>
                <a:sym typeface="Georgia"/>
              </a:rPr>
              <a:t>BACKGROUND TO UNCRC</a:t>
            </a:r>
            <a:endParaRPr/>
          </a:p>
        </p:txBody>
      </p:sp>
      <p:sp>
        <p:nvSpPr>
          <p:cNvPr id="337" name="Google Shape;337;p21"/>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lnSpcReduction="10000"/>
          </a:bodyPr>
          <a:lstStyle/>
          <a:p>
            <a:pPr indent="-182880" lvl="0" marL="182880" rtl="0" algn="l">
              <a:lnSpc>
                <a:spcPct val="90000"/>
              </a:lnSpc>
              <a:spcBef>
                <a:spcPts val="0"/>
              </a:spcBef>
              <a:spcAft>
                <a:spcPts val="0"/>
              </a:spcAft>
              <a:buSzPts val="2400"/>
              <a:buChar char="▪"/>
            </a:pPr>
            <a:r>
              <a:rPr b="1" lang="en-US" sz="2400">
                <a:solidFill>
                  <a:schemeClr val="lt2"/>
                </a:solidFill>
                <a:latin typeface="Georgia"/>
                <a:ea typeface="Georgia"/>
                <a:cs typeface="Georgia"/>
                <a:sym typeface="Georgia"/>
              </a:rPr>
              <a:t>1923</a:t>
            </a:r>
            <a:r>
              <a:rPr lang="en-US" sz="2400">
                <a:solidFill>
                  <a:schemeClr val="lt2"/>
                </a:solidFill>
                <a:latin typeface="Georgia"/>
                <a:ea typeface="Georgia"/>
                <a:cs typeface="Georgia"/>
                <a:sym typeface="Georgia"/>
              </a:rPr>
              <a:t> : Eglantyne Jebb, founder of Save the Children, developed 7 statements on the rights of the child</a:t>
            </a:r>
            <a:endParaRPr/>
          </a:p>
          <a:p>
            <a:pPr indent="-182880" lvl="0" marL="182880" rtl="0" algn="l">
              <a:lnSpc>
                <a:spcPct val="90000"/>
              </a:lnSpc>
              <a:spcBef>
                <a:spcPts val="1400"/>
              </a:spcBef>
              <a:spcAft>
                <a:spcPts val="0"/>
              </a:spcAft>
              <a:buSzPts val="2400"/>
              <a:buChar char="▪"/>
            </a:pPr>
            <a:r>
              <a:rPr b="1" lang="en-US" sz="2400">
                <a:solidFill>
                  <a:schemeClr val="lt2"/>
                </a:solidFill>
                <a:latin typeface="Georgia"/>
                <a:ea typeface="Georgia"/>
                <a:cs typeface="Georgia"/>
                <a:sym typeface="Georgia"/>
              </a:rPr>
              <a:t>1924 </a:t>
            </a:r>
            <a:r>
              <a:rPr lang="en-US" sz="2400">
                <a:solidFill>
                  <a:schemeClr val="lt2"/>
                </a:solidFill>
                <a:latin typeface="Georgia"/>
                <a:ea typeface="Georgia"/>
                <a:cs typeface="Georgia"/>
                <a:sym typeface="Georgia"/>
              </a:rPr>
              <a:t>: Declaration on the Rights of the Child was adopted by the League of Nations</a:t>
            </a:r>
            <a:endParaRPr/>
          </a:p>
          <a:p>
            <a:pPr indent="-182880" lvl="0" marL="182880" rtl="0" algn="l">
              <a:lnSpc>
                <a:spcPct val="90000"/>
              </a:lnSpc>
              <a:spcBef>
                <a:spcPts val="1400"/>
              </a:spcBef>
              <a:spcAft>
                <a:spcPts val="0"/>
              </a:spcAft>
              <a:buSzPts val="2400"/>
              <a:buChar char="▪"/>
            </a:pPr>
            <a:r>
              <a:rPr b="1" lang="en-US" sz="2400">
                <a:solidFill>
                  <a:schemeClr val="lt2"/>
                </a:solidFill>
                <a:latin typeface="Georgia"/>
                <a:ea typeface="Georgia"/>
                <a:cs typeface="Georgia"/>
                <a:sym typeface="Georgia"/>
              </a:rPr>
              <a:t>1948</a:t>
            </a:r>
            <a:r>
              <a:rPr lang="en-US" sz="2400">
                <a:solidFill>
                  <a:schemeClr val="lt2"/>
                </a:solidFill>
                <a:latin typeface="Georgia"/>
                <a:ea typeface="Georgia"/>
                <a:cs typeface="Georgia"/>
                <a:sym typeface="Georgia"/>
              </a:rPr>
              <a:t> : UN General Assembly adopted Universal Declaration of Human Rights</a:t>
            </a:r>
            <a:endParaRPr/>
          </a:p>
          <a:p>
            <a:pPr indent="-182880" lvl="0" marL="182880" rtl="0" algn="l">
              <a:lnSpc>
                <a:spcPct val="90000"/>
              </a:lnSpc>
              <a:spcBef>
                <a:spcPts val="1400"/>
              </a:spcBef>
              <a:spcAft>
                <a:spcPts val="0"/>
              </a:spcAft>
              <a:buSzPts val="2400"/>
              <a:buChar char="▪"/>
            </a:pPr>
            <a:r>
              <a:rPr b="1" lang="en-US" sz="2400">
                <a:solidFill>
                  <a:schemeClr val="lt2"/>
                </a:solidFill>
                <a:latin typeface="Georgia"/>
                <a:ea typeface="Georgia"/>
                <a:cs typeface="Georgia"/>
                <a:sym typeface="Georgia"/>
              </a:rPr>
              <a:t>1959 </a:t>
            </a:r>
            <a:r>
              <a:rPr lang="en-US" sz="2400">
                <a:solidFill>
                  <a:schemeClr val="lt2"/>
                </a:solidFill>
                <a:latin typeface="Georgia"/>
                <a:ea typeface="Georgia"/>
                <a:cs typeface="Georgia"/>
                <a:sym typeface="Georgia"/>
              </a:rPr>
              <a:t>: UN General Assembly adopted a Second Declaration of Rights of the Child</a:t>
            </a:r>
            <a:endParaRPr/>
          </a:p>
          <a:p>
            <a:pPr indent="-182880" lvl="0" marL="182880" rtl="0" algn="l">
              <a:lnSpc>
                <a:spcPct val="90000"/>
              </a:lnSpc>
              <a:spcBef>
                <a:spcPts val="1400"/>
              </a:spcBef>
              <a:spcAft>
                <a:spcPts val="0"/>
              </a:spcAft>
              <a:buSzPts val="2400"/>
              <a:buChar char="▪"/>
            </a:pPr>
            <a:r>
              <a:rPr b="1" lang="en-US" sz="2400">
                <a:solidFill>
                  <a:schemeClr val="lt2"/>
                </a:solidFill>
                <a:latin typeface="Georgia"/>
                <a:ea typeface="Georgia"/>
                <a:cs typeface="Georgia"/>
                <a:sym typeface="Georgia"/>
              </a:rPr>
              <a:t>1979 </a:t>
            </a:r>
            <a:r>
              <a:rPr lang="en-US" sz="2400">
                <a:solidFill>
                  <a:schemeClr val="lt2"/>
                </a:solidFill>
                <a:latin typeface="Georgia"/>
                <a:ea typeface="Georgia"/>
                <a:cs typeface="Georgia"/>
                <a:sym typeface="Georgia"/>
              </a:rPr>
              <a:t>: The International Year of the Child</a:t>
            </a:r>
            <a:endParaRPr/>
          </a:p>
          <a:p>
            <a:pPr indent="-182880" lvl="0" marL="182880" rtl="0" algn="l">
              <a:lnSpc>
                <a:spcPct val="90000"/>
              </a:lnSpc>
              <a:spcBef>
                <a:spcPts val="1400"/>
              </a:spcBef>
              <a:spcAft>
                <a:spcPts val="0"/>
              </a:spcAft>
              <a:buSzPts val="2400"/>
              <a:buChar char="▪"/>
            </a:pPr>
            <a:r>
              <a:rPr b="1" lang="en-US" sz="2400">
                <a:solidFill>
                  <a:schemeClr val="lt2"/>
                </a:solidFill>
                <a:latin typeface="Georgia"/>
                <a:ea typeface="Georgia"/>
                <a:cs typeface="Georgia"/>
                <a:sym typeface="Georgia"/>
              </a:rPr>
              <a:t>1989</a:t>
            </a:r>
            <a:r>
              <a:rPr lang="en-US" sz="2400">
                <a:solidFill>
                  <a:schemeClr val="lt2"/>
                </a:solidFill>
                <a:latin typeface="Georgia"/>
                <a:ea typeface="Georgia"/>
                <a:cs typeface="Georgia"/>
                <a:sym typeface="Georgia"/>
              </a:rPr>
              <a:t> : UN General Assembly adopted the Convention on the Rights of the Child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500"/>
                                        <p:tgtEl>
                                          <p:spTgt spid="336"/>
                                        </p:tgtEl>
                                        <p:attrNameLst>
                                          <p:attrName>ppt_w</p:attrName>
                                        </p:attrNameLst>
                                      </p:cBhvr>
                                      <p:tavLst>
                                        <p:tav fmla="" tm="0">
                                          <p:val>
                                            <p:strVal val="0"/>
                                          </p:val>
                                        </p:tav>
                                        <p:tav fmla="" tm="100000">
                                          <p:val>
                                            <p:strVal val="#ppt_w"/>
                                          </p:val>
                                        </p:tav>
                                      </p:tavLst>
                                    </p:anim>
                                    <p:anim calcmode="lin" valueType="num">
                                      <p:cBhvr additive="base">
                                        <p:cTn dur="500"/>
                                        <p:tgtEl>
                                          <p:spTgt spid="3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37">
                                            <p:txEl>
                                              <p:pRg end="0" st="0"/>
                                            </p:txEl>
                                          </p:spTgt>
                                        </p:tgtEl>
                                        <p:attrNameLst>
                                          <p:attrName>style.visibility</p:attrName>
                                        </p:attrNameLst>
                                      </p:cBhvr>
                                      <p:to>
                                        <p:strVal val="visible"/>
                                      </p:to>
                                    </p:set>
                                    <p:anim calcmode="lin" valueType="num">
                                      <p:cBhvr additive="base">
                                        <p:cTn dur="500"/>
                                        <p:tgtEl>
                                          <p:spTgt spid="33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37">
                                            <p:txEl>
                                              <p:pRg end="1" st="1"/>
                                            </p:txEl>
                                          </p:spTgt>
                                        </p:tgtEl>
                                        <p:attrNameLst>
                                          <p:attrName>style.visibility</p:attrName>
                                        </p:attrNameLst>
                                      </p:cBhvr>
                                      <p:to>
                                        <p:strVal val="visible"/>
                                      </p:to>
                                    </p:set>
                                    <p:anim calcmode="lin" valueType="num">
                                      <p:cBhvr additive="base">
                                        <p:cTn dur="500"/>
                                        <p:tgtEl>
                                          <p:spTgt spid="33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37">
                                            <p:txEl>
                                              <p:pRg end="2" st="2"/>
                                            </p:txEl>
                                          </p:spTgt>
                                        </p:tgtEl>
                                        <p:attrNameLst>
                                          <p:attrName>style.visibility</p:attrName>
                                        </p:attrNameLst>
                                      </p:cBhvr>
                                      <p:to>
                                        <p:strVal val="visible"/>
                                      </p:to>
                                    </p:set>
                                    <p:anim calcmode="lin" valueType="num">
                                      <p:cBhvr additive="base">
                                        <p:cTn dur="500"/>
                                        <p:tgtEl>
                                          <p:spTgt spid="33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37">
                                            <p:txEl>
                                              <p:pRg end="3" st="3"/>
                                            </p:txEl>
                                          </p:spTgt>
                                        </p:tgtEl>
                                        <p:attrNameLst>
                                          <p:attrName>style.visibility</p:attrName>
                                        </p:attrNameLst>
                                      </p:cBhvr>
                                      <p:to>
                                        <p:strVal val="visible"/>
                                      </p:to>
                                    </p:set>
                                    <p:anim calcmode="lin" valueType="num">
                                      <p:cBhvr additive="base">
                                        <p:cTn dur="500"/>
                                        <p:tgtEl>
                                          <p:spTgt spid="33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37">
                                            <p:txEl>
                                              <p:pRg end="4" st="4"/>
                                            </p:txEl>
                                          </p:spTgt>
                                        </p:tgtEl>
                                        <p:attrNameLst>
                                          <p:attrName>style.visibility</p:attrName>
                                        </p:attrNameLst>
                                      </p:cBhvr>
                                      <p:to>
                                        <p:strVal val="visible"/>
                                      </p:to>
                                    </p:set>
                                    <p:anim calcmode="lin" valueType="num">
                                      <p:cBhvr additive="base">
                                        <p:cTn dur="500"/>
                                        <p:tgtEl>
                                          <p:spTgt spid="33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37">
                                            <p:txEl>
                                              <p:pRg end="5" st="5"/>
                                            </p:txEl>
                                          </p:spTgt>
                                        </p:tgtEl>
                                        <p:attrNameLst>
                                          <p:attrName>style.visibility</p:attrName>
                                        </p:attrNameLst>
                                      </p:cBhvr>
                                      <p:to>
                                        <p:strVal val="visible"/>
                                      </p:to>
                                    </p:set>
                                    <p:anim calcmode="lin" valueType="num">
                                      <p:cBhvr additive="base">
                                        <p:cTn dur="500"/>
                                        <p:tgtEl>
                                          <p:spTgt spid="337">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2"/>
          <p:cNvSpPr txBox="1"/>
          <p:nvPr>
            <p:ph type="title"/>
          </p:nvPr>
        </p:nvSpPr>
        <p:spPr>
          <a:xfrm>
            <a:off x="685799" y="284176"/>
            <a:ext cx="7771619"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B0F0"/>
              </a:buClr>
              <a:buSzPts val="3600"/>
              <a:buFont typeface="Georgia"/>
              <a:buNone/>
            </a:pPr>
            <a:r>
              <a:rPr b="1" lang="en-US" sz="3600">
                <a:solidFill>
                  <a:srgbClr val="00B0F0"/>
                </a:solidFill>
                <a:latin typeface="Georgia"/>
                <a:ea typeface="Georgia"/>
                <a:cs typeface="Georgia"/>
                <a:sym typeface="Georgia"/>
              </a:rPr>
              <a:t>CRC</a:t>
            </a:r>
            <a:endParaRPr/>
          </a:p>
        </p:txBody>
      </p:sp>
      <p:sp>
        <p:nvSpPr>
          <p:cNvPr id="343" name="Google Shape;343;p22"/>
          <p:cNvSpPr txBox="1"/>
          <p:nvPr>
            <p:ph idx="1" type="body"/>
          </p:nvPr>
        </p:nvSpPr>
        <p:spPr>
          <a:xfrm>
            <a:off x="457200" y="2057400"/>
            <a:ext cx="8229600" cy="4038600"/>
          </a:xfrm>
          <a:prstGeom prst="rect">
            <a:avLst/>
          </a:prstGeom>
          <a:noFill/>
          <a:ln>
            <a:noFill/>
          </a:ln>
        </p:spPr>
        <p:txBody>
          <a:bodyPr anchorCtr="0" anchor="t" bIns="45700" lIns="91425" spcFirstLastPara="1" rIns="91425" wrap="square" tIns="45700">
            <a:normAutofit lnSpcReduction="10000"/>
          </a:bodyPr>
          <a:lstStyle/>
          <a:p>
            <a:pPr indent="-182880" lvl="0" marL="182880" rtl="0" algn="l">
              <a:lnSpc>
                <a:spcPct val="90000"/>
              </a:lnSpc>
              <a:spcBef>
                <a:spcPts val="0"/>
              </a:spcBef>
              <a:spcAft>
                <a:spcPts val="0"/>
              </a:spcAft>
              <a:buSzPts val="2400"/>
              <a:buChar char="▪"/>
            </a:pPr>
            <a:r>
              <a:rPr lang="en-US" sz="2400">
                <a:latin typeface="Georgia"/>
                <a:ea typeface="Georgia"/>
                <a:cs typeface="Georgia"/>
                <a:sym typeface="Georgia"/>
              </a:rPr>
              <a:t>Most widely ratified UN Convention – 193 member-states (except USA)</a:t>
            </a:r>
            <a:endParaRPr/>
          </a:p>
          <a:p>
            <a:pPr indent="-182880" lvl="0" marL="182880" rtl="0" algn="l">
              <a:lnSpc>
                <a:spcPct val="90000"/>
              </a:lnSpc>
              <a:spcBef>
                <a:spcPts val="1400"/>
              </a:spcBef>
              <a:spcAft>
                <a:spcPts val="0"/>
              </a:spcAft>
              <a:buSzPts val="2400"/>
              <a:buChar char="▪"/>
            </a:pPr>
            <a:r>
              <a:rPr lang="en-US" sz="2400">
                <a:latin typeface="Georgia"/>
                <a:ea typeface="Georgia"/>
                <a:cs typeface="Georgia"/>
                <a:sym typeface="Georgia"/>
              </a:rPr>
              <a:t>CRC brings together children’s human rights articulated in other international treaties</a:t>
            </a:r>
            <a:endParaRPr/>
          </a:p>
          <a:p>
            <a:pPr indent="-182880" lvl="0" marL="182880" rtl="0" algn="l">
              <a:lnSpc>
                <a:spcPct val="90000"/>
              </a:lnSpc>
              <a:spcBef>
                <a:spcPts val="1400"/>
              </a:spcBef>
              <a:spcAft>
                <a:spcPts val="0"/>
              </a:spcAft>
              <a:buSzPts val="2400"/>
              <a:buChar char="▪"/>
            </a:pPr>
            <a:r>
              <a:rPr lang="en-US" sz="2400">
                <a:latin typeface="Georgia"/>
                <a:ea typeface="Georgia"/>
                <a:cs typeface="Georgia"/>
                <a:sym typeface="Georgia"/>
              </a:rPr>
              <a:t> Covers civil, political, economic, social and cultural rights</a:t>
            </a:r>
            <a:endParaRPr/>
          </a:p>
          <a:p>
            <a:pPr indent="-182880" lvl="0" marL="182880" rtl="0" algn="l">
              <a:lnSpc>
                <a:spcPct val="90000"/>
              </a:lnSpc>
              <a:spcBef>
                <a:spcPts val="1400"/>
              </a:spcBef>
              <a:spcAft>
                <a:spcPts val="0"/>
              </a:spcAft>
              <a:buSzPts val="2400"/>
              <a:buChar char="▪"/>
            </a:pPr>
            <a:r>
              <a:rPr lang="en-US" sz="2400">
                <a:latin typeface="Georgia"/>
                <a:ea typeface="Georgia"/>
                <a:cs typeface="Georgia"/>
                <a:sym typeface="Georgia"/>
              </a:rPr>
              <a:t>First international instrument to explicitly recognise children as social actors and active holder of their own rights</a:t>
            </a:r>
            <a:endParaRPr/>
          </a:p>
          <a:p>
            <a:pPr indent="-182880" lvl="0" marL="182880" rtl="0" algn="l">
              <a:lnSpc>
                <a:spcPct val="90000"/>
              </a:lnSpc>
              <a:spcBef>
                <a:spcPts val="1400"/>
              </a:spcBef>
              <a:spcAft>
                <a:spcPts val="0"/>
              </a:spcAft>
              <a:buSzPts val="2400"/>
              <a:buChar char="▪"/>
            </a:pPr>
            <a:r>
              <a:rPr lang="en-US" sz="2400">
                <a:latin typeface="Georgia"/>
                <a:ea typeface="Georgia"/>
                <a:cs typeface="Georgia"/>
                <a:sym typeface="Georgia"/>
              </a:rPr>
              <a:t> CRC and its Optional Protocols are international binding legal instruments – State Parties to report to the Committee on the Rights of the Child.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3"/>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B0F0"/>
              </a:buClr>
              <a:buSzPts val="3600"/>
              <a:buFont typeface="Georgia"/>
              <a:buNone/>
            </a:pPr>
            <a:r>
              <a:rPr b="1" lang="en-US" sz="3600">
                <a:solidFill>
                  <a:srgbClr val="00B0F0"/>
                </a:solidFill>
                <a:latin typeface="Georgia"/>
                <a:ea typeface="Georgia"/>
                <a:cs typeface="Georgia"/>
                <a:sym typeface="Georgia"/>
              </a:rPr>
              <a:t>FOUR GENERAL PRINCIPLES</a:t>
            </a:r>
            <a:endParaRPr b="1" sz="3600">
              <a:solidFill>
                <a:srgbClr val="00B0F0"/>
              </a:solidFill>
              <a:latin typeface="Georgia"/>
              <a:ea typeface="Georgia"/>
              <a:cs typeface="Georgia"/>
              <a:sym typeface="Georgia"/>
            </a:endParaRPr>
          </a:p>
        </p:txBody>
      </p:sp>
      <p:sp>
        <p:nvSpPr>
          <p:cNvPr id="349" name="Google Shape;349;p23"/>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sz="2000">
                <a:latin typeface="Georgia"/>
                <a:ea typeface="Georgia"/>
                <a:cs typeface="Georgia"/>
                <a:sym typeface="Georgia"/>
              </a:rPr>
              <a:t>1. </a:t>
            </a:r>
            <a:r>
              <a:rPr b="1" lang="en-US" sz="2000">
                <a:latin typeface="Georgia"/>
                <a:ea typeface="Georgia"/>
                <a:cs typeface="Georgia"/>
                <a:sym typeface="Georgia"/>
              </a:rPr>
              <a:t>Non-Discrimination (Art 2): </a:t>
            </a:r>
            <a:r>
              <a:rPr lang="en-US" sz="2000">
                <a:latin typeface="Georgia"/>
                <a:ea typeface="Georgia"/>
                <a:cs typeface="Georgia"/>
                <a:sym typeface="Georgia"/>
              </a:rPr>
              <a:t>children should not be denied their rights because of discrimination. </a:t>
            </a:r>
            <a:endParaRPr/>
          </a:p>
          <a:p>
            <a:pPr indent="-182880" lvl="0" marL="182880" rtl="0" algn="l">
              <a:lnSpc>
                <a:spcPct val="90000"/>
              </a:lnSpc>
              <a:spcBef>
                <a:spcPts val="1400"/>
              </a:spcBef>
              <a:spcAft>
                <a:spcPts val="0"/>
              </a:spcAft>
              <a:buSzPts val="2000"/>
              <a:buChar char="▪"/>
            </a:pPr>
            <a:r>
              <a:rPr lang="en-US" sz="2000">
                <a:latin typeface="Georgia"/>
                <a:ea typeface="Georgia"/>
                <a:cs typeface="Georgia"/>
                <a:sym typeface="Georgia"/>
              </a:rPr>
              <a:t>2. </a:t>
            </a:r>
            <a:r>
              <a:rPr b="1" lang="en-US" sz="2000">
                <a:latin typeface="Georgia"/>
                <a:ea typeface="Georgia"/>
                <a:cs typeface="Georgia"/>
                <a:sym typeface="Georgia"/>
              </a:rPr>
              <a:t>Best Interests of the Child (Art 3): </a:t>
            </a:r>
            <a:r>
              <a:rPr lang="en-US" sz="2000">
                <a:latin typeface="Georgia"/>
                <a:ea typeface="Georgia"/>
                <a:cs typeface="Georgia"/>
                <a:sym typeface="Georgia"/>
              </a:rPr>
              <a:t>when making decisions about children, the best interests of the child should be the most important criteria. </a:t>
            </a:r>
            <a:endParaRPr/>
          </a:p>
          <a:p>
            <a:pPr indent="-182880" lvl="0" marL="182880" rtl="0" algn="l">
              <a:lnSpc>
                <a:spcPct val="90000"/>
              </a:lnSpc>
              <a:spcBef>
                <a:spcPts val="1400"/>
              </a:spcBef>
              <a:spcAft>
                <a:spcPts val="0"/>
              </a:spcAft>
              <a:buSzPts val="2000"/>
              <a:buChar char="▪"/>
            </a:pPr>
            <a:r>
              <a:rPr lang="en-US" sz="2000">
                <a:latin typeface="Georgia"/>
                <a:ea typeface="Georgia"/>
                <a:cs typeface="Georgia"/>
                <a:sym typeface="Georgia"/>
              </a:rPr>
              <a:t>3. </a:t>
            </a:r>
            <a:r>
              <a:rPr b="1" lang="en-US" sz="2000">
                <a:latin typeface="Georgia"/>
                <a:ea typeface="Georgia"/>
                <a:cs typeface="Georgia"/>
                <a:sym typeface="Georgia"/>
              </a:rPr>
              <a:t>Survival and Development of the Child (Art 6): </a:t>
            </a:r>
            <a:r>
              <a:rPr lang="en-US" sz="2000">
                <a:latin typeface="Georgia"/>
                <a:ea typeface="Georgia"/>
                <a:cs typeface="Georgia"/>
                <a:sym typeface="Georgia"/>
              </a:rPr>
              <a:t>the life and survival of the child should be of the utmost importance to States in their activities, and they are obligated to ensure children develop into healthy adults. </a:t>
            </a:r>
            <a:endParaRPr/>
          </a:p>
          <a:p>
            <a:pPr indent="-182880" lvl="0" marL="182880" rtl="0" algn="l">
              <a:lnSpc>
                <a:spcPct val="90000"/>
              </a:lnSpc>
              <a:spcBef>
                <a:spcPts val="1400"/>
              </a:spcBef>
              <a:spcAft>
                <a:spcPts val="0"/>
              </a:spcAft>
              <a:buSzPts val="2000"/>
              <a:buChar char="▪"/>
            </a:pPr>
            <a:r>
              <a:rPr lang="en-US" sz="2000">
                <a:latin typeface="Georgia"/>
                <a:ea typeface="Georgia"/>
                <a:cs typeface="Georgia"/>
                <a:sym typeface="Georgia"/>
              </a:rPr>
              <a:t>4. </a:t>
            </a:r>
            <a:r>
              <a:rPr b="1" lang="en-US" sz="2000">
                <a:latin typeface="Georgia"/>
                <a:ea typeface="Georgia"/>
                <a:cs typeface="Georgia"/>
                <a:sym typeface="Georgia"/>
              </a:rPr>
              <a:t>Respect of the views of the child, or rights to participate (Art 12): </a:t>
            </a:r>
            <a:r>
              <a:rPr lang="en-US" sz="2000">
                <a:latin typeface="Georgia"/>
                <a:ea typeface="Georgia"/>
                <a:cs typeface="Georgia"/>
                <a:sym typeface="Georgia"/>
              </a:rPr>
              <a:t>children should be able to participate in decisions that concern them according to their age and maturity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4"/>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4000"/>
              <a:buFont typeface="Corbel"/>
              <a:buNone/>
            </a:pPr>
            <a:r>
              <a:t/>
            </a:r>
            <a:endParaRPr/>
          </a:p>
        </p:txBody>
      </p:sp>
      <p:sp>
        <p:nvSpPr>
          <p:cNvPr id="355" name="Google Shape;355;p24"/>
          <p:cNvSpPr txBox="1"/>
          <p:nvPr>
            <p:ph idx="1" type="body"/>
          </p:nvPr>
        </p:nvSpPr>
        <p:spPr>
          <a:xfrm>
            <a:off x="685797" y="2011680"/>
            <a:ext cx="3657600" cy="420624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800"/>
              <a:buChar char="▪"/>
            </a:pPr>
            <a:r>
              <a:rPr b="1" lang="en-US" sz="1800">
                <a:latin typeface="Rockwell"/>
                <a:ea typeface="Rockwell"/>
                <a:cs typeface="Rockwell"/>
                <a:sym typeface="Rockwell"/>
              </a:rPr>
              <a:t>Right to Survival</a:t>
            </a:r>
            <a:endParaRPr/>
          </a:p>
          <a:p>
            <a:pPr indent="-68579" lvl="0" marL="182880" rtl="0" algn="l">
              <a:lnSpc>
                <a:spcPct val="90000"/>
              </a:lnSpc>
              <a:spcBef>
                <a:spcPts val="1400"/>
              </a:spcBef>
              <a:spcAft>
                <a:spcPts val="0"/>
              </a:spcAft>
              <a:buSzPts val="1800"/>
              <a:buNone/>
            </a:pPr>
            <a:r>
              <a:t/>
            </a:r>
            <a:endParaRPr b="1" sz="1800">
              <a:latin typeface="Rockwell"/>
              <a:ea typeface="Rockwell"/>
              <a:cs typeface="Rockwell"/>
              <a:sym typeface="Rockwell"/>
            </a:endParaRPr>
          </a:p>
          <a:p>
            <a:pPr indent="-182880" lvl="0" marL="182880" rtl="0" algn="l">
              <a:lnSpc>
                <a:spcPct val="90000"/>
              </a:lnSpc>
              <a:spcBef>
                <a:spcPts val="1400"/>
              </a:spcBef>
              <a:spcAft>
                <a:spcPts val="0"/>
              </a:spcAft>
              <a:buSzPts val="1800"/>
              <a:buChar char="▪"/>
            </a:pPr>
            <a:r>
              <a:rPr b="1" lang="en-US" sz="1800">
                <a:latin typeface="Rockwell"/>
                <a:ea typeface="Rockwell"/>
                <a:cs typeface="Rockwell"/>
                <a:sym typeface="Rockwell"/>
              </a:rPr>
              <a:t>Right to Protection</a:t>
            </a:r>
            <a:endParaRPr/>
          </a:p>
          <a:p>
            <a:pPr indent="-68579" lvl="0" marL="182880" rtl="0" algn="l">
              <a:lnSpc>
                <a:spcPct val="90000"/>
              </a:lnSpc>
              <a:spcBef>
                <a:spcPts val="1400"/>
              </a:spcBef>
              <a:spcAft>
                <a:spcPts val="0"/>
              </a:spcAft>
              <a:buSzPts val="1800"/>
              <a:buNone/>
            </a:pPr>
            <a:r>
              <a:t/>
            </a:r>
            <a:endParaRPr b="1" sz="1800">
              <a:latin typeface="Rockwell"/>
              <a:ea typeface="Rockwell"/>
              <a:cs typeface="Rockwell"/>
              <a:sym typeface="Rockwell"/>
            </a:endParaRPr>
          </a:p>
          <a:p>
            <a:pPr indent="-68579" lvl="0" marL="182880" rtl="0" algn="l">
              <a:lnSpc>
                <a:spcPct val="90000"/>
              </a:lnSpc>
              <a:spcBef>
                <a:spcPts val="1400"/>
              </a:spcBef>
              <a:spcAft>
                <a:spcPts val="0"/>
              </a:spcAft>
              <a:buSzPts val="1800"/>
              <a:buNone/>
            </a:pPr>
            <a:r>
              <a:t/>
            </a:r>
            <a:endParaRPr b="1" sz="1800">
              <a:latin typeface="Rockwell"/>
              <a:ea typeface="Rockwell"/>
              <a:cs typeface="Rockwell"/>
              <a:sym typeface="Rockwell"/>
            </a:endParaRPr>
          </a:p>
          <a:p>
            <a:pPr indent="-182880" lvl="0" marL="182880" rtl="0" algn="l">
              <a:lnSpc>
                <a:spcPct val="90000"/>
              </a:lnSpc>
              <a:spcBef>
                <a:spcPts val="1400"/>
              </a:spcBef>
              <a:spcAft>
                <a:spcPts val="0"/>
              </a:spcAft>
              <a:buSzPts val="1800"/>
              <a:buChar char="▪"/>
            </a:pPr>
            <a:r>
              <a:rPr b="1" lang="en-US" sz="1800">
                <a:latin typeface="Rockwell"/>
                <a:ea typeface="Rockwell"/>
                <a:cs typeface="Rockwell"/>
                <a:sym typeface="Rockwell"/>
              </a:rPr>
              <a:t>Right to Participation</a:t>
            </a:r>
            <a:endParaRPr/>
          </a:p>
          <a:p>
            <a:pPr indent="-68579" lvl="0" marL="182880" rtl="0" algn="l">
              <a:lnSpc>
                <a:spcPct val="90000"/>
              </a:lnSpc>
              <a:spcBef>
                <a:spcPts val="1400"/>
              </a:spcBef>
              <a:spcAft>
                <a:spcPts val="0"/>
              </a:spcAft>
              <a:buSzPts val="1800"/>
              <a:buNone/>
            </a:pPr>
            <a:r>
              <a:t/>
            </a:r>
            <a:endParaRPr b="1" sz="1800">
              <a:latin typeface="Rockwell"/>
              <a:ea typeface="Rockwell"/>
              <a:cs typeface="Rockwell"/>
              <a:sym typeface="Rockwell"/>
            </a:endParaRPr>
          </a:p>
          <a:p>
            <a:pPr indent="-68579" lvl="0" marL="182880" rtl="0" algn="l">
              <a:lnSpc>
                <a:spcPct val="90000"/>
              </a:lnSpc>
              <a:spcBef>
                <a:spcPts val="1400"/>
              </a:spcBef>
              <a:spcAft>
                <a:spcPts val="0"/>
              </a:spcAft>
              <a:buSzPts val="1800"/>
              <a:buNone/>
            </a:pPr>
            <a:r>
              <a:t/>
            </a:r>
            <a:endParaRPr b="1" sz="1800">
              <a:latin typeface="Rockwell"/>
              <a:ea typeface="Rockwell"/>
              <a:cs typeface="Rockwell"/>
              <a:sym typeface="Rockwell"/>
            </a:endParaRPr>
          </a:p>
          <a:p>
            <a:pPr indent="-182880" lvl="0" marL="182880" rtl="0" algn="l">
              <a:lnSpc>
                <a:spcPct val="90000"/>
              </a:lnSpc>
              <a:spcBef>
                <a:spcPts val="1400"/>
              </a:spcBef>
              <a:spcAft>
                <a:spcPts val="0"/>
              </a:spcAft>
              <a:buSzPts val="1800"/>
              <a:buChar char="▪"/>
            </a:pPr>
            <a:r>
              <a:rPr b="1" lang="en-US" sz="1800">
                <a:latin typeface="Rockwell"/>
                <a:ea typeface="Rockwell"/>
                <a:cs typeface="Rockwell"/>
                <a:sym typeface="Rockwell"/>
              </a:rPr>
              <a:t>Right to Development</a:t>
            </a:r>
            <a:endParaRPr/>
          </a:p>
        </p:txBody>
      </p:sp>
      <p:sp>
        <p:nvSpPr>
          <p:cNvPr id="356" name="Google Shape;356;p24"/>
          <p:cNvSpPr txBox="1"/>
          <p:nvPr>
            <p:ph idx="2" type="body"/>
          </p:nvPr>
        </p:nvSpPr>
        <p:spPr>
          <a:xfrm>
            <a:off x="4800600" y="2011680"/>
            <a:ext cx="3657600" cy="4206240"/>
          </a:xfrm>
          <a:prstGeom prst="rect">
            <a:avLst/>
          </a:prstGeom>
          <a:noFill/>
          <a:ln>
            <a:noFill/>
          </a:ln>
        </p:spPr>
        <p:txBody>
          <a:bodyPr anchorCtr="0" anchor="t" bIns="45700" lIns="91425" spcFirstLastPara="1" rIns="91425" wrap="square" tIns="45700">
            <a:normAutofit fontScale="47500" lnSpcReduction="20000"/>
          </a:bodyPr>
          <a:lstStyle/>
          <a:p>
            <a:pPr indent="-182919" lvl="0" marL="182880" rtl="0" algn="l">
              <a:lnSpc>
                <a:spcPct val="90000"/>
              </a:lnSpc>
              <a:spcBef>
                <a:spcPts val="0"/>
              </a:spcBef>
              <a:spcAft>
                <a:spcPts val="0"/>
              </a:spcAft>
              <a:buSzPct val="100000"/>
              <a:buFont typeface="Noto Sans Symbols"/>
              <a:buChar char="⮚"/>
            </a:pPr>
            <a:r>
              <a:rPr lang="en-US" sz="2475">
                <a:latin typeface="Rockwell"/>
                <a:ea typeface="Rockwell"/>
                <a:cs typeface="Rockwell"/>
                <a:sym typeface="Rockwell"/>
              </a:rPr>
              <a:t>includes the right to life, the attainable standard of health, nutrition and adequate standard of living. It also includes the right to a name and nationality.</a:t>
            </a:r>
            <a:endParaRPr/>
          </a:p>
          <a:p>
            <a:pPr indent="-108267" lvl="0" marL="182880" rtl="0" algn="l">
              <a:lnSpc>
                <a:spcPct val="90000"/>
              </a:lnSpc>
              <a:spcBef>
                <a:spcPts val="1400"/>
              </a:spcBef>
              <a:spcAft>
                <a:spcPts val="0"/>
              </a:spcAft>
              <a:buSzPct val="100000"/>
              <a:buFont typeface="Noto Sans Symbols"/>
              <a:buNone/>
            </a:pPr>
            <a:r>
              <a:t/>
            </a:r>
            <a:endParaRPr sz="2475">
              <a:latin typeface="Rockwell"/>
              <a:ea typeface="Rockwell"/>
              <a:cs typeface="Rockwell"/>
              <a:sym typeface="Rockwell"/>
            </a:endParaRPr>
          </a:p>
          <a:p>
            <a:pPr indent="-182919" lvl="0" marL="182880" rtl="0" algn="l">
              <a:lnSpc>
                <a:spcPct val="90000"/>
              </a:lnSpc>
              <a:spcBef>
                <a:spcPts val="1400"/>
              </a:spcBef>
              <a:spcAft>
                <a:spcPts val="0"/>
              </a:spcAft>
              <a:buSzPct val="100000"/>
              <a:buFont typeface="Noto Sans Symbols"/>
              <a:buChar char="⮚"/>
            </a:pPr>
            <a:r>
              <a:rPr lang="en-US" sz="2475">
                <a:latin typeface="Rockwell"/>
                <a:ea typeface="Rockwell"/>
                <a:cs typeface="Rockwell"/>
                <a:sym typeface="Rockwell"/>
              </a:rPr>
              <a:t>includes freedom from all forms of exploitation, abuse, inhuman or degrading treatment, and neglect including, the right to special protection in situations of emergency and armed conflict.</a:t>
            </a:r>
            <a:endParaRPr/>
          </a:p>
          <a:p>
            <a:pPr indent="-108267" lvl="0" marL="182880" rtl="0" algn="l">
              <a:lnSpc>
                <a:spcPct val="90000"/>
              </a:lnSpc>
              <a:spcBef>
                <a:spcPts val="1400"/>
              </a:spcBef>
              <a:spcAft>
                <a:spcPts val="0"/>
              </a:spcAft>
              <a:buSzPct val="100000"/>
              <a:buFont typeface="Noto Sans Symbols"/>
              <a:buNone/>
            </a:pPr>
            <a:r>
              <a:t/>
            </a:r>
            <a:endParaRPr sz="2475">
              <a:latin typeface="Rockwell"/>
              <a:ea typeface="Rockwell"/>
              <a:cs typeface="Rockwell"/>
              <a:sym typeface="Rockwell"/>
            </a:endParaRPr>
          </a:p>
          <a:p>
            <a:pPr indent="-182919" lvl="0" marL="182880" rtl="0" algn="l">
              <a:lnSpc>
                <a:spcPct val="90000"/>
              </a:lnSpc>
              <a:spcBef>
                <a:spcPts val="1400"/>
              </a:spcBef>
              <a:spcAft>
                <a:spcPts val="0"/>
              </a:spcAft>
              <a:buSzPct val="100000"/>
              <a:buFont typeface="Noto Sans Symbols"/>
              <a:buChar char="⮚"/>
            </a:pPr>
            <a:r>
              <a:rPr lang="en-US" sz="2475">
                <a:latin typeface="Rockwell"/>
                <a:ea typeface="Rockwell"/>
                <a:cs typeface="Rockwell"/>
                <a:sym typeface="Rockwell"/>
              </a:rPr>
              <a:t>includes respect for the views of the child, freedom of expressions, access to appropriate information, and freedom of thought, conscience and religion.</a:t>
            </a:r>
            <a:endParaRPr/>
          </a:p>
          <a:p>
            <a:pPr indent="-108267" lvl="0" marL="182880" rtl="0" algn="l">
              <a:lnSpc>
                <a:spcPct val="90000"/>
              </a:lnSpc>
              <a:spcBef>
                <a:spcPts val="1400"/>
              </a:spcBef>
              <a:spcAft>
                <a:spcPts val="0"/>
              </a:spcAft>
              <a:buSzPct val="100000"/>
              <a:buFont typeface="Noto Sans Symbols"/>
              <a:buNone/>
            </a:pPr>
            <a:r>
              <a:t/>
            </a:r>
            <a:endParaRPr sz="2475">
              <a:latin typeface="Rockwell"/>
              <a:ea typeface="Rockwell"/>
              <a:cs typeface="Rockwell"/>
              <a:sym typeface="Rockwell"/>
            </a:endParaRPr>
          </a:p>
          <a:p>
            <a:pPr indent="-108267" lvl="0" marL="182880" rtl="0" algn="l">
              <a:lnSpc>
                <a:spcPct val="90000"/>
              </a:lnSpc>
              <a:spcBef>
                <a:spcPts val="1400"/>
              </a:spcBef>
              <a:spcAft>
                <a:spcPts val="0"/>
              </a:spcAft>
              <a:buSzPct val="100000"/>
              <a:buFont typeface="Noto Sans Symbols"/>
              <a:buNone/>
            </a:pPr>
            <a:r>
              <a:t/>
            </a:r>
            <a:endParaRPr sz="2475">
              <a:latin typeface="Rockwell"/>
              <a:ea typeface="Rockwell"/>
              <a:cs typeface="Rockwell"/>
              <a:sym typeface="Rockwell"/>
            </a:endParaRPr>
          </a:p>
          <a:p>
            <a:pPr indent="-182919" lvl="0" marL="182880" rtl="0" algn="l">
              <a:lnSpc>
                <a:spcPct val="90000"/>
              </a:lnSpc>
              <a:spcBef>
                <a:spcPts val="1400"/>
              </a:spcBef>
              <a:spcAft>
                <a:spcPts val="0"/>
              </a:spcAft>
              <a:buSzPct val="100000"/>
              <a:buFont typeface="Noto Sans Symbols"/>
              <a:buChar char="⮚"/>
            </a:pPr>
            <a:r>
              <a:rPr lang="en-US" sz="2475">
                <a:latin typeface="Rockwell"/>
                <a:ea typeface="Rockwell"/>
                <a:cs typeface="Rockwell"/>
                <a:sym typeface="Rockwell"/>
              </a:rPr>
              <a:t>the right to education, support for early childhood development and care, social security and the right to leisure, recreation and cultural activities.</a:t>
            </a:r>
            <a:endParaRPr/>
          </a:p>
          <a:p>
            <a:pPr indent="-108267" lvl="0" marL="182880" rtl="0" algn="ctr">
              <a:lnSpc>
                <a:spcPct val="90000"/>
              </a:lnSpc>
              <a:spcBef>
                <a:spcPts val="1400"/>
              </a:spcBef>
              <a:spcAft>
                <a:spcPts val="0"/>
              </a:spcAft>
              <a:buSzPct val="100000"/>
              <a:buFont typeface="Noto Sans Symbols"/>
              <a:buNone/>
            </a:pPr>
            <a:r>
              <a:t/>
            </a:r>
            <a:endParaRPr sz="2475">
              <a:latin typeface="Rockwell"/>
              <a:ea typeface="Rockwell"/>
              <a:cs typeface="Rockwell"/>
              <a:sym typeface="Rockwell"/>
            </a:endParaRPr>
          </a:p>
          <a:p>
            <a:pPr indent="-116522" lvl="0" marL="182880" rtl="0" algn="ctr">
              <a:lnSpc>
                <a:spcPct val="90000"/>
              </a:lnSpc>
              <a:spcBef>
                <a:spcPts val="1400"/>
              </a:spcBef>
              <a:spcAft>
                <a:spcPts val="0"/>
              </a:spcAft>
              <a:buSzPct val="100000"/>
              <a:buFont typeface="Noto Sans Symbols"/>
              <a:buNone/>
            </a:pPr>
            <a:r>
              <a:t/>
            </a:r>
            <a:endParaRPr>
              <a:latin typeface="Rockwell"/>
              <a:ea typeface="Rockwell"/>
              <a:cs typeface="Rockwell"/>
              <a:sym typeface="Rockwell"/>
            </a:endParaRPr>
          </a:p>
          <a:p>
            <a:pPr indent="-116522" lvl="0" marL="182880" rtl="0" algn="ctr">
              <a:lnSpc>
                <a:spcPct val="90000"/>
              </a:lnSpc>
              <a:spcBef>
                <a:spcPts val="1400"/>
              </a:spcBef>
              <a:spcAft>
                <a:spcPts val="0"/>
              </a:spcAft>
              <a:buSzPct val="100000"/>
              <a:buFont typeface="Noto Sans Symbols"/>
              <a:buNone/>
            </a:pPr>
            <a:r>
              <a:t/>
            </a:r>
            <a:endParaRPr>
              <a:latin typeface="Rockwell"/>
              <a:ea typeface="Rockwell"/>
              <a:cs typeface="Rockwell"/>
              <a:sym typeface="Rockwell"/>
            </a:endParaRPr>
          </a:p>
          <a:p>
            <a:pPr indent="-116522" lvl="0" marL="182880" rtl="0" algn="l">
              <a:lnSpc>
                <a:spcPct val="90000"/>
              </a:lnSpc>
              <a:spcBef>
                <a:spcPts val="1400"/>
              </a:spcBef>
              <a:spcAft>
                <a:spcPts val="0"/>
              </a:spcAft>
              <a:buSzPct val="100000"/>
              <a:buNone/>
            </a:pPr>
            <a:r>
              <a:t/>
            </a:r>
            <a:endParaRPr>
              <a:latin typeface="Rockwell"/>
              <a:ea typeface="Rockwell"/>
              <a:cs typeface="Rockwell"/>
              <a:sym typeface="Rockwell"/>
            </a:endParaRPr>
          </a:p>
          <a:p>
            <a:pPr indent="-116522" lvl="0" marL="182880" rtl="0" algn="l">
              <a:lnSpc>
                <a:spcPct val="90000"/>
              </a:lnSpc>
              <a:spcBef>
                <a:spcPts val="1400"/>
              </a:spcBef>
              <a:spcAft>
                <a:spcPts val="0"/>
              </a:spcAft>
              <a:buSzPct val="100000"/>
              <a:buNone/>
            </a:pPr>
            <a:r>
              <a:t/>
            </a:r>
            <a:endParaRPr/>
          </a:p>
        </p:txBody>
      </p:sp>
      <p:sp>
        <p:nvSpPr>
          <p:cNvPr id="357" name="Google Shape;357;p24"/>
          <p:cNvSpPr txBox="1"/>
          <p:nvPr/>
        </p:nvSpPr>
        <p:spPr>
          <a:xfrm>
            <a:off x="696972" y="304800"/>
            <a:ext cx="7965140" cy="1300583"/>
          </a:xfrm>
          <a:prstGeom prst="rect">
            <a:avLst/>
          </a:prstGeom>
          <a:solidFill>
            <a:srgbClr val="95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3300"/>
              <a:buFont typeface="Arial"/>
              <a:buNone/>
            </a:pPr>
            <a:r>
              <a:rPr b="1" i="0" lang="en-US" sz="3300" u="none" cap="none" strike="noStrike">
                <a:solidFill>
                  <a:srgbClr val="FFFF00"/>
                </a:solidFill>
                <a:latin typeface="Georgia"/>
                <a:ea typeface="Georgia"/>
                <a:cs typeface="Georgia"/>
                <a:sym typeface="Georgia"/>
              </a:rPr>
              <a:t>Four Categories of Child Rights</a:t>
            </a:r>
            <a:endParaRPr/>
          </a:p>
          <a:p>
            <a:pPr indent="0" lvl="0" marL="0" marR="0" rtl="0" algn="ctr">
              <a:spcBef>
                <a:spcPts val="0"/>
              </a:spcBef>
              <a:spcAft>
                <a:spcPts val="0"/>
              </a:spcAft>
              <a:buClr>
                <a:srgbClr val="FFFF00"/>
              </a:buClr>
              <a:buSzPts val="3300"/>
              <a:buFont typeface="Arial"/>
              <a:buNone/>
            </a:pPr>
            <a:r>
              <a:rPr b="1" i="0" lang="en-US" sz="3300" u="none" cap="none" strike="noStrike">
                <a:solidFill>
                  <a:srgbClr val="FFFF00"/>
                </a:solidFill>
                <a:latin typeface="Georgia"/>
                <a:ea typeface="Georgia"/>
                <a:cs typeface="Georgia"/>
                <a:sym typeface="Georgia"/>
              </a:rPr>
              <a:t>(SPPD)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5"/>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B0F0"/>
              </a:buClr>
              <a:buSzPts val="4000"/>
              <a:buFont typeface="Georgia"/>
              <a:buNone/>
            </a:pPr>
            <a:r>
              <a:rPr b="1" lang="en-US">
                <a:solidFill>
                  <a:srgbClr val="00B0F0"/>
                </a:solidFill>
                <a:latin typeface="Georgia"/>
                <a:ea typeface="Georgia"/>
                <a:cs typeface="Georgia"/>
                <a:sym typeface="Georgia"/>
              </a:rPr>
              <a:t>OPTIONAL PROTOCOLS</a:t>
            </a:r>
            <a:endParaRPr/>
          </a:p>
        </p:txBody>
      </p:sp>
      <p:sp>
        <p:nvSpPr>
          <p:cNvPr id="363" name="Google Shape;363;p25"/>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sz="2000"/>
              <a:t> </a:t>
            </a:r>
            <a:r>
              <a:rPr lang="en-US" sz="2000">
                <a:latin typeface="Georgia"/>
                <a:ea typeface="Georgia"/>
                <a:cs typeface="Georgia"/>
                <a:sym typeface="Georgia"/>
              </a:rPr>
              <a:t>An Optional Protocol is a separate treaty that provides additional procedures or addresses a substantive area</a:t>
            </a:r>
            <a:endParaRPr/>
          </a:p>
          <a:p>
            <a:pPr indent="0" lvl="0" marL="0" rtl="0" algn="l">
              <a:lnSpc>
                <a:spcPct val="90000"/>
              </a:lnSpc>
              <a:spcBef>
                <a:spcPts val="1400"/>
              </a:spcBef>
              <a:spcAft>
                <a:spcPts val="0"/>
              </a:spcAft>
              <a:buSzPts val="2000"/>
              <a:buFont typeface="Corbel"/>
              <a:buNone/>
            </a:pPr>
            <a:r>
              <a:t/>
            </a:r>
            <a:endParaRPr sz="2000">
              <a:latin typeface="Georgia"/>
              <a:ea typeface="Georgia"/>
              <a:cs typeface="Georgia"/>
              <a:sym typeface="Georgia"/>
            </a:endParaRPr>
          </a:p>
          <a:p>
            <a:pPr indent="-182880" lvl="0" marL="182880" rtl="0" algn="l">
              <a:lnSpc>
                <a:spcPct val="90000"/>
              </a:lnSpc>
              <a:spcBef>
                <a:spcPts val="1400"/>
              </a:spcBef>
              <a:spcAft>
                <a:spcPts val="0"/>
              </a:spcAft>
              <a:buSzPts val="2000"/>
              <a:buChar char="▪"/>
            </a:pPr>
            <a:r>
              <a:rPr lang="en-US" sz="2000">
                <a:latin typeface="Georgia"/>
                <a:ea typeface="Georgia"/>
                <a:cs typeface="Georgia"/>
                <a:sym typeface="Georgia"/>
              </a:rPr>
              <a:t>Three Optional Protocols:</a:t>
            </a:r>
            <a:endParaRPr/>
          </a:p>
          <a:p>
            <a:pPr indent="-182880" lvl="1" marL="411480" rtl="0" algn="l">
              <a:lnSpc>
                <a:spcPct val="90000"/>
              </a:lnSpc>
              <a:spcBef>
                <a:spcPts val="400"/>
              </a:spcBef>
              <a:spcAft>
                <a:spcPts val="0"/>
              </a:spcAft>
              <a:buSzPts val="2000"/>
              <a:buChar char="▪"/>
            </a:pPr>
            <a:r>
              <a:rPr lang="en-US" sz="2000">
                <a:latin typeface="Georgia"/>
                <a:ea typeface="Georgia"/>
                <a:cs typeface="Georgia"/>
                <a:sym typeface="Georgia"/>
              </a:rPr>
              <a:t> OP1: “Optional Protocol to the Convention on the Rights of the Child on the Sale of children, Child Prostitution and Child Pornography” (OPSC), 2002</a:t>
            </a:r>
            <a:endParaRPr/>
          </a:p>
          <a:p>
            <a:pPr indent="-182880" lvl="1" marL="411480" rtl="0" algn="l">
              <a:lnSpc>
                <a:spcPct val="90000"/>
              </a:lnSpc>
              <a:spcBef>
                <a:spcPts val="600"/>
              </a:spcBef>
              <a:spcAft>
                <a:spcPts val="0"/>
              </a:spcAft>
              <a:buSzPts val="2000"/>
              <a:buChar char="▪"/>
            </a:pPr>
            <a:r>
              <a:rPr lang="en-US" sz="2000">
                <a:latin typeface="Georgia"/>
                <a:ea typeface="Georgia"/>
                <a:cs typeface="Georgia"/>
                <a:sym typeface="Georgia"/>
              </a:rPr>
              <a:t>OP2: “Optional Protocol to the Convention on the Rights of the Child on the Involvement of Children in Armed Conflict” (OPAC), 2002.</a:t>
            </a:r>
            <a:endParaRPr/>
          </a:p>
          <a:p>
            <a:pPr indent="-182880" lvl="1" marL="411480" rtl="0" algn="l">
              <a:lnSpc>
                <a:spcPct val="90000"/>
              </a:lnSpc>
              <a:spcBef>
                <a:spcPts val="600"/>
              </a:spcBef>
              <a:spcAft>
                <a:spcPts val="0"/>
              </a:spcAft>
              <a:buSzPts val="2000"/>
              <a:buChar char="▪"/>
            </a:pPr>
            <a:r>
              <a:rPr lang="en-US" sz="2000">
                <a:latin typeface="Georgia"/>
                <a:ea typeface="Georgia"/>
                <a:cs typeface="Georgia"/>
                <a:sym typeface="Georgia"/>
              </a:rPr>
              <a:t>OP3: “Optional Protocol on communication procedure”, 2011</a:t>
            </a:r>
            <a:endParaRPr/>
          </a:p>
          <a:p>
            <a:pPr indent="0" lvl="2" marL="640080" rtl="0" algn="l">
              <a:lnSpc>
                <a:spcPct val="90000"/>
              </a:lnSpc>
              <a:spcBef>
                <a:spcPts val="600"/>
              </a:spcBef>
              <a:spcAft>
                <a:spcPts val="0"/>
              </a:spcAft>
              <a:buSzPts val="3200"/>
              <a:buNone/>
            </a:pPr>
            <a:r>
              <a:t/>
            </a:r>
            <a:endParaRPr sz="3200">
              <a:latin typeface="Georgia"/>
              <a:ea typeface="Georgia"/>
              <a:cs typeface="Georgia"/>
              <a:sym typeface="Georgia"/>
            </a:endParaRPr>
          </a:p>
          <a:p>
            <a:pPr indent="-182880" lvl="3" marL="868680" rtl="0" algn="l">
              <a:lnSpc>
                <a:spcPct val="90000"/>
              </a:lnSpc>
              <a:spcBef>
                <a:spcPts val="600"/>
              </a:spcBef>
              <a:spcAft>
                <a:spcPts val="0"/>
              </a:spcAft>
              <a:buSzPts val="1600"/>
              <a:buFont typeface="Corbel"/>
              <a:buNone/>
            </a:pPr>
            <a:r>
              <a:t/>
            </a:r>
            <a:endParaRPr>
              <a:latin typeface="Garamond"/>
              <a:ea typeface="Garamond"/>
              <a:cs typeface="Garamond"/>
              <a:sym typeface="Garamond"/>
            </a:endParaRPr>
          </a:p>
          <a:p>
            <a:pPr indent="-55880" lvl="1" marL="411480" rtl="0" algn="l">
              <a:lnSpc>
                <a:spcPct val="90000"/>
              </a:lnSpc>
              <a:spcBef>
                <a:spcPts val="600"/>
              </a:spcBef>
              <a:spcAft>
                <a:spcPts val="0"/>
              </a:spcAft>
              <a:buSzPts val="2000"/>
              <a:buNone/>
            </a:pPr>
            <a:r>
              <a:t/>
            </a:r>
            <a:endParaRPr>
              <a:latin typeface="Garamond"/>
              <a:ea typeface="Garamond"/>
              <a:cs typeface="Garamond"/>
              <a:sym typeface="Garamond"/>
            </a:endParaRPr>
          </a:p>
          <a:p>
            <a:pPr indent="-30480" lvl="1" marL="411480" rtl="0" algn="l">
              <a:lnSpc>
                <a:spcPct val="90000"/>
              </a:lnSpc>
              <a:spcBef>
                <a:spcPts val="600"/>
              </a:spcBef>
              <a:spcAft>
                <a:spcPts val="0"/>
              </a:spcAft>
              <a:buSzPts val="2400"/>
              <a:buNone/>
            </a:pPr>
            <a:r>
              <a:t/>
            </a:r>
            <a:endParaRPr sz="2400">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500"/>
                                        <p:tgtEl>
                                          <p:spTgt spid="36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6"/>
          <p:cNvSpPr txBox="1"/>
          <p:nvPr>
            <p:ph type="title"/>
          </p:nvPr>
        </p:nvSpPr>
        <p:spPr>
          <a:xfrm>
            <a:off x="624893" y="2208879"/>
            <a:ext cx="7886700" cy="1676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3600"/>
              <a:buFont typeface="Georgia"/>
              <a:buNone/>
            </a:pPr>
            <a:r>
              <a:rPr b="1" lang="en-US" sz="3600">
                <a:latin typeface="Georgia"/>
                <a:ea typeface="Georgia"/>
                <a:cs typeface="Georgia"/>
                <a:sym typeface="Georgia"/>
              </a:rPr>
              <a:t>CHILD AND ADOLESCENT PARTICIPATION</a:t>
            </a:r>
            <a:endParaRPr/>
          </a:p>
        </p:txBody>
      </p:sp>
      <p:sp>
        <p:nvSpPr>
          <p:cNvPr id="369" name="Google Shape;369;p26"/>
          <p:cNvSpPr txBox="1"/>
          <p:nvPr>
            <p:ph idx="1" type="body"/>
          </p:nvPr>
        </p:nvSpPr>
        <p:spPr>
          <a:xfrm>
            <a:off x="624893" y="3984400"/>
            <a:ext cx="7886700" cy="2797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t/>
            </a:r>
            <a:endParaRPr b="1"/>
          </a:p>
          <a:p>
            <a:pPr indent="0" lvl="0" marL="0" rtl="0" algn="l">
              <a:lnSpc>
                <a:spcPct val="90000"/>
              </a:lnSpc>
              <a:spcBef>
                <a:spcPts val="1400"/>
              </a:spcBef>
              <a:spcAft>
                <a:spcPts val="0"/>
              </a:spcAft>
              <a:buSzPts val="2000"/>
              <a:buNone/>
            </a:pPr>
            <a:r>
              <a:t/>
            </a:r>
            <a:endParaRPr b="1"/>
          </a:p>
          <a:p>
            <a:pPr indent="0" lvl="0" marL="0" rtl="0" algn="ctr">
              <a:lnSpc>
                <a:spcPct val="90000"/>
              </a:lnSpc>
              <a:spcBef>
                <a:spcPts val="1400"/>
              </a:spcBef>
              <a:spcAft>
                <a:spcPts val="0"/>
              </a:spcAft>
              <a:buSzPts val="2000"/>
              <a:buNone/>
            </a:pPr>
            <a:r>
              <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7"/>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70C0"/>
              </a:buClr>
              <a:buSzPts val="3600"/>
              <a:buFont typeface="Georgia"/>
              <a:buNone/>
            </a:pPr>
            <a:r>
              <a:rPr b="1" lang="en-US" sz="3600">
                <a:solidFill>
                  <a:srgbClr val="0070C0"/>
                </a:solidFill>
                <a:latin typeface="Georgia"/>
                <a:ea typeface="Georgia"/>
                <a:cs typeface="Georgia"/>
                <a:sym typeface="Georgia"/>
              </a:rPr>
              <a:t>DEFINING “CHILD PARTICIPATION”</a:t>
            </a:r>
            <a:endParaRPr/>
          </a:p>
        </p:txBody>
      </p:sp>
      <p:sp>
        <p:nvSpPr>
          <p:cNvPr id="375" name="Google Shape;375;p27"/>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a:bodyPr>
          <a:lstStyle/>
          <a:p>
            <a:pPr indent="-203200" lvl="0" marL="182880" rtl="0" algn="ctr">
              <a:lnSpc>
                <a:spcPct val="90000"/>
              </a:lnSpc>
              <a:spcBef>
                <a:spcPts val="0"/>
              </a:spcBef>
              <a:spcAft>
                <a:spcPts val="0"/>
              </a:spcAft>
              <a:buSzPts val="3200"/>
              <a:buChar char="▪"/>
            </a:pPr>
            <a:r>
              <a:rPr i="1" lang="en-US" sz="3200">
                <a:latin typeface="Georgia"/>
                <a:ea typeface="Georgia"/>
                <a:cs typeface="Georgia"/>
                <a:sym typeface="Georgia"/>
              </a:rPr>
              <a:t>“Participation is a basic human right, and as such, it is not a gift or privilege bestowed by adults on children, but the right of every child capable of expressing a view. In other words, it is a fundamental right for all children – especially the most marginalized and vulnerable in society”</a:t>
            </a:r>
            <a:endParaRPr/>
          </a:p>
          <a:p>
            <a:pPr indent="-43179" lvl="0" marL="182880" rtl="0" algn="l">
              <a:lnSpc>
                <a:spcPct val="90000"/>
              </a:lnSpc>
              <a:spcBef>
                <a:spcPts val="1400"/>
              </a:spcBef>
              <a:spcAft>
                <a:spcPts val="0"/>
              </a:spcAft>
              <a:buSzPts val="22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8"/>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3600"/>
              <a:buFont typeface="Georgia"/>
              <a:buNone/>
            </a:pPr>
            <a:r>
              <a:rPr b="1" lang="en-US" sz="3600">
                <a:latin typeface="Georgia"/>
                <a:ea typeface="Georgia"/>
                <a:cs typeface="Georgia"/>
                <a:sym typeface="Georgia"/>
              </a:rPr>
              <a:t>IN OTHER WORDS…..</a:t>
            </a:r>
            <a:endParaRPr/>
          </a:p>
        </p:txBody>
      </p:sp>
      <p:sp>
        <p:nvSpPr>
          <p:cNvPr id="381" name="Google Shape;381;p28"/>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lnSpcReduction="10000"/>
          </a:bodyPr>
          <a:lstStyle/>
          <a:p>
            <a:pPr indent="-381000" lvl="1" marL="673100" rtl="0" algn="l">
              <a:lnSpc>
                <a:spcPct val="90000"/>
              </a:lnSpc>
              <a:spcBef>
                <a:spcPts val="0"/>
              </a:spcBef>
              <a:spcAft>
                <a:spcPts val="0"/>
              </a:spcAft>
              <a:buSzPts val="2400"/>
              <a:buChar char="▪"/>
            </a:pPr>
            <a:r>
              <a:rPr i="1" lang="en-US" sz="2400">
                <a:solidFill>
                  <a:srgbClr val="FFFF00"/>
                </a:solidFill>
                <a:latin typeface="Georgia"/>
                <a:ea typeface="Georgia"/>
                <a:cs typeface="Georgia"/>
                <a:sym typeface="Georgia"/>
              </a:rPr>
              <a:t>For the child, it means :</a:t>
            </a:r>
            <a:endParaRPr/>
          </a:p>
          <a:p>
            <a:pPr indent="-381000" lvl="1" marL="673100" rtl="0" algn="l">
              <a:lnSpc>
                <a:spcPct val="90000"/>
              </a:lnSpc>
              <a:spcBef>
                <a:spcPts val="600"/>
              </a:spcBef>
              <a:spcAft>
                <a:spcPts val="0"/>
              </a:spcAft>
              <a:buSzPts val="2200"/>
              <a:buFont typeface="Noto Sans Symbols"/>
              <a:buChar char="▪"/>
            </a:pPr>
            <a:r>
              <a:rPr lang="en-US" sz="2200">
                <a:latin typeface="Georgia"/>
                <a:ea typeface="Georgia"/>
                <a:cs typeface="Georgia"/>
                <a:sym typeface="Georgia"/>
              </a:rPr>
              <a:t>Seeking information</a:t>
            </a:r>
            <a:endParaRPr/>
          </a:p>
          <a:p>
            <a:pPr indent="-381000" lvl="1" marL="673100" rtl="0" algn="l">
              <a:lnSpc>
                <a:spcPct val="90000"/>
              </a:lnSpc>
              <a:spcBef>
                <a:spcPts val="600"/>
              </a:spcBef>
              <a:spcAft>
                <a:spcPts val="0"/>
              </a:spcAft>
              <a:buSzPts val="2200"/>
              <a:buFont typeface="Noto Sans Symbols"/>
              <a:buChar char="▪"/>
            </a:pPr>
            <a:r>
              <a:rPr lang="en-US" sz="2200">
                <a:latin typeface="Georgia"/>
                <a:ea typeface="Georgia"/>
                <a:cs typeface="Georgia"/>
                <a:sym typeface="Georgia"/>
              </a:rPr>
              <a:t>Expressing the desire to learn even at a very young age</a:t>
            </a:r>
            <a:endParaRPr/>
          </a:p>
          <a:p>
            <a:pPr indent="-381000" lvl="1" marL="673100" rtl="0" algn="l">
              <a:lnSpc>
                <a:spcPct val="90000"/>
              </a:lnSpc>
              <a:spcBef>
                <a:spcPts val="600"/>
              </a:spcBef>
              <a:spcAft>
                <a:spcPts val="0"/>
              </a:spcAft>
              <a:buSzPts val="2200"/>
              <a:buFont typeface="Noto Sans Symbols"/>
              <a:buChar char="▪"/>
            </a:pPr>
            <a:r>
              <a:rPr lang="en-US" sz="2200">
                <a:latin typeface="Georgia"/>
                <a:ea typeface="Georgia"/>
                <a:cs typeface="Georgia"/>
                <a:sym typeface="Georgia"/>
              </a:rPr>
              <a:t>Forming views</a:t>
            </a:r>
            <a:endParaRPr/>
          </a:p>
          <a:p>
            <a:pPr indent="-381000" lvl="1" marL="673100" rtl="0" algn="l">
              <a:lnSpc>
                <a:spcPct val="90000"/>
              </a:lnSpc>
              <a:spcBef>
                <a:spcPts val="600"/>
              </a:spcBef>
              <a:spcAft>
                <a:spcPts val="0"/>
              </a:spcAft>
              <a:buSzPts val="2200"/>
              <a:buFont typeface="Noto Sans Symbols"/>
              <a:buChar char="▪"/>
            </a:pPr>
            <a:r>
              <a:rPr lang="en-US" sz="2200">
                <a:latin typeface="Georgia"/>
                <a:ea typeface="Georgia"/>
                <a:cs typeface="Georgia"/>
                <a:sym typeface="Georgia"/>
              </a:rPr>
              <a:t>Expressing ideas</a:t>
            </a:r>
            <a:endParaRPr/>
          </a:p>
          <a:p>
            <a:pPr indent="-381000" lvl="1" marL="673100" rtl="0" algn="l">
              <a:lnSpc>
                <a:spcPct val="90000"/>
              </a:lnSpc>
              <a:spcBef>
                <a:spcPts val="600"/>
              </a:spcBef>
              <a:spcAft>
                <a:spcPts val="0"/>
              </a:spcAft>
              <a:buSzPts val="2200"/>
              <a:buFont typeface="Noto Sans Symbols"/>
              <a:buChar char="▪"/>
            </a:pPr>
            <a:r>
              <a:rPr lang="en-US" sz="2200">
                <a:latin typeface="Georgia"/>
                <a:ea typeface="Georgia"/>
                <a:cs typeface="Georgia"/>
                <a:sym typeface="Georgia"/>
              </a:rPr>
              <a:t>Taking part in activities and processes</a:t>
            </a:r>
            <a:endParaRPr/>
          </a:p>
          <a:p>
            <a:pPr indent="-381000" lvl="1" marL="673100" rtl="0" algn="l">
              <a:lnSpc>
                <a:spcPct val="90000"/>
              </a:lnSpc>
              <a:spcBef>
                <a:spcPts val="600"/>
              </a:spcBef>
              <a:spcAft>
                <a:spcPts val="0"/>
              </a:spcAft>
              <a:buSzPts val="2200"/>
              <a:buFont typeface="Noto Sans Symbols"/>
              <a:buChar char="▪"/>
            </a:pPr>
            <a:r>
              <a:rPr lang="en-US" sz="2200">
                <a:latin typeface="Georgia"/>
                <a:ea typeface="Georgia"/>
                <a:cs typeface="Georgia"/>
                <a:sym typeface="Georgia"/>
              </a:rPr>
              <a:t>Being informed and consulted in decision-making</a:t>
            </a:r>
            <a:endParaRPr/>
          </a:p>
          <a:p>
            <a:pPr indent="-381000" lvl="1" marL="673100" rtl="0" algn="l">
              <a:lnSpc>
                <a:spcPct val="90000"/>
              </a:lnSpc>
              <a:spcBef>
                <a:spcPts val="600"/>
              </a:spcBef>
              <a:spcAft>
                <a:spcPts val="0"/>
              </a:spcAft>
              <a:buSzPts val="2200"/>
              <a:buFont typeface="Noto Sans Symbols"/>
              <a:buChar char="▪"/>
            </a:pPr>
            <a:r>
              <a:rPr lang="en-US" sz="2200">
                <a:latin typeface="Georgia"/>
                <a:ea typeface="Georgia"/>
                <a:cs typeface="Georgia"/>
                <a:sym typeface="Georgia"/>
              </a:rPr>
              <a:t>Initiating ideas, processes, proposals and projects</a:t>
            </a:r>
            <a:endParaRPr/>
          </a:p>
          <a:p>
            <a:pPr indent="-381000" lvl="1" marL="673100" rtl="0" algn="l">
              <a:lnSpc>
                <a:spcPct val="90000"/>
              </a:lnSpc>
              <a:spcBef>
                <a:spcPts val="600"/>
              </a:spcBef>
              <a:spcAft>
                <a:spcPts val="0"/>
              </a:spcAft>
              <a:buSzPts val="2200"/>
              <a:buFont typeface="Noto Sans Symbols"/>
              <a:buChar char="▪"/>
            </a:pPr>
            <a:r>
              <a:rPr lang="en-US" sz="2200">
                <a:latin typeface="Georgia"/>
                <a:ea typeface="Georgia"/>
                <a:cs typeface="Georgia"/>
                <a:sym typeface="Georgia"/>
              </a:rPr>
              <a:t>Analyzing situations and making choices</a:t>
            </a:r>
            <a:endParaRPr/>
          </a:p>
          <a:p>
            <a:pPr indent="-381000" lvl="1" marL="673100" rtl="0" algn="l">
              <a:lnSpc>
                <a:spcPct val="90000"/>
              </a:lnSpc>
              <a:spcBef>
                <a:spcPts val="600"/>
              </a:spcBef>
              <a:spcAft>
                <a:spcPts val="0"/>
              </a:spcAft>
              <a:buSzPts val="2200"/>
              <a:buFont typeface="Noto Sans Symbols"/>
              <a:buChar char="▪"/>
            </a:pPr>
            <a:r>
              <a:rPr lang="en-US" sz="2200">
                <a:latin typeface="Georgia"/>
                <a:ea typeface="Georgia"/>
                <a:cs typeface="Georgia"/>
                <a:sym typeface="Georgia"/>
              </a:rPr>
              <a:t>Respecting others and being treated with dignity</a:t>
            </a:r>
            <a:endParaRPr/>
          </a:p>
          <a:p>
            <a:pPr indent="-381000" lvl="1" marL="673100" rtl="0" algn="l">
              <a:lnSpc>
                <a:spcPct val="90000"/>
              </a:lnSpc>
              <a:spcBef>
                <a:spcPts val="600"/>
              </a:spcBef>
              <a:spcAft>
                <a:spcPts val="0"/>
              </a:spcAft>
              <a:buSzPts val="2200"/>
              <a:buFont typeface="Noto Sans Symbols"/>
              <a:buChar char="▪"/>
            </a:pPr>
            <a:r>
              <a:rPr lang="en-US" sz="2200">
                <a:latin typeface="Georgia"/>
                <a:ea typeface="Georgia"/>
                <a:cs typeface="Georgia"/>
                <a:sym typeface="Georgia"/>
              </a:rPr>
              <a:t>Forming groups, associations and acting together</a:t>
            </a:r>
            <a:endParaRPr sz="2200">
              <a:latin typeface="Georgia"/>
              <a:ea typeface="Georgia"/>
              <a:cs typeface="Georgia"/>
              <a:sym typeface="Georgia"/>
            </a:endParaRPr>
          </a:p>
          <a:p>
            <a:pPr indent="-43179" lvl="0" marL="182880" rtl="0" algn="l">
              <a:lnSpc>
                <a:spcPct val="90000"/>
              </a:lnSpc>
              <a:spcBef>
                <a:spcPts val="1600"/>
              </a:spcBef>
              <a:spcAft>
                <a:spcPts val="0"/>
              </a:spcAft>
              <a:buSzPts val="22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9"/>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3200"/>
              <a:buFont typeface="Georgia"/>
              <a:buNone/>
            </a:pPr>
            <a:r>
              <a:rPr b="1" lang="en-US" sz="3200">
                <a:latin typeface="Georgia"/>
                <a:ea typeface="Georgia"/>
                <a:cs typeface="Georgia"/>
                <a:sym typeface="Georgia"/>
              </a:rPr>
              <a:t>CLUSTER OF “PARTICIPATION RIGHTS” - UN - CRC</a:t>
            </a:r>
            <a:endParaRPr b="1" sz="3200">
              <a:latin typeface="Georgia"/>
              <a:ea typeface="Georgia"/>
              <a:cs typeface="Georgia"/>
              <a:sym typeface="Georgia"/>
            </a:endParaRPr>
          </a:p>
        </p:txBody>
      </p:sp>
      <p:sp>
        <p:nvSpPr>
          <p:cNvPr id="387" name="Google Shape;387;p29"/>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lnSpc>
                <a:spcPct val="90000"/>
              </a:lnSpc>
              <a:spcBef>
                <a:spcPts val="0"/>
              </a:spcBef>
              <a:spcAft>
                <a:spcPts val="0"/>
              </a:spcAft>
              <a:buSzPct val="100000"/>
              <a:buChar char="▪"/>
            </a:pPr>
            <a:r>
              <a:rPr b="1" lang="en-US" sz="2000">
                <a:latin typeface="Georgia"/>
                <a:ea typeface="Georgia"/>
                <a:cs typeface="Georgia"/>
                <a:sym typeface="Georgia"/>
              </a:rPr>
              <a:t>Article 5 : </a:t>
            </a:r>
            <a:r>
              <a:rPr i="1" lang="en-US" sz="2000">
                <a:latin typeface="Georgia"/>
                <a:ea typeface="Georgia"/>
                <a:cs typeface="Georgia"/>
                <a:sym typeface="Georgia"/>
              </a:rPr>
              <a:t>“…evolving capacities of the child”</a:t>
            </a:r>
            <a:endParaRPr/>
          </a:p>
          <a:p>
            <a:pPr indent="-339725" lvl="0" marL="457200" rtl="0" algn="l">
              <a:lnSpc>
                <a:spcPct val="90000"/>
              </a:lnSpc>
              <a:spcBef>
                <a:spcPts val="1400"/>
              </a:spcBef>
              <a:spcAft>
                <a:spcPts val="0"/>
              </a:spcAft>
              <a:buSzPct val="100000"/>
              <a:buNone/>
            </a:pPr>
            <a:r>
              <a:t/>
            </a:r>
            <a:endParaRPr b="1" sz="2000">
              <a:latin typeface="Georgia"/>
              <a:ea typeface="Georgia"/>
              <a:cs typeface="Georgia"/>
              <a:sym typeface="Georgia"/>
            </a:endParaRPr>
          </a:p>
          <a:p>
            <a:pPr indent="-457200" lvl="0" marL="457200" rtl="0" algn="l">
              <a:lnSpc>
                <a:spcPct val="90000"/>
              </a:lnSpc>
              <a:spcBef>
                <a:spcPts val="1400"/>
              </a:spcBef>
              <a:spcAft>
                <a:spcPts val="0"/>
              </a:spcAft>
              <a:buSzPct val="100000"/>
              <a:buChar char="▪"/>
            </a:pPr>
            <a:r>
              <a:rPr b="1" lang="en-US" sz="2000">
                <a:latin typeface="Georgia"/>
                <a:ea typeface="Georgia"/>
                <a:cs typeface="Georgia"/>
                <a:sym typeface="Georgia"/>
              </a:rPr>
              <a:t>Article 12 (1) </a:t>
            </a:r>
            <a:r>
              <a:rPr i="1" lang="en-US" sz="2000">
                <a:latin typeface="Georgia"/>
                <a:ea typeface="Georgia"/>
                <a:cs typeface="Georgia"/>
                <a:sym typeface="Georgia"/>
              </a:rPr>
              <a:t>“…express views freely in all matters affecting the child, the views of the child being given due weight in accordance with the age and maturity of the child”</a:t>
            </a:r>
            <a:endParaRPr/>
          </a:p>
          <a:p>
            <a:pPr indent="-339725" lvl="0" marL="457200" rtl="0" algn="l">
              <a:lnSpc>
                <a:spcPct val="90000"/>
              </a:lnSpc>
              <a:spcBef>
                <a:spcPts val="1400"/>
              </a:spcBef>
              <a:spcAft>
                <a:spcPts val="0"/>
              </a:spcAft>
              <a:buSzPct val="100000"/>
              <a:buNone/>
            </a:pPr>
            <a:r>
              <a:t/>
            </a:r>
            <a:endParaRPr b="1" sz="2000">
              <a:latin typeface="Georgia"/>
              <a:ea typeface="Georgia"/>
              <a:cs typeface="Georgia"/>
              <a:sym typeface="Georgia"/>
            </a:endParaRPr>
          </a:p>
          <a:p>
            <a:pPr indent="-457200" lvl="0" marL="457200" rtl="0" algn="l">
              <a:lnSpc>
                <a:spcPct val="90000"/>
              </a:lnSpc>
              <a:spcBef>
                <a:spcPts val="1400"/>
              </a:spcBef>
              <a:spcAft>
                <a:spcPts val="0"/>
              </a:spcAft>
              <a:buSzPct val="100000"/>
              <a:buChar char="▪"/>
            </a:pPr>
            <a:r>
              <a:rPr b="1" lang="en-US" sz="2000">
                <a:latin typeface="Georgia"/>
                <a:ea typeface="Georgia"/>
                <a:cs typeface="Georgia"/>
                <a:sym typeface="Georgia"/>
              </a:rPr>
              <a:t>Article 13 (1) </a:t>
            </a:r>
            <a:r>
              <a:rPr i="1" lang="en-US" sz="2000">
                <a:latin typeface="Georgia"/>
                <a:ea typeface="Georgia"/>
                <a:cs typeface="Georgia"/>
                <a:sym typeface="Georgia"/>
              </a:rPr>
              <a:t>“…freedom of expression….freedom to seek, receive and impart information and ideas of all kinds….”</a:t>
            </a:r>
            <a:endParaRPr/>
          </a:p>
          <a:p>
            <a:pPr indent="-339725" lvl="0" marL="457200" rtl="0" algn="l">
              <a:lnSpc>
                <a:spcPct val="90000"/>
              </a:lnSpc>
              <a:spcBef>
                <a:spcPts val="1400"/>
              </a:spcBef>
              <a:spcAft>
                <a:spcPts val="0"/>
              </a:spcAft>
              <a:buSzPct val="100000"/>
              <a:buNone/>
            </a:pPr>
            <a:r>
              <a:t/>
            </a:r>
            <a:endParaRPr b="1" sz="2000">
              <a:latin typeface="Georgia"/>
              <a:ea typeface="Georgia"/>
              <a:cs typeface="Georgia"/>
              <a:sym typeface="Georgia"/>
            </a:endParaRPr>
          </a:p>
          <a:p>
            <a:pPr indent="-457200" lvl="0" marL="457200" rtl="0" algn="l">
              <a:lnSpc>
                <a:spcPct val="90000"/>
              </a:lnSpc>
              <a:spcBef>
                <a:spcPts val="1400"/>
              </a:spcBef>
              <a:spcAft>
                <a:spcPts val="0"/>
              </a:spcAft>
              <a:buSzPct val="100000"/>
              <a:buChar char="▪"/>
            </a:pPr>
            <a:r>
              <a:rPr b="1" lang="en-US" sz="2000">
                <a:latin typeface="Georgia"/>
                <a:ea typeface="Georgia"/>
                <a:cs typeface="Georgia"/>
                <a:sym typeface="Georgia"/>
              </a:rPr>
              <a:t>Article 14 (1) </a:t>
            </a:r>
            <a:r>
              <a:rPr i="1" lang="en-US" sz="2000">
                <a:latin typeface="Georgia"/>
                <a:ea typeface="Georgia"/>
                <a:cs typeface="Georgia"/>
                <a:sym typeface="Georgia"/>
              </a:rPr>
              <a:t>“…respect the right of the child to freedom of thought, conscience and religion”</a:t>
            </a:r>
            <a:endParaRPr/>
          </a:p>
          <a:p>
            <a:pPr indent="-339725" lvl="0" marL="457200" rtl="0" algn="l">
              <a:lnSpc>
                <a:spcPct val="90000"/>
              </a:lnSpc>
              <a:spcBef>
                <a:spcPts val="1400"/>
              </a:spcBef>
              <a:spcAft>
                <a:spcPts val="0"/>
              </a:spcAft>
              <a:buSzPct val="100000"/>
              <a:buNone/>
            </a:pPr>
            <a:r>
              <a:t/>
            </a:r>
            <a:endParaRPr i="1" sz="2000">
              <a:latin typeface="Georgia"/>
              <a:ea typeface="Georgia"/>
              <a:cs typeface="Georgia"/>
              <a:sym typeface="Georgia"/>
            </a:endParaRPr>
          </a:p>
          <a:p>
            <a:pPr indent="-457200" lvl="0" marL="457200" rtl="0" algn="l">
              <a:lnSpc>
                <a:spcPct val="90000"/>
              </a:lnSpc>
              <a:spcBef>
                <a:spcPts val="1400"/>
              </a:spcBef>
              <a:spcAft>
                <a:spcPts val="0"/>
              </a:spcAft>
              <a:buSzPct val="100000"/>
              <a:buChar char="▪"/>
            </a:pPr>
            <a:r>
              <a:rPr b="1" lang="en-US" sz="2000">
                <a:latin typeface="Georgia"/>
                <a:ea typeface="Georgia"/>
                <a:cs typeface="Georgia"/>
                <a:sym typeface="Georgia"/>
              </a:rPr>
              <a:t>Article 15 : </a:t>
            </a:r>
            <a:r>
              <a:rPr i="1" lang="en-US" sz="2000">
                <a:latin typeface="Georgia"/>
                <a:ea typeface="Georgia"/>
                <a:cs typeface="Georgia"/>
                <a:sym typeface="Georgia"/>
              </a:rPr>
              <a:t>“…freedom of association. and peaceful assembly”</a:t>
            </a:r>
            <a:endParaRPr/>
          </a:p>
          <a:p>
            <a:pPr indent="-53657" lvl="0" marL="182880" rtl="0" algn="l">
              <a:lnSpc>
                <a:spcPct val="90000"/>
              </a:lnSpc>
              <a:spcBef>
                <a:spcPts val="1400"/>
              </a:spcBef>
              <a:spcAft>
                <a:spcPts val="0"/>
              </a:spcAft>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C:\Users\nabdulmuthalib\Pictures\UNICEF Children Photos\UNI38976.jpg" id="193" name="Google Shape;193;p3"/>
          <p:cNvPicPr preferRelativeResize="0"/>
          <p:nvPr/>
        </p:nvPicPr>
        <p:blipFill rotWithShape="1">
          <a:blip r:embed="rId3">
            <a:alphaModFix/>
          </a:blip>
          <a:srcRect b="0" l="0" r="0" t="0"/>
          <a:stretch/>
        </p:blipFill>
        <p:spPr>
          <a:xfrm>
            <a:off x="-152400" y="-266700"/>
            <a:ext cx="10285413" cy="7391400"/>
          </a:xfrm>
          <a:prstGeom prst="rect">
            <a:avLst/>
          </a:prstGeom>
          <a:noFill/>
          <a:ln>
            <a:noFill/>
          </a:ln>
        </p:spPr>
      </p:pic>
      <p:sp>
        <p:nvSpPr>
          <p:cNvPr id="194" name="Google Shape;194;p3"/>
          <p:cNvSpPr txBox="1"/>
          <p:nvPr>
            <p:ph type="ctrTitle"/>
          </p:nvPr>
        </p:nvSpPr>
        <p:spPr>
          <a:xfrm>
            <a:off x="762000" y="0"/>
            <a:ext cx="7924800" cy="228600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FFFF00"/>
              </a:buClr>
              <a:buSzPts val="4000"/>
              <a:buFont typeface="Corbel"/>
              <a:buNone/>
            </a:pPr>
            <a:r>
              <a:rPr b="1" lang="en-US" sz="4000">
                <a:solidFill>
                  <a:srgbClr val="FFFF00"/>
                </a:solidFill>
              </a:rPr>
              <a:t>OUR CHILDREN – </a:t>
            </a:r>
            <a:br>
              <a:rPr b="1" lang="en-US" sz="4000">
                <a:solidFill>
                  <a:srgbClr val="FFFF00"/>
                </a:solidFill>
              </a:rPr>
            </a:br>
            <a:r>
              <a:rPr b="1" lang="en-US" sz="4000">
                <a:solidFill>
                  <a:srgbClr val="FFFF00"/>
                </a:solidFill>
              </a:rPr>
              <a:t>OUR ASSET AND OUR FUTURE</a:t>
            </a:r>
            <a:br>
              <a:rPr lang="en-US" sz="4000">
                <a:solidFill>
                  <a:srgbClr val="FFFF00"/>
                </a:solidFill>
              </a:rPr>
            </a:br>
            <a:r>
              <a:rPr b="1" lang="en-US" sz="3600">
                <a:solidFill>
                  <a:srgbClr val="FFFF00"/>
                </a:solidFill>
              </a:rPr>
              <a:t> </a:t>
            </a:r>
            <a:br>
              <a:rPr lang="en-US" sz="3600">
                <a:solidFill>
                  <a:srgbClr val="FFFF00"/>
                </a:solidFill>
              </a:rPr>
            </a:br>
            <a:endParaRPr sz="1800"/>
          </a:p>
        </p:txBody>
      </p:sp>
      <p:sp>
        <p:nvSpPr>
          <p:cNvPr id="195" name="Google Shape;195;p3"/>
          <p:cNvSpPr txBox="1"/>
          <p:nvPr/>
        </p:nvSpPr>
        <p:spPr>
          <a:xfrm>
            <a:off x="1828800" y="6553200"/>
            <a:ext cx="6858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FFFF00"/>
                </a:solidFill>
                <a:latin typeface="Corbel"/>
                <a:ea typeface="Corbel"/>
                <a:cs typeface="Corbel"/>
                <a:sym typeface="Corbel"/>
              </a:rPr>
              <a:t>How much do we understand children?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0"/>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B0F0"/>
              </a:buClr>
              <a:buSzPts val="3600"/>
              <a:buFont typeface="Georgia"/>
              <a:buNone/>
            </a:pPr>
            <a:r>
              <a:rPr b="1" lang="en-US" sz="3600">
                <a:solidFill>
                  <a:srgbClr val="00B0F0"/>
                </a:solidFill>
                <a:latin typeface="Georgia"/>
                <a:ea typeface="Georgia"/>
                <a:cs typeface="Georgia"/>
                <a:sym typeface="Georgia"/>
              </a:rPr>
              <a:t>THE RIGHT TO PARTICIPATION</a:t>
            </a:r>
            <a:endParaRPr/>
          </a:p>
        </p:txBody>
      </p:sp>
      <p:sp>
        <p:nvSpPr>
          <p:cNvPr id="393" name="Google Shape;393;p30"/>
          <p:cNvSpPr txBox="1"/>
          <p:nvPr>
            <p:ph idx="1" type="body"/>
          </p:nvPr>
        </p:nvSpPr>
        <p:spPr>
          <a:xfrm>
            <a:off x="685800" y="2209800"/>
            <a:ext cx="7772400" cy="480060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sz="2000">
                <a:latin typeface="Georgia"/>
                <a:ea typeface="Georgia"/>
                <a:cs typeface="Georgia"/>
                <a:sym typeface="Georgia"/>
              </a:rPr>
              <a:t>Participation is a fundamental human right for all human beings - a means to an end, as well as an end in itself</a:t>
            </a:r>
            <a:endParaRPr/>
          </a:p>
          <a:p>
            <a:pPr indent="-182880" lvl="0" marL="182880" rtl="0" algn="l">
              <a:lnSpc>
                <a:spcPct val="90000"/>
              </a:lnSpc>
              <a:spcBef>
                <a:spcPts val="1400"/>
              </a:spcBef>
              <a:spcAft>
                <a:spcPts val="0"/>
              </a:spcAft>
              <a:buSzPts val="2000"/>
              <a:buChar char="▪"/>
            </a:pPr>
            <a:r>
              <a:rPr lang="en-US" sz="2000">
                <a:latin typeface="Georgia"/>
                <a:ea typeface="Georgia"/>
                <a:cs typeface="Georgia"/>
                <a:sym typeface="Georgia"/>
              </a:rPr>
              <a:t>Participation is a right for ALL - not the privilege of a FEW</a:t>
            </a:r>
            <a:endParaRPr/>
          </a:p>
          <a:p>
            <a:pPr indent="-182880" lvl="0" marL="182880" rtl="0" algn="l">
              <a:lnSpc>
                <a:spcPct val="90000"/>
              </a:lnSpc>
              <a:spcBef>
                <a:spcPts val="1400"/>
              </a:spcBef>
              <a:spcAft>
                <a:spcPts val="0"/>
              </a:spcAft>
              <a:buSzPts val="2000"/>
              <a:buChar char="▪"/>
            </a:pPr>
            <a:r>
              <a:rPr lang="en-US" sz="2000">
                <a:latin typeface="Georgia"/>
                <a:ea typeface="Georgia"/>
                <a:cs typeface="Georgia"/>
                <a:sym typeface="Georgia"/>
              </a:rPr>
              <a:t>Participation is voluntary </a:t>
            </a:r>
            <a:endParaRPr/>
          </a:p>
          <a:p>
            <a:pPr indent="-182880" lvl="0" marL="182880" rtl="0" algn="l">
              <a:lnSpc>
                <a:spcPct val="90000"/>
              </a:lnSpc>
              <a:spcBef>
                <a:spcPts val="1400"/>
              </a:spcBef>
              <a:spcAft>
                <a:spcPts val="0"/>
              </a:spcAft>
              <a:buSzPts val="2000"/>
              <a:buChar char="▪"/>
            </a:pPr>
            <a:r>
              <a:rPr lang="en-US" sz="2000">
                <a:latin typeface="Georgia"/>
                <a:ea typeface="Georgia"/>
                <a:cs typeface="Georgia"/>
                <a:sym typeface="Georgia"/>
              </a:rPr>
              <a:t>Resistance or non-participation can be an important form of participation</a:t>
            </a:r>
            <a:endParaRPr/>
          </a:p>
          <a:p>
            <a:pPr indent="-182880" lvl="0" marL="182880" rtl="0" algn="l">
              <a:lnSpc>
                <a:spcPct val="90000"/>
              </a:lnSpc>
              <a:spcBef>
                <a:spcPts val="1400"/>
              </a:spcBef>
              <a:spcAft>
                <a:spcPts val="0"/>
              </a:spcAft>
              <a:buSzPts val="2000"/>
              <a:buChar char="▪"/>
            </a:pPr>
            <a:r>
              <a:rPr lang="en-US" sz="2000">
                <a:latin typeface="Georgia"/>
                <a:ea typeface="Georgia"/>
                <a:cs typeface="Georgia"/>
                <a:sym typeface="Georgia"/>
              </a:rPr>
              <a:t>Participation challenges power relations and the status quo</a:t>
            </a:r>
            <a:endParaRPr/>
          </a:p>
          <a:p>
            <a:pPr indent="-182880" lvl="0" marL="182880" rtl="0" algn="l">
              <a:lnSpc>
                <a:spcPct val="90000"/>
              </a:lnSpc>
              <a:spcBef>
                <a:spcPts val="1400"/>
              </a:spcBef>
              <a:spcAft>
                <a:spcPts val="0"/>
              </a:spcAft>
              <a:buSzPts val="2000"/>
              <a:buChar char="▪"/>
            </a:pPr>
            <a:r>
              <a:rPr lang="en-US" sz="2000">
                <a:latin typeface="Georgia"/>
                <a:ea typeface="Georgia"/>
                <a:cs typeface="Georgia"/>
                <a:sym typeface="Georgia"/>
              </a:rPr>
              <a:t>Participation does not mean that each one can do as they wish – </a:t>
            </a:r>
            <a:endParaRPr/>
          </a:p>
          <a:p>
            <a:pPr indent="-182880" lvl="0" marL="182880" rtl="0" algn="l">
              <a:lnSpc>
                <a:spcPct val="90000"/>
              </a:lnSpc>
              <a:spcBef>
                <a:spcPts val="1400"/>
              </a:spcBef>
              <a:spcAft>
                <a:spcPts val="0"/>
              </a:spcAft>
              <a:buSzPts val="2000"/>
              <a:buChar char="▪"/>
            </a:pPr>
            <a:r>
              <a:rPr lang="en-US" sz="2000">
                <a:latin typeface="Georgia"/>
                <a:ea typeface="Georgia"/>
                <a:cs typeface="Georgia"/>
                <a:sym typeface="Georgia"/>
              </a:rPr>
              <a:t>Participation rights of one person influences/impacts on others. </a:t>
            </a:r>
            <a:endParaRPr/>
          </a:p>
          <a:p>
            <a:pPr indent="-182880" lvl="0" marL="182880" rtl="0" algn="l">
              <a:lnSpc>
                <a:spcPct val="90000"/>
              </a:lnSpc>
              <a:spcBef>
                <a:spcPts val="1400"/>
              </a:spcBef>
              <a:spcAft>
                <a:spcPts val="0"/>
              </a:spcAft>
              <a:buSzPts val="2000"/>
              <a:buChar char="▪"/>
            </a:pPr>
            <a:r>
              <a:rPr lang="en-US" sz="2000">
                <a:latin typeface="Georgia"/>
                <a:ea typeface="Georgia"/>
                <a:cs typeface="Georgia"/>
                <a:sym typeface="Georgia"/>
              </a:rPr>
              <a:t>Participation – includes “rights” and “responsibilities”</a:t>
            </a:r>
            <a:br>
              <a:rPr lang="en-US" sz="2000">
                <a:latin typeface="Georgia"/>
                <a:ea typeface="Georgia"/>
                <a:cs typeface="Georgia"/>
                <a:sym typeface="Georgia"/>
              </a:rPr>
            </a:br>
            <a:endParaRPr sz="2000">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1"/>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B0F0"/>
              </a:buClr>
              <a:buSzPts val="3200"/>
              <a:buFont typeface="Georgia"/>
              <a:buNone/>
            </a:pPr>
            <a:r>
              <a:rPr b="1" lang="en-US" sz="3200">
                <a:solidFill>
                  <a:srgbClr val="00B0F0"/>
                </a:solidFill>
                <a:latin typeface="Georgia"/>
                <a:ea typeface="Georgia"/>
                <a:cs typeface="Georgia"/>
                <a:sym typeface="Georgia"/>
              </a:rPr>
              <a:t>PRE-CONDITIONS FOR EFFECTIVE PARTICIPATION</a:t>
            </a:r>
            <a:endParaRPr/>
          </a:p>
        </p:txBody>
      </p:sp>
      <p:sp>
        <p:nvSpPr>
          <p:cNvPr id="399" name="Google Shape;399;p31"/>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US" sz="2800">
                <a:latin typeface="Georgia"/>
                <a:ea typeface="Georgia"/>
                <a:cs typeface="Georgia"/>
                <a:sym typeface="Georgia"/>
              </a:rPr>
              <a:t>Participatory approaches are most likely to succeed: </a:t>
            </a:r>
            <a:endParaRPr/>
          </a:p>
          <a:p>
            <a:pPr indent="0" lvl="0" marL="0" rtl="0" algn="l">
              <a:lnSpc>
                <a:spcPct val="90000"/>
              </a:lnSpc>
              <a:spcBef>
                <a:spcPts val="1400"/>
              </a:spcBef>
              <a:spcAft>
                <a:spcPts val="0"/>
              </a:spcAft>
              <a:buSzPts val="2800"/>
              <a:buNone/>
            </a:pPr>
            <a:r>
              <a:t/>
            </a:r>
            <a:endParaRPr sz="2800">
              <a:latin typeface="Georgia"/>
              <a:ea typeface="Georgia"/>
              <a:cs typeface="Georgia"/>
              <a:sym typeface="Georgia"/>
            </a:endParaRPr>
          </a:p>
          <a:p>
            <a:pPr indent="-182880" lvl="1" marL="411480" rtl="0" algn="l">
              <a:lnSpc>
                <a:spcPct val="90000"/>
              </a:lnSpc>
              <a:spcBef>
                <a:spcPts val="400"/>
              </a:spcBef>
              <a:spcAft>
                <a:spcPts val="0"/>
              </a:spcAft>
              <a:buSzPts val="2200"/>
              <a:buChar char="▪"/>
            </a:pPr>
            <a:r>
              <a:rPr lang="en-US" sz="2200">
                <a:latin typeface="Georgia"/>
                <a:ea typeface="Georgia"/>
                <a:cs typeface="Georgia"/>
                <a:sym typeface="Georgia"/>
              </a:rPr>
              <a:t>(i) where they are pursued as part of a wider political process; </a:t>
            </a:r>
            <a:endParaRPr/>
          </a:p>
          <a:p>
            <a:pPr indent="-182880" lvl="1" marL="411480" rtl="0" algn="l">
              <a:lnSpc>
                <a:spcPct val="90000"/>
              </a:lnSpc>
              <a:spcBef>
                <a:spcPts val="600"/>
              </a:spcBef>
              <a:spcAft>
                <a:spcPts val="0"/>
              </a:spcAft>
              <a:buSzPts val="2200"/>
              <a:buChar char="▪"/>
            </a:pPr>
            <a:r>
              <a:rPr lang="en-US" sz="2200">
                <a:latin typeface="Georgia"/>
                <a:ea typeface="Georgia"/>
                <a:cs typeface="Georgia"/>
                <a:sym typeface="Georgia"/>
              </a:rPr>
              <a:t>(ii) where they are aimed specifically at securing citizenship rights and participation for marginal and subordinate groups; and </a:t>
            </a:r>
            <a:endParaRPr/>
          </a:p>
          <a:p>
            <a:pPr indent="-182880" lvl="1" marL="411480" rtl="0" algn="l">
              <a:lnSpc>
                <a:spcPct val="90000"/>
              </a:lnSpc>
              <a:spcBef>
                <a:spcPts val="600"/>
              </a:spcBef>
              <a:spcAft>
                <a:spcPts val="0"/>
              </a:spcAft>
              <a:buSzPts val="2200"/>
              <a:buChar char="▪"/>
            </a:pPr>
            <a:r>
              <a:rPr lang="en-US" sz="2200">
                <a:latin typeface="Georgia"/>
                <a:ea typeface="Georgia"/>
                <a:cs typeface="Georgia"/>
                <a:sym typeface="Georgia"/>
              </a:rPr>
              <a:t>(iii) when they seek to engage with development as an underlying process of social change – rather than just technocratic interventions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2"/>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00B0F0"/>
              </a:buClr>
              <a:buSzPts val="3200"/>
              <a:buFont typeface="Georgia"/>
              <a:buNone/>
            </a:pPr>
            <a:r>
              <a:rPr b="1" lang="en-US" sz="3200">
                <a:solidFill>
                  <a:srgbClr val="00B0F0"/>
                </a:solidFill>
                <a:latin typeface="Georgia"/>
                <a:ea typeface="Georgia"/>
                <a:cs typeface="Georgia"/>
                <a:sym typeface="Georgia"/>
              </a:rPr>
              <a:t>PARTICIPATION AS CITIZENSHIP</a:t>
            </a:r>
            <a:endParaRPr/>
          </a:p>
        </p:txBody>
      </p:sp>
      <p:sp>
        <p:nvSpPr>
          <p:cNvPr id="405" name="Google Shape;405;p32"/>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lnSpcReduction="10000"/>
          </a:bodyPr>
          <a:lstStyle/>
          <a:p>
            <a:pPr indent="-182880" lvl="0" marL="182880" rtl="0" algn="l">
              <a:lnSpc>
                <a:spcPct val="90000"/>
              </a:lnSpc>
              <a:spcBef>
                <a:spcPts val="0"/>
              </a:spcBef>
              <a:spcAft>
                <a:spcPts val="0"/>
              </a:spcAft>
              <a:buSzPts val="2400"/>
              <a:buChar char="▪"/>
            </a:pPr>
            <a:r>
              <a:rPr lang="en-US" sz="2400">
                <a:solidFill>
                  <a:schemeClr val="dk1"/>
                </a:solidFill>
                <a:latin typeface="Georgia"/>
                <a:ea typeface="Georgia"/>
                <a:cs typeface="Georgia"/>
                <a:sym typeface="Georgia"/>
              </a:rPr>
              <a:t> </a:t>
            </a:r>
            <a:r>
              <a:rPr lang="en-US" sz="2400">
                <a:latin typeface="Georgia"/>
                <a:ea typeface="Georgia"/>
                <a:cs typeface="Georgia"/>
                <a:sym typeface="Georgia"/>
              </a:rPr>
              <a:t>Important to locate “participation” in a broader and more inclusive concepts of “citizenship” and “democracy” in society</a:t>
            </a:r>
            <a:endParaRPr/>
          </a:p>
          <a:p>
            <a:pPr indent="-182880" lvl="0" marL="182880" rtl="0" algn="l">
              <a:lnSpc>
                <a:spcPct val="90000"/>
              </a:lnSpc>
              <a:spcBef>
                <a:spcPts val="1400"/>
              </a:spcBef>
              <a:spcAft>
                <a:spcPts val="0"/>
              </a:spcAft>
              <a:buSzPts val="2400"/>
              <a:buChar char="▪"/>
            </a:pPr>
            <a:r>
              <a:rPr lang="en-US" sz="2400">
                <a:latin typeface="Georgia"/>
                <a:ea typeface="Georgia"/>
                <a:cs typeface="Georgia"/>
                <a:sym typeface="Georgia"/>
              </a:rPr>
              <a:t> Participation involves engagement with the wider issues of power and politics </a:t>
            </a:r>
            <a:endParaRPr/>
          </a:p>
          <a:p>
            <a:pPr indent="-182880" lvl="0" marL="182880" rtl="0" algn="l">
              <a:lnSpc>
                <a:spcPct val="90000"/>
              </a:lnSpc>
              <a:spcBef>
                <a:spcPts val="1400"/>
              </a:spcBef>
              <a:spcAft>
                <a:spcPts val="0"/>
              </a:spcAft>
              <a:buSzPts val="2400"/>
              <a:buChar char="▪"/>
            </a:pPr>
            <a:r>
              <a:rPr lang="en-US" sz="2400">
                <a:latin typeface="Georgia"/>
                <a:ea typeface="Georgia"/>
                <a:cs typeface="Georgia"/>
                <a:sym typeface="Georgia"/>
              </a:rPr>
              <a:t> Participation involves “empowerment” – a process linked with the given power structures and the democratic space in a society</a:t>
            </a:r>
            <a:endParaRPr/>
          </a:p>
          <a:p>
            <a:pPr indent="-182880" lvl="0" marL="182880" rtl="0" algn="l">
              <a:lnSpc>
                <a:spcPct val="90000"/>
              </a:lnSpc>
              <a:spcBef>
                <a:spcPts val="1400"/>
              </a:spcBef>
              <a:spcAft>
                <a:spcPts val="0"/>
              </a:spcAft>
              <a:buSzPts val="2400"/>
              <a:buChar char="▪"/>
            </a:pPr>
            <a:r>
              <a:rPr lang="en-US" sz="2400">
                <a:latin typeface="Georgia"/>
                <a:ea typeface="Georgia"/>
                <a:cs typeface="Georgia"/>
                <a:sym typeface="Georgia"/>
              </a:rPr>
              <a:t> Participation is based on a “social contract” between people (citizens) and authority (government)</a:t>
            </a:r>
            <a:endParaRPr/>
          </a:p>
          <a:p>
            <a:pPr indent="0" lvl="0" marL="0" rtl="0" algn="l">
              <a:lnSpc>
                <a:spcPct val="90000"/>
              </a:lnSpc>
              <a:spcBef>
                <a:spcPts val="1400"/>
              </a:spcBef>
              <a:spcAft>
                <a:spcPts val="0"/>
              </a:spcAft>
              <a:buSzPts val="2400"/>
              <a:buFont typeface="Georgia"/>
              <a:buNone/>
            </a:pPr>
            <a:r>
              <a:rPr lang="en-US" sz="2400">
                <a:solidFill>
                  <a:schemeClr val="dk1"/>
                </a:solidFill>
                <a:latin typeface="Georgia"/>
                <a:ea typeface="Georgia"/>
                <a:cs typeface="Georgia"/>
                <a:sym typeface="Georgia"/>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3"/>
          <p:cNvSpPr/>
          <p:nvPr/>
        </p:nvSpPr>
        <p:spPr>
          <a:xfrm>
            <a:off x="1" y="718751"/>
            <a:ext cx="9124670"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b="0" i="0" sz="1350" u="none" cap="none" strike="noStrike">
              <a:solidFill>
                <a:srgbClr val="000000"/>
              </a:solidFill>
              <a:latin typeface="Calibri"/>
              <a:ea typeface="Calibri"/>
              <a:cs typeface="Calibri"/>
              <a:sym typeface="Calibri"/>
            </a:endParaRPr>
          </a:p>
        </p:txBody>
      </p:sp>
      <p:graphicFrame>
        <p:nvGraphicFramePr>
          <p:cNvPr id="411" name="Google Shape;411;p33"/>
          <p:cNvGraphicFramePr/>
          <p:nvPr/>
        </p:nvGraphicFramePr>
        <p:xfrm>
          <a:off x="0" y="857250"/>
          <a:ext cx="4410635" cy="4981284"/>
        </p:xfrm>
        <a:graphic>
          <a:graphicData uri="http://schemas.openxmlformats.org/presentationml/2006/ole">
            <mc:AlternateContent>
              <mc:Choice Requires="v">
                <p:oleObj r:id="rId4" imgH="4981284" imgW="4410635" progId="Word.Picture.8" spid="_x0000_s1">
                  <p:embed/>
                </p:oleObj>
              </mc:Choice>
              <mc:Fallback>
                <p:oleObj r:id="rId5" imgH="4981284" imgW="4410635" progId="Word.Picture.8">
                  <p:embed/>
                  <p:pic>
                    <p:nvPicPr>
                      <p:cNvPr id="411" name="Google Shape;411;p33"/>
                      <p:cNvPicPr preferRelativeResize="0"/>
                      <p:nvPr/>
                    </p:nvPicPr>
                    <p:blipFill rotWithShape="1">
                      <a:blip r:embed="rId6">
                        <a:alphaModFix/>
                      </a:blip>
                      <a:srcRect b="0" l="0" r="0" t="0"/>
                      <a:stretch/>
                    </p:blipFill>
                    <p:spPr>
                      <a:xfrm>
                        <a:off x="0" y="857250"/>
                        <a:ext cx="4410635" cy="4981284"/>
                      </a:xfrm>
                      <a:prstGeom prst="rect">
                        <a:avLst/>
                      </a:prstGeom>
                      <a:noFill/>
                      <a:ln>
                        <a:noFill/>
                      </a:ln>
                    </p:spPr>
                  </p:pic>
                </p:oleObj>
              </mc:Fallback>
            </mc:AlternateContent>
          </a:graphicData>
        </a:graphic>
      </p:graphicFrame>
      <p:sp>
        <p:nvSpPr>
          <p:cNvPr id="412" name="Google Shape;412;p33"/>
          <p:cNvSpPr txBox="1"/>
          <p:nvPr/>
        </p:nvSpPr>
        <p:spPr>
          <a:xfrm>
            <a:off x="4921624" y="2551580"/>
            <a:ext cx="3648635"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50" u="none" cap="none" strike="noStrike">
                <a:solidFill>
                  <a:srgbClr val="00B0F0"/>
                </a:solidFill>
                <a:latin typeface="Calibri"/>
                <a:ea typeface="Calibri"/>
                <a:cs typeface="Calibri"/>
                <a:sym typeface="Calibri"/>
              </a:rPr>
              <a:t>The Ladder of Participation – Roger Hart, 1992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4"/>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3200"/>
              <a:buFont typeface="Georgia"/>
              <a:buNone/>
            </a:pPr>
            <a:r>
              <a:rPr b="1" lang="en-US" sz="3200">
                <a:latin typeface="Georgia"/>
                <a:ea typeface="Georgia"/>
                <a:cs typeface="Georgia"/>
                <a:sym typeface="Georgia"/>
              </a:rPr>
              <a:t>DEFINING “MEANINGFUL” AND “ETHICAL” PARTICIPATION OF BOYS AND GIRLS</a:t>
            </a:r>
            <a:endParaRPr/>
          </a:p>
        </p:txBody>
      </p:sp>
      <p:sp>
        <p:nvSpPr>
          <p:cNvPr id="418" name="Google Shape;418;p34"/>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lnSpc>
                <a:spcPct val="90000"/>
              </a:lnSpc>
              <a:spcBef>
                <a:spcPts val="0"/>
              </a:spcBef>
              <a:spcAft>
                <a:spcPts val="0"/>
              </a:spcAft>
              <a:buSzPct val="100000"/>
              <a:buFont typeface="Noto Sans Symbols"/>
              <a:buChar char="▪"/>
            </a:pPr>
            <a:r>
              <a:rPr b="1" lang="en-US" sz="2000">
                <a:latin typeface="Georgia"/>
                <a:ea typeface="Georgia"/>
                <a:cs typeface="Georgia"/>
                <a:sym typeface="Georgia"/>
              </a:rPr>
              <a:t>Must start from children and young people themselves – on their own terms </a:t>
            </a:r>
            <a:endParaRPr/>
          </a:p>
          <a:p>
            <a:pPr indent="-339725" lvl="0" marL="457200" rtl="0" algn="l">
              <a:lnSpc>
                <a:spcPct val="90000"/>
              </a:lnSpc>
              <a:spcBef>
                <a:spcPts val="1400"/>
              </a:spcBef>
              <a:spcAft>
                <a:spcPts val="0"/>
              </a:spcAft>
              <a:buSzPct val="100000"/>
              <a:buFont typeface="Noto Sans Symbols"/>
              <a:buNone/>
            </a:pPr>
            <a:r>
              <a:t/>
            </a:r>
            <a:endParaRPr b="1" sz="2000">
              <a:latin typeface="Georgia"/>
              <a:ea typeface="Georgia"/>
              <a:cs typeface="Georgia"/>
              <a:sym typeface="Georgia"/>
            </a:endParaRPr>
          </a:p>
          <a:p>
            <a:pPr indent="-457200" lvl="0" marL="457200" rtl="0" algn="l">
              <a:lnSpc>
                <a:spcPct val="90000"/>
              </a:lnSpc>
              <a:spcBef>
                <a:spcPts val="1400"/>
              </a:spcBef>
              <a:spcAft>
                <a:spcPts val="0"/>
              </a:spcAft>
              <a:buSzPct val="100000"/>
              <a:buFont typeface="Noto Sans Symbols"/>
              <a:buChar char="▪"/>
            </a:pPr>
            <a:r>
              <a:rPr b="1" lang="en-US" sz="2000">
                <a:latin typeface="Georgia"/>
                <a:ea typeface="Georgia"/>
                <a:cs typeface="Georgia"/>
                <a:sym typeface="Georgia"/>
              </a:rPr>
              <a:t>Based on their own life situations and realities</a:t>
            </a:r>
            <a:endParaRPr/>
          </a:p>
          <a:p>
            <a:pPr indent="-339725" lvl="0" marL="457200" rtl="0" algn="l">
              <a:lnSpc>
                <a:spcPct val="90000"/>
              </a:lnSpc>
              <a:spcBef>
                <a:spcPts val="1400"/>
              </a:spcBef>
              <a:spcAft>
                <a:spcPts val="0"/>
              </a:spcAft>
              <a:buSzPct val="100000"/>
              <a:buFont typeface="Noto Sans Symbols"/>
              <a:buNone/>
            </a:pPr>
            <a:r>
              <a:t/>
            </a:r>
            <a:endParaRPr b="1" sz="2000">
              <a:latin typeface="Georgia"/>
              <a:ea typeface="Georgia"/>
              <a:cs typeface="Georgia"/>
              <a:sym typeface="Georgia"/>
            </a:endParaRPr>
          </a:p>
          <a:p>
            <a:pPr indent="-457200" lvl="0" marL="457200" rtl="0" algn="l">
              <a:lnSpc>
                <a:spcPct val="90000"/>
              </a:lnSpc>
              <a:spcBef>
                <a:spcPts val="1400"/>
              </a:spcBef>
              <a:spcAft>
                <a:spcPts val="0"/>
              </a:spcAft>
              <a:buSzPct val="100000"/>
              <a:buFont typeface="Noto Sans Symbols"/>
              <a:buChar char="▪"/>
            </a:pPr>
            <a:r>
              <a:rPr b="1" lang="en-US" sz="2000">
                <a:latin typeface="Georgia"/>
                <a:ea typeface="Georgia"/>
                <a:cs typeface="Georgia"/>
                <a:sym typeface="Georgia"/>
              </a:rPr>
              <a:t>Aimed towards achieving their own visions, dreams, hopes and concerns</a:t>
            </a:r>
            <a:endParaRPr/>
          </a:p>
          <a:p>
            <a:pPr indent="-339725" lvl="0" marL="457200" rtl="0" algn="l">
              <a:lnSpc>
                <a:spcPct val="90000"/>
              </a:lnSpc>
              <a:spcBef>
                <a:spcPts val="1400"/>
              </a:spcBef>
              <a:spcAft>
                <a:spcPts val="0"/>
              </a:spcAft>
              <a:buSzPct val="100000"/>
              <a:buFont typeface="Noto Sans Symbols"/>
              <a:buNone/>
            </a:pPr>
            <a:r>
              <a:t/>
            </a:r>
            <a:endParaRPr b="1" sz="2000">
              <a:latin typeface="Georgia"/>
              <a:ea typeface="Georgia"/>
              <a:cs typeface="Georgia"/>
              <a:sym typeface="Georgia"/>
            </a:endParaRPr>
          </a:p>
          <a:p>
            <a:pPr indent="-457200" lvl="0" marL="457200" rtl="0" algn="l">
              <a:lnSpc>
                <a:spcPct val="90000"/>
              </a:lnSpc>
              <a:spcBef>
                <a:spcPts val="1400"/>
              </a:spcBef>
              <a:spcAft>
                <a:spcPts val="0"/>
              </a:spcAft>
              <a:buSzPct val="100000"/>
              <a:buFont typeface="Noto Sans Symbols"/>
              <a:buChar char="▪"/>
            </a:pPr>
            <a:r>
              <a:rPr b="1" lang="en-US" sz="2000">
                <a:latin typeface="Georgia"/>
                <a:ea typeface="Georgia"/>
                <a:cs typeface="Georgia"/>
                <a:sym typeface="Georgia"/>
              </a:rPr>
              <a:t>Valuing children in their own context and in relation to others (peers and adults)</a:t>
            </a:r>
            <a:endParaRPr/>
          </a:p>
          <a:p>
            <a:pPr indent="-339725" lvl="0" marL="457200" rtl="0" algn="l">
              <a:lnSpc>
                <a:spcPct val="90000"/>
              </a:lnSpc>
              <a:spcBef>
                <a:spcPts val="1400"/>
              </a:spcBef>
              <a:spcAft>
                <a:spcPts val="0"/>
              </a:spcAft>
              <a:buSzPct val="100000"/>
              <a:buFont typeface="Noto Sans Symbols"/>
              <a:buNone/>
            </a:pPr>
            <a:r>
              <a:t/>
            </a:r>
            <a:endParaRPr b="1" sz="2000">
              <a:latin typeface="Georgia"/>
              <a:ea typeface="Georgia"/>
              <a:cs typeface="Georgia"/>
              <a:sym typeface="Georgia"/>
            </a:endParaRPr>
          </a:p>
          <a:p>
            <a:pPr indent="-457200" lvl="0" marL="457200" rtl="0" algn="l">
              <a:lnSpc>
                <a:spcPct val="90000"/>
              </a:lnSpc>
              <a:spcBef>
                <a:spcPts val="1400"/>
              </a:spcBef>
              <a:spcAft>
                <a:spcPts val="0"/>
              </a:spcAft>
              <a:buSzPct val="100000"/>
              <a:buFont typeface="Noto Sans Symbols"/>
              <a:buChar char="▪"/>
            </a:pPr>
            <a:r>
              <a:rPr b="1" lang="en-US" sz="2000">
                <a:latin typeface="Georgia"/>
                <a:ea typeface="Georgia"/>
                <a:cs typeface="Georgia"/>
                <a:sym typeface="Georgia"/>
              </a:rPr>
              <a:t>Demands a radical shift in adult thinking and behaviour towards children</a:t>
            </a:r>
            <a:endParaRPr b="1" sz="2000">
              <a:latin typeface="Georgia"/>
              <a:ea typeface="Georgia"/>
              <a:cs typeface="Georgia"/>
              <a:sym typeface="Georgia"/>
            </a:endParaRPr>
          </a:p>
          <a:p>
            <a:pPr indent="-53657" lvl="0" marL="182880" rtl="0" algn="l">
              <a:lnSpc>
                <a:spcPct val="90000"/>
              </a:lnSpc>
              <a:spcBef>
                <a:spcPts val="1400"/>
              </a:spcBef>
              <a:spcAft>
                <a:spcPts val="0"/>
              </a:spcAft>
              <a:buSzPct val="1000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5"/>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70C0"/>
              </a:buClr>
              <a:buSzPts val="3600"/>
              <a:buFont typeface="Georgia"/>
              <a:buNone/>
            </a:pPr>
            <a:r>
              <a:rPr b="1" lang="en-US" sz="3600">
                <a:solidFill>
                  <a:srgbClr val="0070C0"/>
                </a:solidFill>
                <a:latin typeface="Georgia"/>
                <a:ea typeface="Georgia"/>
                <a:cs typeface="Georgia"/>
                <a:sym typeface="Georgia"/>
              </a:rPr>
              <a:t>WHAT IS NEEDED?</a:t>
            </a:r>
            <a:endParaRPr/>
          </a:p>
        </p:txBody>
      </p:sp>
      <p:sp>
        <p:nvSpPr>
          <p:cNvPr id="424" name="Google Shape;424;p35"/>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fontScale="92500" lnSpcReduction="10000"/>
          </a:bodyPr>
          <a:lstStyle/>
          <a:p>
            <a:pPr indent="-182880" lvl="0" marL="182880" rtl="0" algn="l">
              <a:lnSpc>
                <a:spcPct val="90000"/>
              </a:lnSpc>
              <a:spcBef>
                <a:spcPts val="0"/>
              </a:spcBef>
              <a:spcAft>
                <a:spcPts val="0"/>
              </a:spcAft>
              <a:buSzPct val="100000"/>
              <a:buChar char="▪"/>
            </a:pPr>
            <a:r>
              <a:rPr lang="en-US" sz="2800">
                <a:latin typeface="Georgia"/>
                <a:ea typeface="Georgia"/>
                <a:cs typeface="Georgia"/>
                <a:sym typeface="Georgia"/>
              </a:rPr>
              <a:t>Firstly, we need to make a </a:t>
            </a:r>
            <a:r>
              <a:rPr b="1" lang="en-US" sz="2800" u="sng">
                <a:latin typeface="Georgia"/>
                <a:ea typeface="Georgia"/>
                <a:cs typeface="Georgia"/>
                <a:sym typeface="Georgia"/>
              </a:rPr>
              <a:t>“mind-shift”</a:t>
            </a:r>
            <a:r>
              <a:rPr lang="en-US" sz="2800">
                <a:latin typeface="Georgia"/>
                <a:ea typeface="Georgia"/>
                <a:cs typeface="Georgia"/>
                <a:sym typeface="Georgia"/>
              </a:rPr>
              <a:t> in the way we view children and adolescents/young people</a:t>
            </a:r>
            <a:endParaRPr/>
          </a:p>
          <a:p>
            <a:pPr indent="-18414" lvl="0" marL="182880" rtl="0" algn="l">
              <a:lnSpc>
                <a:spcPct val="90000"/>
              </a:lnSpc>
              <a:spcBef>
                <a:spcPts val="1400"/>
              </a:spcBef>
              <a:spcAft>
                <a:spcPts val="0"/>
              </a:spcAft>
              <a:buSzPct val="100000"/>
              <a:buNone/>
            </a:pPr>
            <a:r>
              <a:t/>
            </a:r>
            <a:endParaRPr sz="2800">
              <a:latin typeface="Georgia"/>
              <a:ea typeface="Georgia"/>
              <a:cs typeface="Georgia"/>
              <a:sym typeface="Georgia"/>
            </a:endParaRPr>
          </a:p>
          <a:p>
            <a:pPr indent="-182880" lvl="0" marL="182880" rtl="0" algn="l">
              <a:lnSpc>
                <a:spcPct val="90000"/>
              </a:lnSpc>
              <a:spcBef>
                <a:spcPts val="1400"/>
              </a:spcBef>
              <a:spcAft>
                <a:spcPts val="0"/>
              </a:spcAft>
              <a:buSzPct val="100000"/>
              <a:buChar char="▪"/>
            </a:pPr>
            <a:r>
              <a:rPr lang="en-US" sz="2800">
                <a:latin typeface="Georgia"/>
                <a:ea typeface="Georgia"/>
                <a:cs typeface="Georgia"/>
                <a:sym typeface="Georgia"/>
              </a:rPr>
              <a:t>Secondly, we need to work towards creating a </a:t>
            </a:r>
            <a:r>
              <a:rPr b="1" lang="en-US" sz="2800" u="sng">
                <a:latin typeface="Georgia"/>
                <a:ea typeface="Georgia"/>
                <a:cs typeface="Georgia"/>
                <a:sym typeface="Georgia"/>
              </a:rPr>
              <a:t>“safe and supportive environment”</a:t>
            </a:r>
            <a:r>
              <a:rPr lang="en-US" sz="2800">
                <a:latin typeface="Georgia"/>
                <a:ea typeface="Georgia"/>
                <a:cs typeface="Georgia"/>
                <a:sym typeface="Georgia"/>
              </a:rPr>
              <a:t> - family, school, community, peer group, society</a:t>
            </a:r>
            <a:endParaRPr/>
          </a:p>
          <a:p>
            <a:pPr indent="-18414" lvl="0" marL="182880" rtl="0" algn="l">
              <a:lnSpc>
                <a:spcPct val="90000"/>
              </a:lnSpc>
              <a:spcBef>
                <a:spcPts val="1400"/>
              </a:spcBef>
              <a:spcAft>
                <a:spcPts val="0"/>
              </a:spcAft>
              <a:buSzPct val="100000"/>
              <a:buNone/>
            </a:pPr>
            <a:r>
              <a:t/>
            </a:r>
            <a:endParaRPr sz="2800">
              <a:latin typeface="Georgia"/>
              <a:ea typeface="Georgia"/>
              <a:cs typeface="Georgia"/>
              <a:sym typeface="Georgia"/>
            </a:endParaRPr>
          </a:p>
          <a:p>
            <a:pPr indent="-182880" lvl="0" marL="182880" rtl="0" algn="l">
              <a:lnSpc>
                <a:spcPct val="90000"/>
              </a:lnSpc>
              <a:spcBef>
                <a:spcPts val="1400"/>
              </a:spcBef>
              <a:spcAft>
                <a:spcPts val="0"/>
              </a:spcAft>
              <a:buSzPct val="100000"/>
              <a:buChar char="▪"/>
            </a:pPr>
            <a:r>
              <a:rPr lang="en-US" sz="2800">
                <a:latin typeface="Georgia"/>
                <a:ea typeface="Georgia"/>
                <a:cs typeface="Georgia"/>
                <a:sym typeface="Georgia"/>
              </a:rPr>
              <a:t>Thirdly, we need to build </a:t>
            </a:r>
            <a:r>
              <a:rPr b="1" lang="en-US" sz="2800" u="sng">
                <a:latin typeface="Georgia"/>
                <a:ea typeface="Georgia"/>
                <a:cs typeface="Georgia"/>
                <a:sym typeface="Georgia"/>
              </a:rPr>
              <a:t>“equal partnerships”</a:t>
            </a:r>
            <a:r>
              <a:rPr lang="en-US" sz="2800">
                <a:latin typeface="Georgia"/>
                <a:ea typeface="Georgia"/>
                <a:cs typeface="Georgia"/>
                <a:sym typeface="Georgia"/>
              </a:rPr>
              <a:t> with young people.</a:t>
            </a:r>
            <a:endParaRPr/>
          </a:p>
          <a:p>
            <a:pPr indent="-53657" lvl="0" marL="182880" rtl="0" algn="l">
              <a:lnSpc>
                <a:spcPct val="90000"/>
              </a:lnSpc>
              <a:spcBef>
                <a:spcPts val="1400"/>
              </a:spcBef>
              <a:spcAft>
                <a:spcPts val="0"/>
              </a:spcAft>
              <a:buSzPct val="1000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6"/>
          <p:cNvSpPr txBox="1"/>
          <p:nvPr>
            <p:ph type="title"/>
          </p:nvPr>
        </p:nvSpPr>
        <p:spPr>
          <a:xfrm>
            <a:off x="624893" y="2208879"/>
            <a:ext cx="7886700" cy="1676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3600"/>
              <a:buFont typeface="Georgia"/>
              <a:buNone/>
            </a:pPr>
            <a:r>
              <a:rPr b="1" lang="en-US" sz="3600">
                <a:latin typeface="Georgia"/>
                <a:ea typeface="Georgia"/>
                <a:cs typeface="Georgia"/>
                <a:sym typeface="Georgia"/>
              </a:rPr>
              <a:t>CHILDREN AS SOCIAL AGENTS</a:t>
            </a:r>
            <a:endParaRPr/>
          </a:p>
        </p:txBody>
      </p:sp>
      <p:sp>
        <p:nvSpPr>
          <p:cNvPr id="430" name="Google Shape;430;p36"/>
          <p:cNvSpPr txBox="1"/>
          <p:nvPr>
            <p:ph idx="1" type="body"/>
          </p:nvPr>
        </p:nvSpPr>
        <p:spPr>
          <a:xfrm>
            <a:off x="624893" y="3984400"/>
            <a:ext cx="7886700" cy="2797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t/>
            </a:r>
            <a:endParaRPr b="1"/>
          </a:p>
          <a:p>
            <a:pPr indent="0" lvl="0" marL="0" rtl="0" algn="l">
              <a:lnSpc>
                <a:spcPct val="90000"/>
              </a:lnSpc>
              <a:spcBef>
                <a:spcPts val="1400"/>
              </a:spcBef>
              <a:spcAft>
                <a:spcPts val="0"/>
              </a:spcAft>
              <a:buSzPts val="2000"/>
              <a:buNone/>
            </a:pPr>
            <a:r>
              <a:t/>
            </a:r>
            <a:endParaRPr b="1"/>
          </a:p>
          <a:p>
            <a:pPr indent="0" lvl="0" marL="0" rtl="0" algn="ctr">
              <a:lnSpc>
                <a:spcPct val="90000"/>
              </a:lnSpc>
              <a:spcBef>
                <a:spcPts val="1400"/>
              </a:spcBef>
              <a:spcAft>
                <a:spcPts val="0"/>
              </a:spcAft>
              <a:buSzPts val="2000"/>
              <a:buNone/>
            </a:pPr>
            <a:r>
              <a:t/>
            </a:r>
            <a:endParaRPr b="1"/>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37"/>
          <p:cNvPicPr preferRelativeResize="0"/>
          <p:nvPr/>
        </p:nvPicPr>
        <p:blipFill rotWithShape="1">
          <a:blip r:embed="rId3">
            <a:alphaModFix/>
          </a:blip>
          <a:srcRect b="0" l="0" r="0" t="0"/>
          <a:stretch/>
        </p:blipFill>
        <p:spPr>
          <a:xfrm>
            <a:off x="762000" y="0"/>
            <a:ext cx="7772400" cy="6553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8"/>
          <p:cNvSpPr txBox="1"/>
          <p:nvPr>
            <p:ph type="title"/>
          </p:nvPr>
        </p:nvSpPr>
        <p:spPr>
          <a:xfrm>
            <a:off x="624893" y="2208879"/>
            <a:ext cx="7886700" cy="1676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3600"/>
              <a:buFont typeface="Georgia"/>
              <a:buNone/>
            </a:pPr>
            <a:r>
              <a:rPr b="1" lang="en-US" sz="3600">
                <a:latin typeface="Georgia"/>
                <a:ea typeface="Georgia"/>
                <a:cs typeface="Georgia"/>
                <a:sym typeface="Georgia"/>
              </a:rPr>
              <a:t>CHALLENGES AND WAYS FORWARD</a:t>
            </a:r>
            <a:endParaRPr/>
          </a:p>
        </p:txBody>
      </p:sp>
      <p:sp>
        <p:nvSpPr>
          <p:cNvPr id="441" name="Google Shape;441;p38"/>
          <p:cNvSpPr txBox="1"/>
          <p:nvPr>
            <p:ph idx="1" type="body"/>
          </p:nvPr>
        </p:nvSpPr>
        <p:spPr>
          <a:xfrm>
            <a:off x="624893" y="3984400"/>
            <a:ext cx="7886700" cy="2797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t/>
            </a:r>
            <a:endParaRPr b="1"/>
          </a:p>
          <a:p>
            <a:pPr indent="0" lvl="0" marL="0" rtl="0" algn="l">
              <a:lnSpc>
                <a:spcPct val="90000"/>
              </a:lnSpc>
              <a:spcBef>
                <a:spcPts val="1400"/>
              </a:spcBef>
              <a:spcAft>
                <a:spcPts val="0"/>
              </a:spcAft>
              <a:buSzPts val="2000"/>
              <a:buNone/>
            </a:pPr>
            <a:r>
              <a:t/>
            </a:r>
            <a:endParaRPr b="1"/>
          </a:p>
          <a:p>
            <a:pPr indent="0" lvl="0" marL="0" rtl="0" algn="ctr">
              <a:lnSpc>
                <a:spcPct val="90000"/>
              </a:lnSpc>
              <a:spcBef>
                <a:spcPts val="1400"/>
              </a:spcBef>
              <a:spcAft>
                <a:spcPts val="0"/>
              </a:spcAft>
              <a:buSzPts val="2000"/>
              <a:buNone/>
            </a:pPr>
            <a:r>
              <a:t/>
            </a:r>
            <a:endParaRPr b="1"/>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9"/>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3600"/>
              <a:buFont typeface="Georgia"/>
              <a:buNone/>
            </a:pPr>
            <a:r>
              <a:rPr b="1" lang="en-US" sz="3600">
                <a:latin typeface="Georgia"/>
                <a:ea typeface="Georgia"/>
                <a:cs typeface="Georgia"/>
                <a:sym typeface="Georgia"/>
              </a:rPr>
              <a:t>SOME CHALLENGES</a:t>
            </a:r>
            <a:endParaRPr/>
          </a:p>
        </p:txBody>
      </p:sp>
      <p:sp>
        <p:nvSpPr>
          <p:cNvPr id="447" name="Google Shape;447;p39"/>
          <p:cNvSpPr txBox="1"/>
          <p:nvPr>
            <p:ph idx="1" type="body"/>
          </p:nvPr>
        </p:nvSpPr>
        <p:spPr>
          <a:xfrm>
            <a:off x="685800" y="1752600"/>
            <a:ext cx="7772400" cy="5105400"/>
          </a:xfrm>
          <a:prstGeom prst="rect">
            <a:avLst/>
          </a:prstGeom>
          <a:noFill/>
          <a:ln>
            <a:noFill/>
          </a:ln>
        </p:spPr>
        <p:txBody>
          <a:bodyPr anchorCtr="0" anchor="t" bIns="45700" lIns="91425" spcFirstLastPara="1" rIns="91425" wrap="square" tIns="45700">
            <a:normAutofit/>
          </a:bodyPr>
          <a:lstStyle/>
          <a:p>
            <a:pPr indent="-228600" lvl="1" marL="673100" rtl="0" algn="l">
              <a:lnSpc>
                <a:spcPct val="90000"/>
              </a:lnSpc>
              <a:spcBef>
                <a:spcPts val="0"/>
              </a:spcBef>
              <a:spcAft>
                <a:spcPts val="0"/>
              </a:spcAft>
              <a:buSzPts val="2400"/>
              <a:buFont typeface="Noto Sans Symbols"/>
              <a:buNone/>
            </a:pPr>
            <a:r>
              <a:t/>
            </a:r>
            <a:endParaRPr sz="2400">
              <a:latin typeface="Gill Sans"/>
              <a:ea typeface="Gill Sans"/>
              <a:cs typeface="Gill Sans"/>
              <a:sym typeface="Gill Sans"/>
            </a:endParaRPr>
          </a:p>
          <a:p>
            <a:pPr indent="-381000" lvl="1" marL="673100" rtl="0" algn="l">
              <a:lnSpc>
                <a:spcPct val="90000"/>
              </a:lnSpc>
              <a:spcBef>
                <a:spcPts val="600"/>
              </a:spcBef>
              <a:spcAft>
                <a:spcPts val="0"/>
              </a:spcAft>
              <a:buSzPts val="2400"/>
              <a:buFont typeface="Noto Sans Symbols"/>
              <a:buChar char="▪"/>
            </a:pPr>
            <a:r>
              <a:rPr lang="en-US" sz="2400">
                <a:latin typeface="Georgia"/>
                <a:ea typeface="Georgia"/>
                <a:cs typeface="Georgia"/>
                <a:sym typeface="Georgia"/>
              </a:rPr>
              <a:t>Conceptual clarity on age-definitions, non-discrimination, evolving capacities, best interests of the child</a:t>
            </a:r>
            <a:endParaRPr/>
          </a:p>
          <a:p>
            <a:pPr indent="-381000" lvl="1" marL="673100" rtl="0" algn="l">
              <a:lnSpc>
                <a:spcPct val="90000"/>
              </a:lnSpc>
              <a:spcBef>
                <a:spcPts val="600"/>
              </a:spcBef>
              <a:spcAft>
                <a:spcPts val="0"/>
              </a:spcAft>
              <a:buSzPts val="2400"/>
              <a:buFont typeface="Noto Sans Symbols"/>
              <a:buChar char="▪"/>
            </a:pPr>
            <a:r>
              <a:rPr lang="en-US" sz="2400">
                <a:latin typeface="Georgia"/>
                <a:ea typeface="Georgia"/>
                <a:cs typeface="Georgia"/>
                <a:sym typeface="Georgia"/>
              </a:rPr>
              <a:t>Awareness-raising and building capacity of both children (rights-holders) and adults (duty-bearers) on child rights</a:t>
            </a:r>
            <a:endParaRPr/>
          </a:p>
          <a:p>
            <a:pPr indent="-381000" lvl="1" marL="673100" rtl="0" algn="l">
              <a:lnSpc>
                <a:spcPct val="90000"/>
              </a:lnSpc>
              <a:spcBef>
                <a:spcPts val="600"/>
              </a:spcBef>
              <a:spcAft>
                <a:spcPts val="0"/>
              </a:spcAft>
              <a:buSzPts val="2400"/>
              <a:buFont typeface="Noto Sans Symbols"/>
              <a:buChar char="▪"/>
            </a:pPr>
            <a:r>
              <a:rPr lang="en-US" sz="2400">
                <a:latin typeface="Georgia"/>
                <a:ea typeface="Georgia"/>
                <a:cs typeface="Georgia"/>
                <a:sym typeface="Georgia"/>
              </a:rPr>
              <a:t>Creating an enabling environment for promoting meaningful participation – family, school, local councils, national institutions</a:t>
            </a:r>
            <a:endParaRPr/>
          </a:p>
          <a:p>
            <a:pPr indent="-381000" lvl="1" marL="673100" rtl="0" algn="l">
              <a:lnSpc>
                <a:spcPct val="90000"/>
              </a:lnSpc>
              <a:spcBef>
                <a:spcPts val="600"/>
              </a:spcBef>
              <a:spcAft>
                <a:spcPts val="0"/>
              </a:spcAft>
              <a:buSzPts val="2400"/>
              <a:buFont typeface="Noto Sans Symbols"/>
              <a:buChar char="▪"/>
            </a:pPr>
            <a:r>
              <a:rPr lang="en-US" sz="2400">
                <a:latin typeface="Georgia"/>
                <a:ea typeface="Georgia"/>
                <a:cs typeface="Georgia"/>
                <a:sym typeface="Georgia"/>
              </a:rPr>
              <a:t>Moving beyond “tokenistic and “one-off events” to a more sustained and integrated approach and practice in promoting child and adolescent participation</a:t>
            </a:r>
            <a:endParaRPr/>
          </a:p>
          <a:p>
            <a:pPr indent="-43179" lvl="0" marL="182880" rtl="0" algn="l">
              <a:lnSpc>
                <a:spcPct val="90000"/>
              </a:lnSpc>
              <a:spcBef>
                <a:spcPts val="1600"/>
              </a:spcBef>
              <a:spcAft>
                <a:spcPts val="0"/>
              </a:spcAft>
              <a:buSzPts val="22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
          <p:cNvSpPr txBox="1"/>
          <p:nvPr>
            <p:ph type="title"/>
          </p:nvPr>
        </p:nvSpPr>
        <p:spPr>
          <a:xfrm>
            <a:off x="624893" y="2208879"/>
            <a:ext cx="7886700" cy="1676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3600"/>
              <a:buFont typeface="Georgia"/>
              <a:buNone/>
            </a:pPr>
            <a:r>
              <a:rPr b="1" lang="en-US" sz="3600">
                <a:latin typeface="Georgia"/>
                <a:ea typeface="Georgia"/>
                <a:cs typeface="Georgia"/>
                <a:sym typeface="Georgia"/>
              </a:rPr>
              <a:t>UNDERSTANDING “CHILDHOOD”</a:t>
            </a:r>
            <a:endParaRPr/>
          </a:p>
        </p:txBody>
      </p:sp>
      <p:sp>
        <p:nvSpPr>
          <p:cNvPr id="201" name="Google Shape;201;p4"/>
          <p:cNvSpPr txBox="1"/>
          <p:nvPr>
            <p:ph idx="1" type="body"/>
          </p:nvPr>
        </p:nvSpPr>
        <p:spPr>
          <a:xfrm>
            <a:off x="624893" y="3984400"/>
            <a:ext cx="7886700" cy="2797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t/>
            </a:r>
            <a:endParaRPr b="1"/>
          </a:p>
          <a:p>
            <a:pPr indent="0" lvl="0" marL="0" rtl="0" algn="l">
              <a:lnSpc>
                <a:spcPct val="90000"/>
              </a:lnSpc>
              <a:spcBef>
                <a:spcPts val="1400"/>
              </a:spcBef>
              <a:spcAft>
                <a:spcPts val="0"/>
              </a:spcAft>
              <a:buSzPts val="2000"/>
              <a:buNone/>
            </a:pPr>
            <a:r>
              <a:t/>
            </a:r>
            <a:endParaRPr b="1"/>
          </a:p>
          <a:p>
            <a:pPr indent="0" lvl="0" marL="0" rtl="0" algn="ctr">
              <a:lnSpc>
                <a:spcPct val="90000"/>
              </a:lnSpc>
              <a:spcBef>
                <a:spcPts val="1400"/>
              </a:spcBef>
              <a:spcAft>
                <a:spcPts val="0"/>
              </a:spcAft>
              <a:buSzPts val="2000"/>
              <a:buNone/>
            </a:pPr>
            <a:r>
              <a:t/>
            </a:r>
            <a:endParaRPr b="1"/>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0"/>
          <p:cNvSpPr txBox="1"/>
          <p:nvPr>
            <p:ph type="title"/>
          </p:nvPr>
        </p:nvSpPr>
        <p:spPr>
          <a:xfrm>
            <a:off x="685019" y="284176"/>
            <a:ext cx="777240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B0F0"/>
              </a:buClr>
              <a:buSzPts val="3200"/>
              <a:buFont typeface="Arial"/>
              <a:buNone/>
            </a:pPr>
            <a:r>
              <a:rPr b="1" lang="en-US" sz="3200">
                <a:solidFill>
                  <a:srgbClr val="00B0F0"/>
                </a:solidFill>
                <a:latin typeface="Arial"/>
                <a:ea typeface="Arial"/>
                <a:cs typeface="Arial"/>
                <a:sym typeface="Arial"/>
              </a:rPr>
              <a:t>IN CONCLUSION...</a:t>
            </a:r>
            <a:endParaRPr/>
          </a:p>
        </p:txBody>
      </p:sp>
      <p:sp>
        <p:nvSpPr>
          <p:cNvPr id="453" name="Google Shape;453;p40"/>
          <p:cNvSpPr txBox="1"/>
          <p:nvPr>
            <p:ph idx="1" type="body"/>
          </p:nvPr>
        </p:nvSpPr>
        <p:spPr>
          <a:xfrm>
            <a:off x="685019" y="2011680"/>
            <a:ext cx="7772400" cy="4206240"/>
          </a:xfrm>
          <a:prstGeom prst="rect">
            <a:avLst/>
          </a:prstGeom>
          <a:noFill/>
          <a:ln>
            <a:noFill/>
          </a:ln>
        </p:spPr>
        <p:txBody>
          <a:bodyPr anchorCtr="0" anchor="t" bIns="45700" lIns="91425" spcFirstLastPara="1" rIns="91425" wrap="square" tIns="45700">
            <a:normAutofit/>
          </a:bodyPr>
          <a:lstStyle/>
          <a:p>
            <a:pPr indent="-190500" lvl="1" marL="411480" rtl="0" algn="ctr">
              <a:lnSpc>
                <a:spcPct val="90000"/>
              </a:lnSpc>
              <a:spcBef>
                <a:spcPts val="0"/>
              </a:spcBef>
              <a:spcAft>
                <a:spcPts val="0"/>
              </a:spcAft>
              <a:buSzPts val="3000"/>
              <a:buChar char="▪"/>
            </a:pPr>
            <a:r>
              <a:rPr b="1" i="1" lang="en-US" sz="3000"/>
              <a:t>“OUR PRESENT IS NOT ONLY HANDED DOWN BY OUR ANCESTORS </a:t>
            </a:r>
            <a:endParaRPr/>
          </a:p>
          <a:p>
            <a:pPr indent="0" lvl="1" marL="228600" rtl="0" algn="ctr">
              <a:lnSpc>
                <a:spcPct val="90000"/>
              </a:lnSpc>
              <a:spcBef>
                <a:spcPts val="600"/>
              </a:spcBef>
              <a:spcAft>
                <a:spcPts val="0"/>
              </a:spcAft>
              <a:buSzPts val="3000"/>
              <a:buNone/>
            </a:pPr>
            <a:r>
              <a:rPr b="1" i="1" lang="en-US" sz="3000"/>
              <a:t>(that is history)…</a:t>
            </a:r>
            <a:endParaRPr/>
          </a:p>
          <a:p>
            <a:pPr indent="0" lvl="1" marL="411480" rtl="0" algn="ctr">
              <a:lnSpc>
                <a:spcPct val="90000"/>
              </a:lnSpc>
              <a:spcBef>
                <a:spcPts val="600"/>
              </a:spcBef>
              <a:spcAft>
                <a:spcPts val="0"/>
              </a:spcAft>
              <a:buSzPts val="3000"/>
              <a:buNone/>
            </a:pPr>
            <a:r>
              <a:t/>
            </a:r>
            <a:endParaRPr b="1" i="1" sz="3000"/>
          </a:p>
          <a:p>
            <a:pPr indent="-190500" lvl="1" marL="411480" rtl="0" algn="ctr">
              <a:lnSpc>
                <a:spcPct val="90000"/>
              </a:lnSpc>
              <a:spcBef>
                <a:spcPts val="600"/>
              </a:spcBef>
              <a:spcAft>
                <a:spcPts val="0"/>
              </a:spcAft>
              <a:buSzPts val="3000"/>
              <a:buChar char="▪"/>
            </a:pPr>
            <a:r>
              <a:rPr b="1" i="1" lang="en-US" sz="3000"/>
              <a:t>BUT IT IS LEASED FROM OUR CHILDREN”. (which is a debt we owe them)</a:t>
            </a:r>
            <a:endParaRPr sz="3000"/>
          </a:p>
          <a:p>
            <a:pPr indent="0" lvl="1" marL="411480" rtl="0" algn="l">
              <a:lnSpc>
                <a:spcPct val="90000"/>
              </a:lnSpc>
              <a:spcBef>
                <a:spcPts val="600"/>
              </a:spcBef>
              <a:spcAft>
                <a:spcPts val="0"/>
              </a:spcAft>
              <a:buSzPts val="3000"/>
              <a:buNone/>
            </a:pPr>
            <a:r>
              <a:t/>
            </a:r>
            <a:endParaRPr sz="3000">
              <a:solidFill>
                <a:srgbClr val="0000CC"/>
              </a:solidFill>
            </a:endParaRPr>
          </a:p>
          <a:p>
            <a:pPr indent="-182880" lvl="1" marL="411480" rtl="0" algn="ctr">
              <a:lnSpc>
                <a:spcPct val="90000"/>
              </a:lnSpc>
              <a:spcBef>
                <a:spcPts val="600"/>
              </a:spcBef>
              <a:spcAft>
                <a:spcPts val="0"/>
              </a:spcAft>
              <a:buSzPts val="2000"/>
              <a:buFont typeface="CG Times"/>
              <a:buNone/>
            </a:pPr>
            <a:r>
              <a:rPr b="1" lang="en-US" sz="2000">
                <a:solidFill>
                  <a:srgbClr val="0000CC"/>
                </a:solidFill>
                <a:latin typeface="CG Times"/>
                <a:ea typeface="CG Times"/>
                <a:cs typeface="CG Times"/>
                <a:sym typeface="CG Times"/>
              </a:rPr>
              <a:t>Thank You!</a:t>
            </a:r>
            <a:endParaRPr b="1" sz="2000">
              <a:solidFill>
                <a:srgbClr val="0000CC"/>
              </a:solidFill>
              <a:latin typeface="CG Times"/>
              <a:ea typeface="CG Times"/>
              <a:cs typeface="CG Times"/>
              <a:sym typeface="CG 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0" st="0"/>
                                            </p:txEl>
                                          </p:spTgt>
                                        </p:tgtEl>
                                        <p:attrNameLst>
                                          <p:attrName>style.visibility</p:attrName>
                                        </p:attrNameLst>
                                      </p:cBhvr>
                                      <p:to>
                                        <p:strVal val="visible"/>
                                      </p:to>
                                    </p:set>
                                    <p:animEffect filter="fade" transition="in">
                                      <p:cBhvr>
                                        <p:cTn dur="1000"/>
                                        <p:tgtEl>
                                          <p:spTgt spid="4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1" st="1"/>
                                            </p:txEl>
                                          </p:spTgt>
                                        </p:tgtEl>
                                        <p:attrNameLst>
                                          <p:attrName>style.visibility</p:attrName>
                                        </p:attrNameLst>
                                      </p:cBhvr>
                                      <p:to>
                                        <p:strVal val="visible"/>
                                      </p:to>
                                    </p:set>
                                    <p:animEffect filter="fade" transition="in">
                                      <p:cBhvr>
                                        <p:cTn dur="1000"/>
                                        <p:tgtEl>
                                          <p:spTgt spid="4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2" st="2"/>
                                            </p:txEl>
                                          </p:spTgt>
                                        </p:tgtEl>
                                        <p:attrNameLst>
                                          <p:attrName>style.visibility</p:attrName>
                                        </p:attrNameLst>
                                      </p:cBhvr>
                                      <p:to>
                                        <p:strVal val="visible"/>
                                      </p:to>
                                    </p:set>
                                    <p:animEffect filter="fade" transition="in">
                                      <p:cBhvr>
                                        <p:cTn dur="1000"/>
                                        <p:tgtEl>
                                          <p:spTgt spid="4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3" st="3"/>
                                            </p:txEl>
                                          </p:spTgt>
                                        </p:tgtEl>
                                        <p:attrNameLst>
                                          <p:attrName>style.visibility</p:attrName>
                                        </p:attrNameLst>
                                      </p:cBhvr>
                                      <p:to>
                                        <p:strVal val="visible"/>
                                      </p:to>
                                    </p:set>
                                    <p:animEffect filter="fade" transition="in">
                                      <p:cBhvr>
                                        <p:cTn dur="1000"/>
                                        <p:tgtEl>
                                          <p:spTgt spid="4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4" st="4"/>
                                            </p:txEl>
                                          </p:spTgt>
                                        </p:tgtEl>
                                        <p:attrNameLst>
                                          <p:attrName>style.visibility</p:attrName>
                                        </p:attrNameLst>
                                      </p:cBhvr>
                                      <p:to>
                                        <p:strVal val="visible"/>
                                      </p:to>
                                    </p:set>
                                    <p:animEffect filter="fade" transition="in">
                                      <p:cBhvr>
                                        <p:cTn dur="1000"/>
                                        <p:tgtEl>
                                          <p:spTgt spid="4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5" st="5"/>
                                            </p:txEl>
                                          </p:spTgt>
                                        </p:tgtEl>
                                        <p:attrNameLst>
                                          <p:attrName>style.visibility</p:attrName>
                                        </p:attrNameLst>
                                      </p:cBhvr>
                                      <p:to>
                                        <p:strVal val="visible"/>
                                      </p:to>
                                    </p:set>
                                    <p:animEffect filter="fade" transition="in">
                                      <p:cBhvr>
                                        <p:cTn dur="1000"/>
                                        <p:tgtEl>
                                          <p:spTgt spid="45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1"/>
          <p:cNvSpPr txBox="1"/>
          <p:nvPr>
            <p:ph type="title"/>
          </p:nvPr>
        </p:nvSpPr>
        <p:spPr>
          <a:xfrm>
            <a:off x="381000" y="284176"/>
            <a:ext cx="8458199"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00B0F0"/>
              </a:buClr>
              <a:buSzPts val="3600"/>
              <a:buFont typeface="Georgia"/>
              <a:buNone/>
            </a:pPr>
            <a:r>
              <a:rPr b="1" lang="en-US" sz="3600">
                <a:solidFill>
                  <a:srgbClr val="00B0F0"/>
                </a:solidFill>
                <a:latin typeface="Georgia"/>
                <a:ea typeface="Georgia"/>
                <a:cs typeface="Georgia"/>
                <a:sym typeface="Georgia"/>
              </a:rPr>
              <a:t>READING LIST</a:t>
            </a:r>
            <a:endParaRPr/>
          </a:p>
        </p:txBody>
      </p:sp>
      <p:sp>
        <p:nvSpPr>
          <p:cNvPr id="459" name="Google Shape;459;p41"/>
          <p:cNvSpPr txBox="1"/>
          <p:nvPr>
            <p:ph idx="1" type="body"/>
          </p:nvPr>
        </p:nvSpPr>
        <p:spPr>
          <a:xfrm>
            <a:off x="228600" y="2011680"/>
            <a:ext cx="8763000" cy="4693920"/>
          </a:xfrm>
          <a:prstGeom prst="rect">
            <a:avLst/>
          </a:prstGeom>
          <a:noFill/>
          <a:ln>
            <a:noFill/>
          </a:ln>
        </p:spPr>
        <p:txBody>
          <a:bodyPr anchorCtr="0" anchor="t" bIns="45700" lIns="91425" spcFirstLastPara="1" rIns="91425" wrap="square" tIns="45700">
            <a:normAutofit fontScale="98409" lnSpcReduction="10000"/>
          </a:bodyPr>
          <a:lstStyle/>
          <a:p>
            <a:pPr indent="-514401" lvl="0" marL="514350" rtl="0" algn="l">
              <a:lnSpc>
                <a:spcPct val="90000"/>
              </a:lnSpc>
              <a:spcBef>
                <a:spcPts val="0"/>
              </a:spcBef>
              <a:spcAft>
                <a:spcPts val="0"/>
              </a:spcAft>
              <a:buSzPct val="100000"/>
              <a:buAutoNum type="arabicPeriod"/>
            </a:pPr>
            <a:r>
              <a:rPr lang="en-US" sz="2400">
                <a:latin typeface="Georgia"/>
                <a:ea typeface="Georgia"/>
                <a:cs typeface="Georgia"/>
                <a:sym typeface="Georgia"/>
              </a:rPr>
              <a:t>Implementation Handbook for the Convention on the Rights of the Child – UNICEF, New York, Revised edition 2007</a:t>
            </a:r>
            <a:endParaRPr/>
          </a:p>
          <a:p>
            <a:pPr indent="-514401" lvl="0" marL="514350" rtl="0" algn="l">
              <a:lnSpc>
                <a:spcPct val="90000"/>
              </a:lnSpc>
              <a:spcBef>
                <a:spcPts val="1400"/>
              </a:spcBef>
              <a:spcAft>
                <a:spcPts val="0"/>
              </a:spcAft>
              <a:buSzPct val="100000"/>
              <a:buAutoNum type="arabicPeriod"/>
            </a:pPr>
            <a:r>
              <a:rPr lang="en-US" sz="2400">
                <a:latin typeface="Georgia"/>
                <a:ea typeface="Georgia"/>
                <a:cs typeface="Georgia"/>
                <a:sym typeface="Georgia"/>
              </a:rPr>
              <a:t>Advocacy Theme Pack – Child Rights and Advocacy – Victor P. Karunan, Save the Children, Southeast Asia and Pacific Regional Office, Bangkok, 1997</a:t>
            </a:r>
            <a:endParaRPr/>
          </a:p>
          <a:p>
            <a:pPr indent="-457251" lvl="0" marL="457200" rtl="0" algn="l">
              <a:lnSpc>
                <a:spcPct val="90000"/>
              </a:lnSpc>
              <a:spcBef>
                <a:spcPts val="1400"/>
              </a:spcBef>
              <a:spcAft>
                <a:spcPts val="0"/>
              </a:spcAft>
              <a:buSzPct val="100000"/>
              <a:buAutoNum type="arabicPeriod"/>
            </a:pPr>
            <a:r>
              <a:rPr lang="en-US" sz="2400">
                <a:latin typeface="Georgia"/>
                <a:ea typeface="Georgia"/>
                <a:cs typeface="Georgia"/>
                <a:sym typeface="Georgia"/>
              </a:rPr>
              <a:t>Advocacy Toolkit – UNICEF, New York, 2010</a:t>
            </a:r>
            <a:endParaRPr/>
          </a:p>
          <a:p>
            <a:pPr indent="-457251" lvl="0" marL="457200" rtl="0" algn="l">
              <a:lnSpc>
                <a:spcPct val="90000"/>
              </a:lnSpc>
              <a:spcBef>
                <a:spcPts val="1400"/>
              </a:spcBef>
              <a:spcAft>
                <a:spcPts val="0"/>
              </a:spcAft>
              <a:buSzPct val="100000"/>
              <a:buAutoNum type="arabicPeriod"/>
            </a:pPr>
            <a:r>
              <a:rPr lang="en-US" sz="2400">
                <a:latin typeface="Georgia"/>
                <a:ea typeface="Georgia"/>
                <a:cs typeface="Georgia"/>
                <a:sym typeface="Georgia"/>
              </a:rPr>
              <a:t> </a:t>
            </a:r>
            <a:r>
              <a:rPr lang="en-US">
                <a:latin typeface="Georgia"/>
                <a:ea typeface="Georgia"/>
                <a:cs typeface="Georgia"/>
                <a:sym typeface="Georgia"/>
              </a:rPr>
              <a:t>The role of NGOs in reporting, monitoring and followup - International Save the Children Alliance CRC Training Kit, London, 1998)</a:t>
            </a:r>
            <a:endParaRPr>
              <a:latin typeface="Georgia"/>
              <a:ea typeface="Georgia"/>
              <a:cs typeface="Georgia"/>
              <a:sym typeface="Georgia"/>
            </a:endParaRPr>
          </a:p>
          <a:p>
            <a:pPr indent="-457263" lvl="0" marL="457200" rtl="0" algn="l">
              <a:lnSpc>
                <a:spcPct val="90000"/>
              </a:lnSpc>
              <a:spcBef>
                <a:spcPts val="1400"/>
              </a:spcBef>
              <a:spcAft>
                <a:spcPts val="0"/>
              </a:spcAft>
              <a:buSzPct val="100000"/>
              <a:buAutoNum type="arabicPeriod"/>
            </a:pPr>
            <a:r>
              <a:rPr lang="en-US">
                <a:latin typeface="Georgia"/>
                <a:ea typeface="Georgia"/>
                <a:cs typeface="Georgia"/>
                <a:sym typeface="Georgia"/>
              </a:rPr>
              <a:t>A guide to Non-Governmental Organisations Reporting to the Committee on the Rights of the Child - The NGO Group for the Convention on the Rights of the Child, Geneva, 1994</a:t>
            </a:r>
            <a:endParaRPr>
              <a:latin typeface="Georgia"/>
              <a:ea typeface="Georgia"/>
              <a:cs typeface="Georgia"/>
              <a:sym typeface="Georgia"/>
            </a:endParaRPr>
          </a:p>
          <a:p>
            <a:pPr indent="-307276" lvl="0" marL="457200" rtl="0" algn="l">
              <a:lnSpc>
                <a:spcPct val="90000"/>
              </a:lnSpc>
              <a:spcBef>
                <a:spcPts val="1400"/>
              </a:spcBef>
              <a:spcAft>
                <a:spcPts val="0"/>
              </a:spcAft>
              <a:buSzPct val="100000"/>
              <a:buNone/>
            </a:pPr>
            <a:r>
              <a:t/>
            </a:r>
            <a:endParaRPr sz="2400">
              <a:latin typeface="Georgia"/>
              <a:ea typeface="Georgia"/>
              <a:cs typeface="Georgia"/>
              <a:sym typeface="Georgia"/>
            </a:endParaRPr>
          </a:p>
          <a:p>
            <a:pPr indent="0" lvl="0" marL="0" rtl="0" algn="l">
              <a:lnSpc>
                <a:spcPct val="90000"/>
              </a:lnSpc>
              <a:spcBef>
                <a:spcPts val="1400"/>
              </a:spcBef>
              <a:spcAft>
                <a:spcPts val="0"/>
              </a:spcAft>
              <a:buSzPct val="100000"/>
              <a:buNone/>
            </a:pPr>
            <a:r>
              <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2"/>
          <p:cNvSpPr/>
          <p:nvPr/>
        </p:nvSpPr>
        <p:spPr>
          <a:xfrm>
            <a:off x="152400" y="-1131888"/>
            <a:ext cx="8915400" cy="707578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0" i="0" sz="2000" u="none" cap="none" strike="noStrike">
              <a:solidFill>
                <a:schemeClr val="lt1"/>
              </a:solidFill>
              <a:latin typeface="Times New Roman"/>
              <a:ea typeface="Times New Roman"/>
              <a:cs typeface="Times New Roman"/>
              <a:sym typeface="Times New Roman"/>
            </a:endParaRPr>
          </a:p>
          <a:p>
            <a:pPr indent="0" lvl="0" marL="228600" marR="0" rtl="0" algn="l">
              <a:spcBef>
                <a:spcPts val="0"/>
              </a:spcBef>
              <a:spcAft>
                <a:spcPts val="0"/>
              </a:spcAft>
              <a:buNone/>
            </a:pPr>
            <a:r>
              <a:rPr b="0" i="0" lang="en-US" sz="1800" u="none" cap="none" strike="noStrike">
                <a:solidFill>
                  <a:schemeClr val="lt1"/>
                </a:solidFill>
                <a:latin typeface="Arial"/>
                <a:ea typeface="Arial"/>
                <a:cs typeface="Arial"/>
                <a:sym typeface="Arial"/>
              </a:rPr>
              <a:t> </a:t>
            </a:r>
            <a:endParaRPr/>
          </a:p>
          <a:p>
            <a:pPr indent="0" lvl="0" marL="22860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228600" marR="0" rtl="0" algn="l">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228600" marR="0" rtl="0" algn="l">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228600" marR="0" rtl="0" algn="ctr">
              <a:spcBef>
                <a:spcPts val="0"/>
              </a:spcBef>
              <a:spcAft>
                <a:spcPts val="0"/>
              </a:spcAft>
              <a:buNone/>
            </a:pPr>
            <a:r>
              <a:rPr b="1" i="0" lang="en-US" sz="3200" u="none" cap="none" strike="noStrike">
                <a:solidFill>
                  <a:srgbClr val="FFFF00"/>
                </a:solidFill>
                <a:latin typeface="Corbel"/>
                <a:ea typeface="Corbel"/>
                <a:cs typeface="Corbel"/>
                <a:sym typeface="Corbel"/>
              </a:rPr>
              <a:t>HELPFUL LINKS </a:t>
            </a:r>
            <a:endParaRPr/>
          </a:p>
          <a:p>
            <a:pPr indent="-228600" lvl="0" marL="342900" marR="0" rtl="0" algn="l">
              <a:lnSpc>
                <a:spcPct val="115000"/>
              </a:lnSpc>
              <a:spcBef>
                <a:spcPts val="0"/>
              </a:spcBef>
              <a:spcAft>
                <a:spcPts val="0"/>
              </a:spcAft>
              <a:buClr>
                <a:schemeClr val="lt1"/>
              </a:buClr>
              <a:buSzPts val="1800"/>
              <a:buFont typeface="Noto Sans Symbols"/>
              <a:buNone/>
            </a:pPr>
            <a:r>
              <a:t/>
            </a:r>
            <a:endParaRPr b="0" i="0" sz="1800" u="none" cap="none" strike="noStrike">
              <a:solidFill>
                <a:schemeClr val="lt1"/>
              </a:solidFill>
              <a:latin typeface="Arial"/>
              <a:ea typeface="Arial"/>
              <a:cs typeface="Arial"/>
              <a:sym typeface="Arial"/>
            </a:endParaRPr>
          </a:p>
          <a:p>
            <a:pPr indent="-342900" lvl="0" marL="342900" marR="0" rtl="0" algn="l">
              <a:lnSpc>
                <a:spcPct val="115000"/>
              </a:lnSpc>
              <a:spcBef>
                <a:spcPts val="0"/>
              </a:spcBef>
              <a:spcAft>
                <a:spcPts val="0"/>
              </a:spcAft>
              <a:buClr>
                <a:schemeClr val="lt1"/>
              </a:buClr>
              <a:buSzPts val="1800"/>
              <a:buFont typeface="Noto Sans Symbols"/>
              <a:buChar char="∙"/>
            </a:pPr>
            <a:r>
              <a:rPr b="0" i="0" lang="en-US" sz="1800" u="none" cap="none" strike="noStrike">
                <a:solidFill>
                  <a:schemeClr val="lt1"/>
                </a:solidFill>
                <a:latin typeface="Arial"/>
                <a:ea typeface="Arial"/>
                <a:cs typeface="Arial"/>
                <a:sym typeface="Arial"/>
              </a:rPr>
              <a:t>Access the UN Convention on the Rights of the Child here: </a:t>
            </a:r>
            <a:r>
              <a:rPr b="0" i="0" lang="en-US" sz="1800" u="sng" cap="none" strike="noStrike">
                <a:solidFill>
                  <a:srgbClr val="0000FF"/>
                </a:solidFill>
                <a:latin typeface="Arial"/>
                <a:ea typeface="Arial"/>
                <a:cs typeface="Arial"/>
                <a:sym typeface="Arial"/>
                <a:hlinkClick r:id="rId3">
                  <a:extLst>
                    <a:ext uri="{A12FA001-AC4F-418D-AE19-62706E023703}">
                      <ahyp:hlinkClr val="tx"/>
                    </a:ext>
                  </a:extLst>
                </a:hlinkClick>
              </a:rPr>
              <a:t>http://www.ohchr.org/Documents/ProfessionalInterest/crc.pdf</a:t>
            </a:r>
            <a:r>
              <a:rPr b="0" i="0" lang="en-US" sz="1800" u="none" cap="none" strike="noStrike">
                <a:solidFill>
                  <a:schemeClr val="lt1"/>
                </a:solidFill>
                <a:latin typeface="Arial"/>
                <a:ea typeface="Arial"/>
                <a:cs typeface="Arial"/>
                <a:sym typeface="Arial"/>
              </a:rPr>
              <a:t> </a:t>
            </a:r>
            <a:endParaRPr b="0" i="0" sz="1400" u="none" cap="none" strike="noStrike">
              <a:solidFill>
                <a:schemeClr val="lt1"/>
              </a:solidFill>
              <a:latin typeface="Calibri"/>
              <a:ea typeface="Calibri"/>
              <a:cs typeface="Calibri"/>
              <a:sym typeface="Calibri"/>
            </a:endParaRPr>
          </a:p>
          <a:p>
            <a:pPr indent="-342900" lvl="0" marL="342900" marR="0" rtl="0" algn="l">
              <a:lnSpc>
                <a:spcPct val="115000"/>
              </a:lnSpc>
              <a:spcBef>
                <a:spcPts val="0"/>
              </a:spcBef>
              <a:spcAft>
                <a:spcPts val="0"/>
              </a:spcAft>
              <a:buClr>
                <a:schemeClr val="lt1"/>
              </a:buClr>
              <a:buSzPts val="1800"/>
              <a:buFont typeface="Noto Sans Symbols"/>
              <a:buChar char="∙"/>
            </a:pPr>
            <a:r>
              <a:rPr b="0" i="0" lang="en-US" sz="1800" u="none" cap="none" strike="noStrike">
                <a:solidFill>
                  <a:schemeClr val="lt1"/>
                </a:solidFill>
                <a:latin typeface="Arial"/>
                <a:ea typeface="Arial"/>
                <a:cs typeface="Arial"/>
                <a:sym typeface="Arial"/>
              </a:rPr>
              <a:t>Access the Optional Protocol to the Convention on the Rights of the Child on the sale of children, child prostitution and child pornography (OPSC) here:</a:t>
            </a:r>
            <a:r>
              <a:rPr b="0" i="0" lang="en-US" sz="1400" u="none" cap="none" strike="noStrike">
                <a:solidFill>
                  <a:schemeClr val="lt1"/>
                </a:solidFill>
                <a:latin typeface="Calibri"/>
                <a:ea typeface="Calibri"/>
                <a:cs typeface="Calibri"/>
                <a:sym typeface="Calibri"/>
              </a:rPr>
              <a:t> </a:t>
            </a:r>
            <a:r>
              <a:rPr b="0" i="0" lang="en-US" sz="1800" u="sng" cap="none" strike="noStrike">
                <a:solidFill>
                  <a:srgbClr val="0000FF"/>
                </a:solidFill>
                <a:latin typeface="Arial"/>
                <a:ea typeface="Arial"/>
                <a:cs typeface="Arial"/>
                <a:sym typeface="Arial"/>
                <a:hlinkClick r:id="rId4">
                  <a:extLst>
                    <a:ext uri="{A12FA001-AC4F-418D-AE19-62706E023703}">
                      <ahyp:hlinkClr val="tx"/>
                    </a:ext>
                  </a:extLst>
                </a:hlinkClick>
              </a:rPr>
              <a:t>http://www.ohchr.org/Documents/ProfessionalInterest/crc-sale.pdf</a:t>
            </a:r>
            <a:r>
              <a:rPr b="0" i="0" lang="en-US" sz="1800" u="none" cap="none" strike="noStrike">
                <a:solidFill>
                  <a:schemeClr val="lt1"/>
                </a:solidFill>
                <a:latin typeface="Arial"/>
                <a:ea typeface="Arial"/>
                <a:cs typeface="Arial"/>
                <a:sym typeface="Arial"/>
              </a:rPr>
              <a:t>   </a:t>
            </a:r>
            <a:endParaRPr b="0" i="0" sz="1400" u="none" cap="none" strike="noStrike">
              <a:solidFill>
                <a:schemeClr val="lt1"/>
              </a:solidFill>
              <a:latin typeface="Calibri"/>
              <a:ea typeface="Calibri"/>
              <a:cs typeface="Calibri"/>
              <a:sym typeface="Calibri"/>
            </a:endParaRPr>
          </a:p>
          <a:p>
            <a:pPr indent="-342900" lvl="0" marL="342900" marR="0" rtl="0" algn="l">
              <a:lnSpc>
                <a:spcPct val="115000"/>
              </a:lnSpc>
              <a:spcBef>
                <a:spcPts val="0"/>
              </a:spcBef>
              <a:spcAft>
                <a:spcPts val="0"/>
              </a:spcAft>
              <a:buClr>
                <a:schemeClr val="lt1"/>
              </a:buClr>
              <a:buSzPts val="1800"/>
              <a:buFont typeface="Noto Sans Symbols"/>
              <a:buChar char="∙"/>
            </a:pPr>
            <a:r>
              <a:rPr b="0" i="0" lang="en-US" sz="1800" u="none" cap="none" strike="noStrike">
                <a:solidFill>
                  <a:schemeClr val="lt1"/>
                </a:solidFill>
                <a:latin typeface="Arial"/>
                <a:ea typeface="Arial"/>
                <a:cs typeface="Arial"/>
                <a:sym typeface="Arial"/>
              </a:rPr>
              <a:t>Access the Optional Protocol to the Convention on the Rights of the Child on the involvement of children in armed conflicts (OPAC) here:</a:t>
            </a:r>
            <a:endParaRPr b="0" i="0" sz="1400" u="none" cap="none" strike="noStrike">
              <a:solidFill>
                <a:schemeClr val="lt1"/>
              </a:solidFill>
              <a:latin typeface="Calibri"/>
              <a:ea typeface="Calibri"/>
              <a:cs typeface="Calibri"/>
              <a:sym typeface="Calibri"/>
            </a:endParaRPr>
          </a:p>
          <a:p>
            <a:pPr indent="0" lvl="0" marL="457200" marR="0" rtl="0" algn="l">
              <a:lnSpc>
                <a:spcPct val="115000"/>
              </a:lnSpc>
              <a:spcBef>
                <a:spcPts val="0"/>
              </a:spcBef>
              <a:spcAft>
                <a:spcPts val="0"/>
              </a:spcAft>
              <a:buNone/>
            </a:pPr>
            <a:r>
              <a:rPr b="0" i="0" lang="en-US" sz="1800" u="sng" cap="none" strike="noStrike">
                <a:solidFill>
                  <a:srgbClr val="0000FF"/>
                </a:solidFill>
                <a:latin typeface="Arial"/>
                <a:ea typeface="Arial"/>
                <a:cs typeface="Arial"/>
                <a:sym typeface="Arial"/>
                <a:hlinkClick r:id="rId5">
                  <a:extLst>
                    <a:ext uri="{A12FA001-AC4F-418D-AE19-62706E023703}">
                      <ahyp:hlinkClr val="tx"/>
                    </a:ext>
                  </a:extLst>
                </a:hlinkClick>
              </a:rPr>
              <a:t>http://www.ohchr.org/Documents/ProfessionalInterest/crc-conflict.pdf</a:t>
            </a:r>
            <a:r>
              <a:rPr b="0" i="0" lang="en-US" sz="1800" u="none" cap="none" strike="noStrike">
                <a:solidFill>
                  <a:schemeClr val="lt1"/>
                </a:solidFill>
                <a:latin typeface="Arial"/>
                <a:ea typeface="Arial"/>
                <a:cs typeface="Arial"/>
                <a:sym typeface="Arial"/>
              </a:rPr>
              <a:t>  </a:t>
            </a:r>
            <a:endParaRPr b="0" i="0" sz="1400" u="none" cap="none" strike="noStrike">
              <a:solidFill>
                <a:schemeClr val="lt1"/>
              </a:solidFill>
              <a:latin typeface="Calibri"/>
              <a:ea typeface="Calibri"/>
              <a:cs typeface="Calibri"/>
              <a:sym typeface="Calibri"/>
            </a:endParaRPr>
          </a:p>
          <a:p>
            <a:pPr indent="0" lvl="0" marL="457200" marR="0" rtl="0" algn="l">
              <a:lnSpc>
                <a:spcPct val="115000"/>
              </a:lnSpc>
              <a:spcBef>
                <a:spcPts val="0"/>
              </a:spcBef>
              <a:spcAft>
                <a:spcPts val="0"/>
              </a:spcAft>
              <a:buNone/>
            </a:pPr>
            <a:r>
              <a:rPr b="0" i="0" lang="en-US" sz="1800" u="none" cap="none" strike="noStrike">
                <a:solidFill>
                  <a:schemeClr val="lt1"/>
                </a:solidFill>
                <a:latin typeface="Arial"/>
                <a:ea typeface="Arial"/>
                <a:cs typeface="Arial"/>
                <a:sym typeface="Arial"/>
              </a:rPr>
              <a:t>Access the Optional Protocol to the Convention on the Rights of the Child on a communications procedure here:</a:t>
            </a:r>
            <a:endParaRPr b="0" i="0" sz="1400" u="none" cap="none" strike="noStrike">
              <a:solidFill>
                <a:schemeClr val="lt1"/>
              </a:solidFill>
              <a:latin typeface="Calibri"/>
              <a:ea typeface="Calibri"/>
              <a:cs typeface="Calibri"/>
              <a:sym typeface="Calibri"/>
            </a:endParaRPr>
          </a:p>
          <a:p>
            <a:pPr indent="0" lvl="0" marL="457200" marR="0" rtl="0" algn="l">
              <a:lnSpc>
                <a:spcPct val="115000"/>
              </a:lnSpc>
              <a:spcBef>
                <a:spcPts val="0"/>
              </a:spcBef>
              <a:spcAft>
                <a:spcPts val="0"/>
              </a:spcAft>
              <a:buNone/>
            </a:pPr>
            <a:r>
              <a:rPr b="0" i="0" lang="en-US" sz="1800" u="sng" cap="none" strike="noStrike">
                <a:solidFill>
                  <a:srgbClr val="0000FF"/>
                </a:solidFill>
                <a:latin typeface="Arial"/>
                <a:ea typeface="Arial"/>
                <a:cs typeface="Arial"/>
                <a:sym typeface="Arial"/>
                <a:hlinkClick r:id="rId6">
                  <a:extLst>
                    <a:ext uri="{A12FA001-AC4F-418D-AE19-62706E023703}">
                      <ahyp:hlinkClr val="tx"/>
                    </a:ext>
                  </a:extLst>
                </a:hlinkClick>
              </a:rPr>
              <a:t>http://treaties.un.org/doc/source/signature/2012/CTC_4-11d.pdf</a:t>
            </a:r>
            <a:r>
              <a:rPr b="0" i="0" lang="en-US" sz="1800" u="none" cap="none" strike="noStrike">
                <a:solidFill>
                  <a:schemeClr val="lt1"/>
                </a:solidFill>
                <a:latin typeface="Arial"/>
                <a:ea typeface="Arial"/>
                <a:cs typeface="Arial"/>
                <a:sym typeface="Arial"/>
              </a:rPr>
              <a:t>  </a:t>
            </a:r>
            <a:endParaRPr b="0" i="0" sz="1400" u="none" cap="none" strike="noStrike">
              <a:solidFill>
                <a:schemeClr val="lt1"/>
              </a:solidFill>
              <a:latin typeface="Calibri"/>
              <a:ea typeface="Calibri"/>
              <a:cs typeface="Calibri"/>
              <a:sym typeface="Calibri"/>
            </a:endParaRPr>
          </a:p>
          <a:p>
            <a:pPr indent="-342900" lvl="0" marL="342900" marR="0" rtl="0" algn="l">
              <a:lnSpc>
                <a:spcPct val="115000"/>
              </a:lnSpc>
              <a:spcBef>
                <a:spcPts val="0"/>
              </a:spcBef>
              <a:spcAft>
                <a:spcPts val="0"/>
              </a:spcAft>
              <a:buClr>
                <a:schemeClr val="lt1"/>
              </a:buClr>
              <a:buSzPts val="1800"/>
              <a:buFont typeface="Noto Sans Symbols"/>
              <a:buChar char="∙"/>
            </a:pPr>
            <a:r>
              <a:rPr b="0" i="0" lang="en-US" sz="1800" u="none" cap="none" strike="noStrike">
                <a:solidFill>
                  <a:schemeClr val="lt1"/>
                </a:solidFill>
                <a:latin typeface="Arial"/>
                <a:ea typeface="Arial"/>
                <a:cs typeface="Arial"/>
                <a:sym typeface="Arial"/>
              </a:rPr>
              <a:t>Access the Lists of States Parties to the Convention and its Optional Protocols here: </a:t>
            </a:r>
            <a:endParaRPr b="0" i="0" sz="1400" u="none" cap="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0" i="0" lang="en-US" sz="1800" u="sng" cap="none" strike="noStrike">
                <a:solidFill>
                  <a:srgbClr val="0000FF"/>
                </a:solidFill>
                <a:latin typeface="Arial"/>
                <a:ea typeface="Arial"/>
                <a:cs typeface="Arial"/>
                <a:sym typeface="Arial"/>
                <a:hlinkClick r:id="rId7">
                  <a:extLst>
                    <a:ext uri="{A12FA001-AC4F-418D-AE19-62706E023703}">
                      <ahyp:hlinkClr val="tx"/>
                    </a:ext>
                  </a:extLst>
                </a:hlinkClick>
              </a:rPr>
              <a:t>http://tbinternet.ohchr.org/_layouts/TreatyBodyExternal/Treaty.aspx?Treaty=CRC&amp;Lang=en</a:t>
            </a:r>
            <a:endParaRPr b="0" i="0" sz="1800" u="none" cap="none" strike="noStrike">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5"/>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p>
            <a:pPr indent="0" lvl="0" marL="0" marR="0" rtl="0" algn="l">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900" u="none" cap="none" strike="noStrike">
              <a:solidFill>
                <a:srgbClr val="898989"/>
              </a:solidFill>
              <a:latin typeface="Arial"/>
              <a:ea typeface="Arial"/>
              <a:cs typeface="Arial"/>
              <a:sym typeface="Arial"/>
            </a:endParaRPr>
          </a:p>
        </p:txBody>
      </p:sp>
      <p:sp>
        <p:nvSpPr>
          <p:cNvPr id="208" name="Google Shape;208;p5"/>
          <p:cNvSpPr txBox="1"/>
          <p:nvPr>
            <p:ph idx="1" type="body"/>
          </p:nvPr>
        </p:nvSpPr>
        <p:spPr>
          <a:xfrm>
            <a:off x="169163" y="2057400"/>
            <a:ext cx="8898637" cy="4648199"/>
          </a:xfrm>
          <a:prstGeom prst="rect">
            <a:avLst/>
          </a:prstGeom>
          <a:noFill/>
          <a:ln>
            <a:noFill/>
          </a:ln>
        </p:spPr>
        <p:txBody>
          <a:bodyPr anchorCtr="0" anchor="t" bIns="45700" lIns="91425" spcFirstLastPara="1" rIns="91425" wrap="square" tIns="45700">
            <a:normAutofit fontScale="77500" lnSpcReduction="20000"/>
          </a:bodyPr>
          <a:lstStyle/>
          <a:p>
            <a:pPr indent="-182880" lvl="0" marL="182880" rtl="0" algn="l">
              <a:lnSpc>
                <a:spcPct val="90000"/>
              </a:lnSpc>
              <a:spcBef>
                <a:spcPts val="0"/>
              </a:spcBef>
              <a:spcAft>
                <a:spcPts val="0"/>
              </a:spcAft>
              <a:buSzPct val="75862"/>
              <a:buChar char="▪"/>
            </a:pPr>
            <a:r>
              <a:rPr lang="en-US">
                <a:latin typeface="Georgia"/>
                <a:ea typeface="Georgia"/>
                <a:cs typeface="Georgia"/>
                <a:sym typeface="Georgia"/>
              </a:rPr>
              <a:t>Th</a:t>
            </a:r>
            <a:r>
              <a:rPr lang="en-US" sz="2900">
                <a:latin typeface="Georgia"/>
                <a:ea typeface="Georgia"/>
                <a:cs typeface="Georgia"/>
                <a:sym typeface="Georgia"/>
              </a:rPr>
              <a:t>e dominant paradigm of childhood in the world today:</a:t>
            </a:r>
            <a:endParaRPr sz="2900">
              <a:latin typeface="Georgia"/>
              <a:ea typeface="Georgia"/>
              <a:cs typeface="Georgia"/>
              <a:sym typeface="Georgia"/>
            </a:endParaRPr>
          </a:p>
          <a:p>
            <a:pPr indent="0" lvl="0" marL="0" rtl="0" algn="l">
              <a:lnSpc>
                <a:spcPct val="90000"/>
              </a:lnSpc>
              <a:spcBef>
                <a:spcPts val="1400"/>
              </a:spcBef>
              <a:spcAft>
                <a:spcPts val="0"/>
              </a:spcAft>
              <a:buSzPct val="100000"/>
              <a:buNone/>
            </a:pPr>
            <a:r>
              <a:t/>
            </a:r>
            <a:endParaRPr sz="2900">
              <a:latin typeface="Georgia"/>
              <a:ea typeface="Georgia"/>
              <a:cs typeface="Georgia"/>
              <a:sym typeface="Georgia"/>
            </a:endParaRPr>
          </a:p>
          <a:p>
            <a:pPr indent="-182911" lvl="1" marL="411480" rtl="0" algn="l">
              <a:lnSpc>
                <a:spcPct val="90000"/>
              </a:lnSpc>
              <a:spcBef>
                <a:spcPts val="400"/>
              </a:spcBef>
              <a:spcAft>
                <a:spcPts val="0"/>
              </a:spcAft>
              <a:buSzPct val="100000"/>
              <a:buChar char="▪"/>
            </a:pPr>
            <a:r>
              <a:rPr i="1" lang="en-US" sz="2900">
                <a:latin typeface="Georgia"/>
                <a:ea typeface="Georgia"/>
                <a:cs typeface="Georgia"/>
                <a:sym typeface="Georgia"/>
              </a:rPr>
              <a:t>natural and universal division between adults and children based on biological and psychological features</a:t>
            </a:r>
            <a:endParaRPr i="1" sz="2900">
              <a:latin typeface="Georgia"/>
              <a:ea typeface="Georgia"/>
              <a:cs typeface="Georgia"/>
              <a:sym typeface="Georgia"/>
            </a:endParaRPr>
          </a:p>
          <a:p>
            <a:pPr indent="-40195" lvl="1" marL="411480" rtl="0" algn="l">
              <a:lnSpc>
                <a:spcPct val="90000"/>
              </a:lnSpc>
              <a:spcBef>
                <a:spcPts val="600"/>
              </a:spcBef>
              <a:spcAft>
                <a:spcPts val="0"/>
              </a:spcAft>
              <a:buSzPct val="100000"/>
              <a:buNone/>
            </a:pPr>
            <a:r>
              <a:t/>
            </a:r>
            <a:endParaRPr i="1" sz="2900">
              <a:latin typeface="Georgia"/>
              <a:ea typeface="Georgia"/>
              <a:cs typeface="Georgia"/>
              <a:sym typeface="Georgia"/>
            </a:endParaRPr>
          </a:p>
          <a:p>
            <a:pPr indent="-182911" lvl="1" marL="411480" rtl="0" algn="l">
              <a:lnSpc>
                <a:spcPct val="90000"/>
              </a:lnSpc>
              <a:spcBef>
                <a:spcPts val="600"/>
              </a:spcBef>
              <a:spcAft>
                <a:spcPts val="0"/>
              </a:spcAft>
              <a:buSzPct val="100000"/>
              <a:buChar char="▪"/>
            </a:pPr>
            <a:r>
              <a:rPr i="1" lang="en-US" sz="2900">
                <a:latin typeface="Georgia"/>
                <a:ea typeface="Georgia"/>
                <a:cs typeface="Georgia"/>
                <a:sym typeface="Georgia"/>
              </a:rPr>
              <a:t>children are defined as “smaller” and “weaker” than adults</a:t>
            </a:r>
            <a:endParaRPr i="1" sz="2900">
              <a:latin typeface="Georgia"/>
              <a:ea typeface="Georgia"/>
              <a:cs typeface="Georgia"/>
              <a:sym typeface="Georgia"/>
            </a:endParaRPr>
          </a:p>
          <a:p>
            <a:pPr indent="-40195" lvl="1" marL="411480" rtl="0" algn="l">
              <a:lnSpc>
                <a:spcPct val="90000"/>
              </a:lnSpc>
              <a:spcBef>
                <a:spcPts val="600"/>
              </a:spcBef>
              <a:spcAft>
                <a:spcPts val="0"/>
              </a:spcAft>
              <a:buSzPct val="100000"/>
              <a:buNone/>
            </a:pPr>
            <a:r>
              <a:t/>
            </a:r>
            <a:endParaRPr i="1" sz="2900">
              <a:latin typeface="Georgia"/>
              <a:ea typeface="Georgia"/>
              <a:cs typeface="Georgia"/>
              <a:sym typeface="Georgia"/>
            </a:endParaRPr>
          </a:p>
          <a:p>
            <a:pPr indent="-182911" lvl="1" marL="411480" rtl="0" algn="l">
              <a:lnSpc>
                <a:spcPct val="90000"/>
              </a:lnSpc>
              <a:spcBef>
                <a:spcPts val="600"/>
              </a:spcBef>
              <a:spcAft>
                <a:spcPts val="0"/>
              </a:spcAft>
              <a:buSzPct val="100000"/>
              <a:buChar char="▪"/>
            </a:pPr>
            <a:r>
              <a:rPr i="1" lang="en-US" sz="2900">
                <a:latin typeface="Georgia"/>
                <a:ea typeface="Georgia"/>
                <a:cs typeface="Georgia"/>
                <a:sym typeface="Georgia"/>
              </a:rPr>
              <a:t>children develop through “given” stages of development</a:t>
            </a:r>
            <a:endParaRPr i="1" sz="2900">
              <a:latin typeface="Georgia"/>
              <a:ea typeface="Georgia"/>
              <a:cs typeface="Georgia"/>
              <a:sym typeface="Georgia"/>
            </a:endParaRPr>
          </a:p>
          <a:p>
            <a:pPr indent="-40195" lvl="1" marL="411480" rtl="0" algn="l">
              <a:lnSpc>
                <a:spcPct val="90000"/>
              </a:lnSpc>
              <a:spcBef>
                <a:spcPts val="600"/>
              </a:spcBef>
              <a:spcAft>
                <a:spcPts val="0"/>
              </a:spcAft>
              <a:buSzPct val="100000"/>
              <a:buNone/>
            </a:pPr>
            <a:r>
              <a:t/>
            </a:r>
            <a:endParaRPr i="1" sz="2900">
              <a:latin typeface="Georgia"/>
              <a:ea typeface="Georgia"/>
              <a:cs typeface="Georgia"/>
              <a:sym typeface="Georgia"/>
            </a:endParaRPr>
          </a:p>
          <a:p>
            <a:pPr indent="-182911" lvl="1" marL="411480" rtl="0" algn="l">
              <a:lnSpc>
                <a:spcPct val="90000"/>
              </a:lnSpc>
              <a:spcBef>
                <a:spcPts val="600"/>
              </a:spcBef>
              <a:spcAft>
                <a:spcPts val="0"/>
              </a:spcAft>
              <a:buSzPct val="100000"/>
              <a:buChar char="▪"/>
            </a:pPr>
            <a:r>
              <a:rPr i="1" lang="en-US" sz="2900">
                <a:latin typeface="Georgia"/>
                <a:ea typeface="Georgia"/>
                <a:cs typeface="Georgia"/>
                <a:sym typeface="Georgia"/>
              </a:rPr>
              <a:t>the global model is superior to all other models particular to cultures</a:t>
            </a:r>
            <a:endParaRPr/>
          </a:p>
          <a:p>
            <a:pPr indent="-40195" lvl="1" marL="411480" rtl="0" algn="l">
              <a:lnSpc>
                <a:spcPct val="90000"/>
              </a:lnSpc>
              <a:spcBef>
                <a:spcPts val="600"/>
              </a:spcBef>
              <a:spcAft>
                <a:spcPts val="0"/>
              </a:spcAft>
              <a:buSzPct val="100000"/>
              <a:buNone/>
            </a:pPr>
            <a:r>
              <a:t/>
            </a:r>
            <a:endParaRPr i="1" sz="2900">
              <a:latin typeface="Georgia"/>
              <a:ea typeface="Georgia"/>
              <a:cs typeface="Georgia"/>
              <a:sym typeface="Georgia"/>
            </a:endParaRPr>
          </a:p>
          <a:p>
            <a:pPr indent="-182911" lvl="1" marL="411480" rtl="0" algn="l">
              <a:lnSpc>
                <a:spcPct val="90000"/>
              </a:lnSpc>
              <a:spcBef>
                <a:spcPts val="600"/>
              </a:spcBef>
              <a:spcAft>
                <a:spcPts val="0"/>
              </a:spcAft>
              <a:buSzPct val="100000"/>
              <a:buChar char="▪"/>
            </a:pPr>
            <a:r>
              <a:rPr i="1" lang="en-US" sz="2900">
                <a:latin typeface="Georgia"/>
                <a:ea typeface="Georgia"/>
                <a:cs typeface="Georgia"/>
                <a:sym typeface="Georgia"/>
              </a:rPr>
              <a:t>Children are dependent on adults and care-gives for their growth and development</a:t>
            </a:r>
            <a:endParaRPr i="1" sz="2900">
              <a:latin typeface="Georgia"/>
              <a:ea typeface="Georgia"/>
              <a:cs typeface="Georgia"/>
              <a:sym typeface="Georgia"/>
            </a:endParaRPr>
          </a:p>
          <a:p>
            <a:pPr indent="-74612" lvl="0" marL="182880" rtl="0" algn="l">
              <a:lnSpc>
                <a:spcPct val="90000"/>
              </a:lnSpc>
              <a:spcBef>
                <a:spcPts val="1600"/>
              </a:spcBef>
              <a:spcAft>
                <a:spcPts val="0"/>
              </a:spcAft>
              <a:buSzPct val="100000"/>
              <a:buFont typeface="Noto Sans Symbols"/>
              <a:buNone/>
            </a:pPr>
            <a:r>
              <a:t/>
            </a:r>
            <a:endParaRPr i="1">
              <a:latin typeface="Georgia"/>
              <a:ea typeface="Georgia"/>
              <a:cs typeface="Georgia"/>
              <a:sym typeface="Georgia"/>
            </a:endParaRPr>
          </a:p>
        </p:txBody>
      </p:sp>
      <p:sp>
        <p:nvSpPr>
          <p:cNvPr id="209" name="Google Shape;209;p5"/>
          <p:cNvSpPr txBox="1"/>
          <p:nvPr/>
        </p:nvSpPr>
        <p:spPr>
          <a:xfrm>
            <a:off x="1219200" y="517127"/>
            <a:ext cx="6858000" cy="914400"/>
          </a:xfrm>
          <a:prstGeom prst="rect">
            <a:avLst/>
          </a:prstGeom>
          <a:solidFill>
            <a:srgbClr val="95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3300"/>
              <a:buFont typeface="Arial"/>
              <a:buNone/>
            </a:pPr>
            <a:r>
              <a:rPr b="1" i="0" lang="en-US" sz="3300" u="none" cap="none" strike="noStrike">
                <a:solidFill>
                  <a:srgbClr val="FFFF00"/>
                </a:solidFill>
                <a:latin typeface="Georgia"/>
                <a:ea typeface="Georgia"/>
                <a:cs typeface="Georgia"/>
                <a:sym typeface="Georgia"/>
              </a:rPr>
              <a:t>The “Global Model” of Childhood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6"/>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p>
            <a:pPr indent="0" lvl="0" marL="0" marR="0" rtl="0" algn="l">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900" u="none" cap="none" strike="noStrike">
              <a:solidFill>
                <a:srgbClr val="898989"/>
              </a:solidFill>
              <a:latin typeface="Arial"/>
              <a:ea typeface="Arial"/>
              <a:cs typeface="Arial"/>
              <a:sym typeface="Arial"/>
            </a:endParaRPr>
          </a:p>
        </p:txBody>
      </p:sp>
      <p:sp>
        <p:nvSpPr>
          <p:cNvPr id="216" name="Google Shape;216;p6"/>
          <p:cNvSpPr txBox="1"/>
          <p:nvPr>
            <p:ph idx="1" type="body"/>
          </p:nvPr>
        </p:nvSpPr>
        <p:spPr>
          <a:xfrm>
            <a:off x="76200" y="2057400"/>
            <a:ext cx="8991600" cy="4730579"/>
          </a:xfrm>
          <a:prstGeom prst="rect">
            <a:avLst/>
          </a:prstGeom>
          <a:noFill/>
          <a:ln>
            <a:noFill/>
          </a:ln>
        </p:spPr>
        <p:txBody>
          <a:bodyPr anchorCtr="0" anchor="t" bIns="45700" lIns="91425" spcFirstLastPara="1" rIns="91425" wrap="square" tIns="45700">
            <a:normAutofit fontScale="62500" lnSpcReduction="20000"/>
          </a:bodyPr>
          <a:lstStyle/>
          <a:p>
            <a:pPr indent="-182911" lvl="0" marL="182880" rtl="0" algn="l">
              <a:lnSpc>
                <a:spcPct val="90000"/>
              </a:lnSpc>
              <a:spcBef>
                <a:spcPts val="0"/>
              </a:spcBef>
              <a:spcAft>
                <a:spcPts val="0"/>
              </a:spcAft>
              <a:buSzPct val="100000"/>
              <a:buChar char="▪"/>
            </a:pPr>
            <a:r>
              <a:rPr lang="en-US" sz="3300">
                <a:latin typeface="Cambria"/>
                <a:ea typeface="Cambria"/>
                <a:cs typeface="Cambria"/>
                <a:sym typeface="Cambria"/>
              </a:rPr>
              <a:t> </a:t>
            </a:r>
            <a:r>
              <a:rPr lang="en-US" sz="3300">
                <a:latin typeface="Georgia"/>
                <a:ea typeface="Georgia"/>
                <a:cs typeface="Georgia"/>
                <a:sym typeface="Georgia"/>
              </a:rPr>
              <a:t>The “global model” of childhood is based on a set of  assumptions and values that view children as </a:t>
            </a:r>
            <a:r>
              <a:rPr lang="en-US" sz="3300" u="sng">
                <a:latin typeface="Georgia"/>
                <a:ea typeface="Georgia"/>
                <a:cs typeface="Georgia"/>
                <a:sym typeface="Georgia"/>
              </a:rPr>
              <a:t>passive, vulnerable and dependent</a:t>
            </a:r>
            <a:r>
              <a:rPr lang="en-US" sz="3300">
                <a:latin typeface="Georgia"/>
                <a:ea typeface="Georgia"/>
                <a:cs typeface="Georgia"/>
                <a:sym typeface="Georgia"/>
              </a:rPr>
              <a:t>.</a:t>
            </a:r>
            <a:endParaRPr sz="3300">
              <a:latin typeface="Georgia"/>
              <a:ea typeface="Georgia"/>
              <a:cs typeface="Georgia"/>
              <a:sym typeface="Georgia"/>
            </a:endParaRPr>
          </a:p>
          <a:p>
            <a:pPr indent="0" lvl="0" marL="0" rtl="0" algn="l">
              <a:lnSpc>
                <a:spcPct val="90000"/>
              </a:lnSpc>
              <a:spcBef>
                <a:spcPts val="1400"/>
              </a:spcBef>
              <a:spcAft>
                <a:spcPts val="0"/>
              </a:spcAft>
              <a:buSzPct val="100000"/>
              <a:buNone/>
            </a:pPr>
            <a:r>
              <a:t/>
            </a:r>
            <a:endParaRPr sz="3300">
              <a:latin typeface="Georgia"/>
              <a:ea typeface="Georgia"/>
              <a:cs typeface="Georgia"/>
              <a:sym typeface="Georgia"/>
            </a:endParaRPr>
          </a:p>
          <a:p>
            <a:pPr indent="-182911" lvl="0" marL="182880" rtl="0" algn="l">
              <a:lnSpc>
                <a:spcPct val="90000"/>
              </a:lnSpc>
              <a:spcBef>
                <a:spcPts val="1400"/>
              </a:spcBef>
              <a:spcAft>
                <a:spcPts val="0"/>
              </a:spcAft>
              <a:buSzPct val="100000"/>
              <a:buChar char="▪"/>
            </a:pPr>
            <a:r>
              <a:rPr lang="en-US" sz="3300">
                <a:latin typeface="Georgia"/>
                <a:ea typeface="Georgia"/>
                <a:cs typeface="Georgia"/>
                <a:sym typeface="Georgia"/>
              </a:rPr>
              <a:t>This model tends to ignore differences among children – rather it tends to promote universal categories – viz, “the child”, “the girl child”, “Asian children”, “Thai children”, etc.</a:t>
            </a:r>
            <a:endParaRPr/>
          </a:p>
          <a:p>
            <a:pPr indent="-51942" lvl="0" marL="182880" rtl="0" algn="l">
              <a:lnSpc>
                <a:spcPct val="90000"/>
              </a:lnSpc>
              <a:spcBef>
                <a:spcPts val="1400"/>
              </a:spcBef>
              <a:spcAft>
                <a:spcPts val="0"/>
              </a:spcAft>
              <a:buSzPct val="100000"/>
              <a:buNone/>
            </a:pPr>
            <a:r>
              <a:t/>
            </a:r>
            <a:endParaRPr sz="3300">
              <a:latin typeface="Georgia"/>
              <a:ea typeface="Georgia"/>
              <a:cs typeface="Georgia"/>
              <a:sym typeface="Georgia"/>
            </a:endParaRPr>
          </a:p>
          <a:p>
            <a:pPr indent="-182911" lvl="0" marL="182880" rtl="0" algn="l">
              <a:lnSpc>
                <a:spcPct val="90000"/>
              </a:lnSpc>
              <a:spcBef>
                <a:spcPts val="1400"/>
              </a:spcBef>
              <a:spcAft>
                <a:spcPts val="0"/>
              </a:spcAft>
              <a:buSzPct val="100000"/>
              <a:buChar char="▪"/>
            </a:pPr>
            <a:r>
              <a:rPr lang="en-US" sz="3300">
                <a:latin typeface="Georgia"/>
                <a:ea typeface="Georgia"/>
                <a:cs typeface="Georgia"/>
                <a:sym typeface="Georgia"/>
              </a:rPr>
              <a:t>It is therefore very important to distinguish between </a:t>
            </a:r>
            <a:r>
              <a:rPr lang="en-US" sz="3300" u="sng">
                <a:latin typeface="Georgia"/>
                <a:ea typeface="Georgia"/>
                <a:cs typeface="Georgia"/>
                <a:sym typeface="Georgia"/>
              </a:rPr>
              <a:t>“global” </a:t>
            </a:r>
            <a:r>
              <a:rPr lang="en-US" sz="3300">
                <a:latin typeface="Georgia"/>
                <a:ea typeface="Georgia"/>
                <a:cs typeface="Georgia"/>
                <a:sym typeface="Georgia"/>
              </a:rPr>
              <a:t>(universal) models of childhood and </a:t>
            </a:r>
            <a:r>
              <a:rPr lang="en-US" sz="3300" u="sng">
                <a:latin typeface="Georgia"/>
                <a:ea typeface="Georgia"/>
                <a:cs typeface="Georgia"/>
                <a:sym typeface="Georgia"/>
              </a:rPr>
              <a:t>“local” </a:t>
            </a:r>
            <a:r>
              <a:rPr lang="en-US" sz="3300">
                <a:latin typeface="Georgia"/>
                <a:ea typeface="Georgia"/>
                <a:cs typeface="Georgia"/>
                <a:sym typeface="Georgia"/>
              </a:rPr>
              <a:t>(particular) models of childhoods</a:t>
            </a:r>
            <a:endParaRPr sz="3300">
              <a:latin typeface="Georgia"/>
              <a:ea typeface="Georgia"/>
              <a:cs typeface="Georgia"/>
              <a:sym typeface="Georgia"/>
            </a:endParaRPr>
          </a:p>
          <a:p>
            <a:pPr indent="0" lvl="0" marL="0" rtl="0" algn="l">
              <a:lnSpc>
                <a:spcPct val="90000"/>
              </a:lnSpc>
              <a:spcBef>
                <a:spcPts val="1400"/>
              </a:spcBef>
              <a:spcAft>
                <a:spcPts val="0"/>
              </a:spcAft>
              <a:buSzPct val="100000"/>
              <a:buNone/>
            </a:pPr>
            <a:r>
              <a:rPr lang="en-US" sz="3300">
                <a:latin typeface="Georgia"/>
                <a:ea typeface="Georgia"/>
                <a:cs typeface="Georgia"/>
                <a:sym typeface="Georgia"/>
              </a:rPr>
              <a:t> </a:t>
            </a:r>
            <a:endParaRPr sz="3300">
              <a:latin typeface="Georgia"/>
              <a:ea typeface="Georgia"/>
              <a:cs typeface="Georgia"/>
              <a:sym typeface="Georgia"/>
            </a:endParaRPr>
          </a:p>
          <a:p>
            <a:pPr indent="-182911" lvl="0" marL="182880" rtl="0" algn="l">
              <a:lnSpc>
                <a:spcPct val="90000"/>
              </a:lnSpc>
              <a:spcBef>
                <a:spcPts val="1400"/>
              </a:spcBef>
              <a:spcAft>
                <a:spcPts val="0"/>
              </a:spcAft>
              <a:buSzPct val="100000"/>
              <a:buChar char="▪"/>
            </a:pPr>
            <a:r>
              <a:rPr lang="en-US" sz="3300">
                <a:latin typeface="Georgia"/>
                <a:ea typeface="Georgia"/>
                <a:cs typeface="Georgia"/>
                <a:sym typeface="Georgia"/>
              </a:rPr>
              <a:t>The way childhood is experienced differs depending on the given history, culture, economic and social status, gender or ethnic group.</a:t>
            </a:r>
            <a:endParaRPr sz="3300">
              <a:latin typeface="Georgia"/>
              <a:ea typeface="Georgia"/>
              <a:cs typeface="Georgia"/>
              <a:sym typeface="Georgia"/>
            </a:endParaRPr>
          </a:p>
          <a:p>
            <a:pPr indent="0" lvl="0" marL="0" rtl="0" algn="l">
              <a:lnSpc>
                <a:spcPct val="90000"/>
              </a:lnSpc>
              <a:spcBef>
                <a:spcPts val="1400"/>
              </a:spcBef>
              <a:spcAft>
                <a:spcPts val="0"/>
              </a:spcAft>
              <a:buSzPct val="100000"/>
              <a:buNone/>
            </a:pPr>
            <a:r>
              <a:rPr lang="en-US" sz="3300">
                <a:latin typeface="Georgia"/>
                <a:ea typeface="Georgia"/>
                <a:cs typeface="Georgia"/>
                <a:sym typeface="Georgia"/>
              </a:rPr>
              <a:t> </a:t>
            </a:r>
            <a:endParaRPr sz="3300">
              <a:latin typeface="Georgia"/>
              <a:ea typeface="Georgia"/>
              <a:cs typeface="Georgia"/>
              <a:sym typeface="Georgia"/>
            </a:endParaRPr>
          </a:p>
          <a:p>
            <a:pPr indent="-90614" lvl="0" marL="182880" rtl="0" algn="l">
              <a:lnSpc>
                <a:spcPct val="90000"/>
              </a:lnSpc>
              <a:spcBef>
                <a:spcPts val="1400"/>
              </a:spcBef>
              <a:spcAft>
                <a:spcPts val="0"/>
              </a:spcAft>
              <a:buSzPct val="100000"/>
              <a:buNone/>
            </a:pPr>
            <a:r>
              <a:t/>
            </a:r>
            <a:endParaRPr sz="2325">
              <a:latin typeface="Rockwell"/>
              <a:ea typeface="Rockwell"/>
              <a:cs typeface="Rockwell"/>
              <a:sym typeface="Rockwell"/>
            </a:endParaRPr>
          </a:p>
          <a:p>
            <a:pPr indent="-95567" lvl="0" marL="182880" rtl="0" algn="l">
              <a:lnSpc>
                <a:spcPct val="90000"/>
              </a:lnSpc>
              <a:spcBef>
                <a:spcPts val="1400"/>
              </a:spcBef>
              <a:spcAft>
                <a:spcPts val="0"/>
              </a:spcAft>
              <a:buSzPct val="100000"/>
              <a:buFont typeface="Noto Sans Symbols"/>
              <a:buNone/>
            </a:pPr>
            <a:r>
              <a:t/>
            </a:r>
            <a:endParaRPr i="1">
              <a:latin typeface="Cambria"/>
              <a:ea typeface="Cambria"/>
              <a:cs typeface="Cambria"/>
              <a:sym typeface="Cambria"/>
            </a:endParaRPr>
          </a:p>
        </p:txBody>
      </p:sp>
      <p:sp>
        <p:nvSpPr>
          <p:cNvPr id="217" name="Google Shape;217;p6"/>
          <p:cNvSpPr txBox="1"/>
          <p:nvPr/>
        </p:nvSpPr>
        <p:spPr>
          <a:xfrm>
            <a:off x="1314450" y="491727"/>
            <a:ext cx="6858000" cy="914400"/>
          </a:xfrm>
          <a:prstGeom prst="rect">
            <a:avLst/>
          </a:prstGeom>
          <a:solidFill>
            <a:srgbClr val="95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3300"/>
              <a:buFont typeface="Arial"/>
              <a:buNone/>
            </a:pPr>
            <a:r>
              <a:rPr b="1" i="0" lang="en-US" sz="3300" u="none" cap="none" strike="noStrike">
                <a:solidFill>
                  <a:srgbClr val="FFFF00"/>
                </a:solidFill>
                <a:latin typeface="Georgia"/>
                <a:ea typeface="Georgia"/>
                <a:cs typeface="Georgia"/>
                <a:sym typeface="Georgia"/>
              </a:rPr>
              <a:t>Problems with a “Global Model” of childhood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7"/>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p>
            <a:pPr indent="0" lvl="0" marL="0" marR="0" rtl="0" algn="l">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900" u="none" cap="none" strike="noStrike">
              <a:solidFill>
                <a:srgbClr val="898989"/>
              </a:solidFill>
              <a:latin typeface="Arial"/>
              <a:ea typeface="Arial"/>
              <a:cs typeface="Arial"/>
              <a:sym typeface="Arial"/>
            </a:endParaRPr>
          </a:p>
        </p:txBody>
      </p:sp>
      <p:sp>
        <p:nvSpPr>
          <p:cNvPr id="224" name="Google Shape;224;p7"/>
          <p:cNvSpPr txBox="1"/>
          <p:nvPr>
            <p:ph idx="1" type="body"/>
          </p:nvPr>
        </p:nvSpPr>
        <p:spPr>
          <a:xfrm>
            <a:off x="76200" y="1828800"/>
            <a:ext cx="9067800" cy="5029199"/>
          </a:xfrm>
          <a:prstGeom prst="rect">
            <a:avLst/>
          </a:prstGeom>
          <a:noFill/>
          <a:ln>
            <a:noFill/>
          </a:ln>
        </p:spPr>
        <p:txBody>
          <a:bodyPr anchorCtr="0" anchor="t" bIns="45700" lIns="91425" spcFirstLastPara="1" rIns="91425" wrap="square" tIns="45700">
            <a:noAutofit/>
          </a:bodyPr>
          <a:lstStyle/>
          <a:p>
            <a:pPr indent="-182880" lvl="0" marL="182880" rtl="0" algn="l">
              <a:lnSpc>
                <a:spcPct val="90000"/>
              </a:lnSpc>
              <a:spcBef>
                <a:spcPts val="0"/>
              </a:spcBef>
              <a:spcAft>
                <a:spcPts val="0"/>
              </a:spcAft>
              <a:buSzPts val="2000"/>
              <a:buFont typeface="Noto Sans Symbols"/>
              <a:buChar char="⮚"/>
            </a:pPr>
            <a:r>
              <a:rPr lang="en-US" sz="2000">
                <a:latin typeface="Georgia"/>
                <a:ea typeface="Georgia"/>
                <a:cs typeface="Georgia"/>
                <a:sym typeface="Georgia"/>
              </a:rPr>
              <a:t>Childhood is not determined only by age, or by biological and psychological factors - rather childhood is understood by reference to particular </a:t>
            </a:r>
            <a:r>
              <a:rPr lang="en-US" sz="2000" u="sng">
                <a:latin typeface="Georgia"/>
                <a:ea typeface="Georgia"/>
                <a:cs typeface="Georgia"/>
                <a:sym typeface="Georgia"/>
              </a:rPr>
              <a:t>cultural and social contexts </a:t>
            </a:r>
            <a:r>
              <a:rPr lang="en-US" sz="2000">
                <a:latin typeface="Georgia"/>
                <a:ea typeface="Georgia"/>
                <a:cs typeface="Georgia"/>
                <a:sym typeface="Georgia"/>
              </a:rPr>
              <a:t>and to particular </a:t>
            </a:r>
            <a:r>
              <a:rPr lang="en-US" sz="2000" u="sng">
                <a:latin typeface="Georgia"/>
                <a:ea typeface="Georgia"/>
                <a:cs typeface="Georgia"/>
                <a:sym typeface="Georgia"/>
              </a:rPr>
              <a:t>periods in history</a:t>
            </a:r>
            <a:r>
              <a:rPr lang="en-US" sz="2000">
                <a:latin typeface="Georgia"/>
                <a:ea typeface="Georgia"/>
                <a:cs typeface="Georgia"/>
                <a:sym typeface="Georgia"/>
              </a:rPr>
              <a:t>.</a:t>
            </a:r>
            <a:endParaRPr/>
          </a:p>
          <a:p>
            <a:pPr indent="-182880" lvl="0" marL="182880" rtl="0" algn="l">
              <a:lnSpc>
                <a:spcPct val="90000"/>
              </a:lnSpc>
              <a:spcBef>
                <a:spcPts val="1400"/>
              </a:spcBef>
              <a:spcAft>
                <a:spcPts val="0"/>
              </a:spcAft>
              <a:buSzPts val="2000"/>
              <a:buFont typeface="Noto Sans Symbols"/>
              <a:buChar char="⮚"/>
            </a:pPr>
            <a:r>
              <a:rPr lang="en-US" sz="2000">
                <a:latin typeface="Georgia"/>
                <a:ea typeface="Georgia"/>
                <a:cs typeface="Georgia"/>
                <a:sym typeface="Georgia"/>
              </a:rPr>
              <a:t>In many countries of the Global South, the child-rearing environment is characterised by large families and high infant mortality: a heavy emphasis on parents’ efforts to ensure the physical survival of their children means that parents must devote much of their time to economic and domestic activity, with many </a:t>
            </a:r>
            <a:r>
              <a:rPr lang="en-US" sz="2000" u="sng">
                <a:latin typeface="Georgia"/>
                <a:ea typeface="Georgia"/>
                <a:cs typeface="Georgia"/>
                <a:sym typeface="Georgia"/>
              </a:rPr>
              <a:t>“parenting” tasks delegated </a:t>
            </a:r>
            <a:r>
              <a:rPr lang="en-US" sz="2000">
                <a:latin typeface="Georgia"/>
                <a:ea typeface="Georgia"/>
                <a:cs typeface="Georgia"/>
                <a:sym typeface="Georgia"/>
              </a:rPr>
              <a:t>to other people, often older children.</a:t>
            </a:r>
            <a:endParaRPr/>
          </a:p>
          <a:p>
            <a:pPr indent="-182880" lvl="0" marL="182880" rtl="0" algn="l">
              <a:lnSpc>
                <a:spcPct val="90000"/>
              </a:lnSpc>
              <a:spcBef>
                <a:spcPts val="1400"/>
              </a:spcBef>
              <a:spcAft>
                <a:spcPts val="0"/>
              </a:spcAft>
              <a:buSzPts val="2000"/>
              <a:buFont typeface="Noto Sans Symbols"/>
              <a:buChar char="⮚"/>
            </a:pPr>
            <a:r>
              <a:rPr lang="en-US" sz="2000">
                <a:latin typeface="Georgia"/>
                <a:ea typeface="Georgia"/>
                <a:cs typeface="Georgia"/>
                <a:sym typeface="Georgia"/>
              </a:rPr>
              <a:t>Many child-rearing practices also </a:t>
            </a:r>
            <a:r>
              <a:rPr lang="en-US" sz="2000" u="sng">
                <a:latin typeface="Georgia"/>
                <a:ea typeface="Georgia"/>
                <a:cs typeface="Georgia"/>
                <a:sym typeface="Georgia"/>
              </a:rPr>
              <a:t>reflect particular cultural contexts</a:t>
            </a:r>
            <a:r>
              <a:rPr lang="en-US" sz="2000">
                <a:latin typeface="Georgia"/>
                <a:ea typeface="Georgia"/>
                <a:cs typeface="Georgia"/>
                <a:sym typeface="Georgia"/>
              </a:rPr>
              <a:t>: in some contexts in Asia, mothers may be quite protective of their children and as they grow up there may be an expectation of compliance and conformity, and an acceptance of adult authority: by contrast, many parents in Europe may encourage open, expressive, autonomous and assertive behaviour </a:t>
            </a:r>
            <a:endParaRPr/>
          </a:p>
          <a:p>
            <a:pPr indent="-182880" lvl="0" marL="182880" rtl="0" algn="l">
              <a:lnSpc>
                <a:spcPct val="90000"/>
              </a:lnSpc>
              <a:spcBef>
                <a:spcPts val="1400"/>
              </a:spcBef>
              <a:spcAft>
                <a:spcPts val="0"/>
              </a:spcAft>
              <a:buSzPts val="2000"/>
              <a:buFont typeface="Noto Sans Symbols"/>
              <a:buChar char="⮚"/>
            </a:pPr>
            <a:r>
              <a:rPr lang="en-US" sz="2000">
                <a:latin typeface="Georgia"/>
                <a:ea typeface="Georgia"/>
                <a:cs typeface="Georgia"/>
                <a:sym typeface="Georgia"/>
              </a:rPr>
              <a:t>Within a given context, or, in a country, </a:t>
            </a:r>
            <a:r>
              <a:rPr lang="en-US" sz="2000" u="sng">
                <a:latin typeface="Georgia"/>
                <a:ea typeface="Georgia"/>
                <a:cs typeface="Georgia"/>
                <a:sym typeface="Georgia"/>
              </a:rPr>
              <a:t>childhood is often highly differentiated </a:t>
            </a:r>
            <a:r>
              <a:rPr lang="en-US" sz="2000">
                <a:latin typeface="Georgia"/>
                <a:ea typeface="Georgia"/>
                <a:cs typeface="Georgia"/>
                <a:sym typeface="Georgia"/>
              </a:rPr>
              <a:t>not only according to gender, but also according to social class, ethnicity, or caste.</a:t>
            </a:r>
            <a:endParaRPr i="1" sz="2000">
              <a:latin typeface="Georgia"/>
              <a:ea typeface="Georgia"/>
              <a:cs typeface="Georgia"/>
              <a:sym typeface="Georgia"/>
            </a:endParaRPr>
          </a:p>
        </p:txBody>
      </p:sp>
      <p:sp>
        <p:nvSpPr>
          <p:cNvPr id="225" name="Google Shape;225;p7"/>
          <p:cNvSpPr txBox="1"/>
          <p:nvPr/>
        </p:nvSpPr>
        <p:spPr>
          <a:xfrm>
            <a:off x="1058582" y="533400"/>
            <a:ext cx="6858000" cy="914400"/>
          </a:xfrm>
          <a:prstGeom prst="rect">
            <a:avLst/>
          </a:prstGeom>
          <a:solidFill>
            <a:srgbClr val="95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3300"/>
              <a:buFont typeface="Arial"/>
              <a:buNone/>
            </a:pPr>
            <a:r>
              <a:rPr b="1" i="0" lang="en-US" sz="3300" u="none" cap="none" strike="noStrike">
                <a:solidFill>
                  <a:srgbClr val="FFFF00"/>
                </a:solidFill>
                <a:latin typeface="Georgia"/>
                <a:ea typeface="Georgia"/>
                <a:cs typeface="Georgia"/>
                <a:sym typeface="Georgia"/>
              </a:rPr>
              <a:t>Understanding Childhood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8"/>
          <p:cNvSpPr txBox="1"/>
          <p:nvPr>
            <p:ph idx="12" type="sldNum"/>
          </p:nvPr>
        </p:nvSpPr>
        <p:spPr>
          <a:xfrm>
            <a:off x="8265139" y="6422855"/>
            <a:ext cx="709698" cy="365125"/>
          </a:xfrm>
          <a:prstGeom prst="rect">
            <a:avLst/>
          </a:prstGeom>
          <a:noFill/>
          <a:ln>
            <a:noFill/>
          </a:ln>
        </p:spPr>
        <p:txBody>
          <a:bodyPr anchorCtr="0" anchor="ctr" bIns="45700" lIns="45700" spcFirstLastPara="1" rIns="91425" wrap="square" tIns="45700">
            <a:noAutofit/>
          </a:bodyPr>
          <a:lstStyle/>
          <a:p>
            <a:pPr indent="0" lvl="0" marL="0" marR="0" rtl="0" algn="l">
              <a:spcBef>
                <a:spcPts val="0"/>
              </a:spcBef>
              <a:spcAft>
                <a:spcPts val="0"/>
              </a:spcAft>
              <a:buClr>
                <a:srgbClr val="898989"/>
              </a:buClr>
              <a:buSzPts val="900"/>
              <a:buFont typeface="Arial"/>
              <a:buNone/>
            </a:pPr>
            <a:fld id="{00000000-1234-1234-1234-123412341234}" type="slidenum">
              <a:rPr b="0" i="0" lang="en-US" sz="900" u="none" cap="none" strike="noStrike">
                <a:solidFill>
                  <a:srgbClr val="898989"/>
                </a:solidFill>
                <a:latin typeface="Arial"/>
                <a:ea typeface="Arial"/>
                <a:cs typeface="Arial"/>
                <a:sym typeface="Arial"/>
              </a:rPr>
              <a:t>‹#›</a:t>
            </a:fld>
            <a:endParaRPr b="0" i="0" sz="900" u="none" cap="none" strike="noStrike">
              <a:solidFill>
                <a:srgbClr val="898989"/>
              </a:solidFill>
              <a:latin typeface="Arial"/>
              <a:ea typeface="Arial"/>
              <a:cs typeface="Arial"/>
              <a:sym typeface="Arial"/>
            </a:endParaRPr>
          </a:p>
        </p:txBody>
      </p:sp>
      <p:sp>
        <p:nvSpPr>
          <p:cNvPr id="232" name="Google Shape;232;p8"/>
          <p:cNvSpPr txBox="1"/>
          <p:nvPr>
            <p:ph idx="1" type="body"/>
          </p:nvPr>
        </p:nvSpPr>
        <p:spPr>
          <a:xfrm>
            <a:off x="76200" y="2057400"/>
            <a:ext cx="9067800" cy="4800599"/>
          </a:xfrm>
          <a:prstGeom prst="rect">
            <a:avLst/>
          </a:prstGeom>
          <a:noFill/>
          <a:ln>
            <a:noFill/>
          </a:ln>
        </p:spPr>
        <p:txBody>
          <a:bodyPr anchorCtr="0" anchor="t" bIns="45700" lIns="91425" spcFirstLastPara="1" rIns="91425" wrap="square" tIns="45700">
            <a:normAutofit fontScale="77500" lnSpcReduction="20000"/>
          </a:bodyPr>
          <a:lstStyle/>
          <a:p>
            <a:pPr indent="-182927" lvl="0" marL="182880" rtl="0" algn="l">
              <a:lnSpc>
                <a:spcPct val="90000"/>
              </a:lnSpc>
              <a:spcBef>
                <a:spcPts val="0"/>
              </a:spcBef>
              <a:spcAft>
                <a:spcPts val="0"/>
              </a:spcAft>
              <a:buSzPct val="100000"/>
              <a:buChar char="▪"/>
            </a:pPr>
            <a:r>
              <a:rPr lang="en-US" sz="2250">
                <a:latin typeface="Rockwell"/>
                <a:ea typeface="Rockwell"/>
                <a:cs typeface="Rockwell"/>
                <a:sym typeface="Rockwell"/>
              </a:rPr>
              <a:t>There is </a:t>
            </a:r>
            <a:r>
              <a:rPr lang="en-US" sz="2250" u="sng">
                <a:latin typeface="Rockwell"/>
                <a:ea typeface="Rockwell"/>
                <a:cs typeface="Rockwell"/>
                <a:sym typeface="Rockwell"/>
              </a:rPr>
              <a:t>no universal definition </a:t>
            </a:r>
            <a:r>
              <a:rPr lang="en-US" sz="2250">
                <a:latin typeface="Rockwell"/>
                <a:ea typeface="Rockwell"/>
                <a:cs typeface="Rockwell"/>
                <a:sym typeface="Rockwell"/>
              </a:rPr>
              <a:t>of who is a child, adolescent or youth. Chronological age is not a sufficient criterion for establishing operational definitions.</a:t>
            </a:r>
            <a:endParaRPr/>
          </a:p>
          <a:p>
            <a:pPr indent="-182927" lvl="0" marL="182880" rtl="0" algn="l">
              <a:lnSpc>
                <a:spcPct val="90000"/>
              </a:lnSpc>
              <a:spcBef>
                <a:spcPts val="1400"/>
              </a:spcBef>
              <a:spcAft>
                <a:spcPts val="0"/>
              </a:spcAft>
              <a:buSzPct val="100000"/>
              <a:buChar char="▪"/>
            </a:pPr>
            <a:r>
              <a:rPr lang="en-US" sz="2250">
                <a:latin typeface="Rockwell"/>
                <a:ea typeface="Rockwell"/>
                <a:cs typeface="Rockwell"/>
                <a:sym typeface="Rockwell"/>
              </a:rPr>
              <a:t>Children and adolescents have needs and capacities that are significantly different from those of adults. </a:t>
            </a:r>
            <a:endParaRPr/>
          </a:p>
          <a:p>
            <a:pPr indent="-182927" lvl="0" marL="182880" rtl="0" algn="l">
              <a:lnSpc>
                <a:spcPct val="90000"/>
              </a:lnSpc>
              <a:spcBef>
                <a:spcPts val="1400"/>
              </a:spcBef>
              <a:spcAft>
                <a:spcPts val="0"/>
              </a:spcAft>
              <a:buSzPct val="100000"/>
              <a:buChar char="▪"/>
            </a:pPr>
            <a:r>
              <a:rPr lang="en-US" sz="2250">
                <a:latin typeface="Rockwell"/>
                <a:ea typeface="Rockwell"/>
                <a:cs typeface="Rockwell"/>
                <a:sym typeface="Rockwell"/>
              </a:rPr>
              <a:t>Some general features of child development are predictable, but there are significant cultural differences in the ways in which children and adolescents develop, and in the beliefs, goals and expectations and child-rearing practices that shape development.</a:t>
            </a:r>
            <a:endParaRPr/>
          </a:p>
          <a:p>
            <a:pPr indent="-182927" lvl="0" marL="182880" rtl="0" algn="l">
              <a:lnSpc>
                <a:spcPct val="90000"/>
              </a:lnSpc>
              <a:spcBef>
                <a:spcPts val="1400"/>
              </a:spcBef>
              <a:spcAft>
                <a:spcPts val="0"/>
              </a:spcAft>
              <a:buSzPct val="100000"/>
              <a:buChar char="▪"/>
            </a:pPr>
            <a:r>
              <a:rPr lang="en-US" sz="2250">
                <a:latin typeface="Rockwell"/>
                <a:ea typeface="Rockwell"/>
                <a:cs typeface="Rockwell"/>
                <a:sym typeface="Rockwell"/>
              </a:rPr>
              <a:t>Gender differences are especially significant, as are differences related to social status, class/caste and specific needs – e.g. related to disability.</a:t>
            </a:r>
            <a:endParaRPr/>
          </a:p>
          <a:p>
            <a:pPr indent="-182927" lvl="0" marL="182880" rtl="0" algn="l">
              <a:lnSpc>
                <a:spcPct val="90000"/>
              </a:lnSpc>
              <a:spcBef>
                <a:spcPts val="1400"/>
              </a:spcBef>
              <a:spcAft>
                <a:spcPts val="0"/>
              </a:spcAft>
              <a:buSzPct val="100000"/>
              <a:buChar char="▪"/>
            </a:pPr>
            <a:r>
              <a:rPr lang="en-US" sz="2250">
                <a:latin typeface="Rockwell"/>
                <a:ea typeface="Rockwell"/>
                <a:cs typeface="Rockwell"/>
                <a:sym typeface="Rockwell"/>
              </a:rPr>
              <a:t>Children and adolescents also have the capacity to be resilient in the face of adversity. The concept of </a:t>
            </a:r>
            <a:r>
              <a:rPr lang="en-US" sz="2250" u="sng">
                <a:latin typeface="Rockwell"/>
                <a:ea typeface="Rockwell"/>
                <a:cs typeface="Rockwell"/>
                <a:sym typeface="Rockwell"/>
              </a:rPr>
              <a:t>resilience </a:t>
            </a:r>
            <a:r>
              <a:rPr lang="en-US" sz="2250">
                <a:latin typeface="Rockwell"/>
                <a:ea typeface="Rockwell"/>
                <a:cs typeface="Rockwell"/>
                <a:sym typeface="Rockwell"/>
              </a:rPr>
              <a:t>directs attention to those factors within the individual, the family and the wider context which help people to cope with adversity.</a:t>
            </a:r>
            <a:endParaRPr/>
          </a:p>
          <a:p>
            <a:pPr indent="-182927" lvl="0" marL="182880" rtl="0" algn="l">
              <a:lnSpc>
                <a:spcPct val="90000"/>
              </a:lnSpc>
              <a:spcBef>
                <a:spcPts val="1400"/>
              </a:spcBef>
              <a:spcAft>
                <a:spcPts val="0"/>
              </a:spcAft>
              <a:buSzPct val="100000"/>
              <a:buChar char="▪"/>
            </a:pPr>
            <a:r>
              <a:rPr lang="en-US" sz="2250">
                <a:latin typeface="Rockwell"/>
                <a:ea typeface="Rockwell"/>
                <a:cs typeface="Rockwell"/>
                <a:sym typeface="Rockwell"/>
              </a:rPr>
              <a:t>Conflict and migration can pose some particularly critical threats to the development and well-being of children and adolescents: these include experiences of violence and fear; separation from parents or other care-givers; exploitation and abuse; and involvement in fighting forces.</a:t>
            </a:r>
            <a:endParaRPr/>
          </a:p>
          <a:p>
            <a:pPr indent="-182927" lvl="0" marL="182880" rtl="0" algn="l">
              <a:lnSpc>
                <a:spcPct val="90000"/>
              </a:lnSpc>
              <a:spcBef>
                <a:spcPts val="1400"/>
              </a:spcBef>
              <a:spcAft>
                <a:spcPts val="0"/>
              </a:spcAft>
              <a:buSzPct val="100000"/>
              <a:buChar char="▪"/>
            </a:pPr>
            <a:r>
              <a:rPr lang="en-US" sz="2250">
                <a:latin typeface="Rockwell"/>
                <a:ea typeface="Rockwell"/>
                <a:cs typeface="Rockwell"/>
                <a:sym typeface="Rockwell"/>
              </a:rPr>
              <a:t>The “Best Interests of the Child” is an important principle in both legal and child development contexts.</a:t>
            </a:r>
            <a:endParaRPr/>
          </a:p>
          <a:p>
            <a:pPr indent="-74612" lvl="0" marL="182880" rtl="0" algn="l">
              <a:lnSpc>
                <a:spcPct val="90000"/>
              </a:lnSpc>
              <a:spcBef>
                <a:spcPts val="1400"/>
              </a:spcBef>
              <a:spcAft>
                <a:spcPts val="0"/>
              </a:spcAft>
              <a:buSzPct val="100000"/>
              <a:buFont typeface="Noto Sans Symbols"/>
              <a:buNone/>
            </a:pPr>
            <a:r>
              <a:t/>
            </a:r>
            <a:endParaRPr i="1">
              <a:latin typeface="Cambria"/>
              <a:ea typeface="Cambria"/>
              <a:cs typeface="Cambria"/>
              <a:sym typeface="Cambria"/>
            </a:endParaRPr>
          </a:p>
        </p:txBody>
      </p:sp>
      <p:sp>
        <p:nvSpPr>
          <p:cNvPr id="233" name="Google Shape;233;p8"/>
          <p:cNvSpPr txBox="1"/>
          <p:nvPr/>
        </p:nvSpPr>
        <p:spPr>
          <a:xfrm>
            <a:off x="1066800" y="533400"/>
            <a:ext cx="6858000" cy="914400"/>
          </a:xfrm>
          <a:prstGeom prst="rect">
            <a:avLst/>
          </a:prstGeom>
          <a:solidFill>
            <a:srgbClr val="95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3300"/>
              <a:buFont typeface="Arial"/>
              <a:buNone/>
            </a:pPr>
            <a:r>
              <a:rPr b="1" i="0" lang="en-US" sz="3300" u="none" cap="none" strike="noStrike">
                <a:solidFill>
                  <a:srgbClr val="FFFF00"/>
                </a:solidFill>
                <a:latin typeface="Georgia"/>
                <a:ea typeface="Georgia"/>
                <a:cs typeface="Georgia"/>
                <a:sym typeface="Georgia"/>
              </a:rPr>
              <a:t>Childhood &amp; Child Rights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9"/>
          <p:cNvSpPr txBox="1"/>
          <p:nvPr>
            <p:ph type="title"/>
          </p:nvPr>
        </p:nvSpPr>
        <p:spPr>
          <a:xfrm>
            <a:off x="624893" y="2208879"/>
            <a:ext cx="7886700" cy="1676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3600"/>
              <a:buFont typeface="Georgia"/>
              <a:buNone/>
            </a:pPr>
            <a:r>
              <a:rPr b="1" lang="en-US" sz="3600">
                <a:latin typeface="Georgia"/>
                <a:ea typeface="Georgia"/>
                <a:cs typeface="Georgia"/>
                <a:sym typeface="Georgia"/>
              </a:rPr>
              <a:t>DEFINING “CHILDREN”</a:t>
            </a:r>
            <a:endParaRPr/>
          </a:p>
        </p:txBody>
      </p:sp>
      <p:sp>
        <p:nvSpPr>
          <p:cNvPr id="239" name="Google Shape;239;p9"/>
          <p:cNvSpPr txBox="1"/>
          <p:nvPr>
            <p:ph idx="1" type="body"/>
          </p:nvPr>
        </p:nvSpPr>
        <p:spPr>
          <a:xfrm>
            <a:off x="624893" y="3984400"/>
            <a:ext cx="7886700" cy="2797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t/>
            </a:r>
            <a:endParaRPr b="1"/>
          </a:p>
          <a:p>
            <a:pPr indent="0" lvl="0" marL="0" rtl="0" algn="l">
              <a:lnSpc>
                <a:spcPct val="90000"/>
              </a:lnSpc>
              <a:spcBef>
                <a:spcPts val="1400"/>
              </a:spcBef>
              <a:spcAft>
                <a:spcPts val="0"/>
              </a:spcAft>
              <a:buSzPts val="2000"/>
              <a:buNone/>
            </a:pPr>
            <a:r>
              <a:t/>
            </a:r>
            <a:endParaRPr b="1"/>
          </a:p>
          <a:p>
            <a:pPr indent="0" lvl="0" marL="0" rtl="0" algn="ctr">
              <a:lnSpc>
                <a:spcPct val="90000"/>
              </a:lnSpc>
              <a:spcBef>
                <a:spcPts val="1400"/>
              </a:spcBef>
              <a:spcAft>
                <a:spcPts val="0"/>
              </a:spcAft>
              <a:buSzPts val="2000"/>
              <a:buNone/>
            </a:pPr>
            <a:r>
              <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2016-05-04T12:29:44Z</dcterms:created>
  <dc:creator>Abdul Alim</dc:creator>
</cp:coreProperties>
</file>