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144000"/>
  <p:notesSz cx="6623050" cy="97345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9" roundtripDataSignature="AMtx7mjIfeMFJelNclBZh5VRbeVCrLkmK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1" name="Gerard Sequeira"/>
  <p:cmAuthor clrIdx="1" id="1" initials="" lastIdx="2" name="Victor Karunan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4-11-04T12:25:14.388">
    <p:pos x="6000" y="0"/>
    <p:text>the full slideshow can figure in the Resources (Training) section.
Only title details to appear in the Child Rights/Training listings.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BWoru_9s"/>
      </p:ext>
    </p:extLst>
  </p:cm>
  <p:cm authorId="1" idx="1" dt="2024-10-15T08:31:23.909">
    <p:pos x="6000" y="0"/>
    <p:text>OK noted</p:text>
    <p:extLst>
      <p:ext uri="{C676402C-5697-4E1C-873F-D02D1690AC5C}">
        <p15:threadingInfo timeZoneBias="0">
          <p15:parentCm authorId="0" idx="1"/>
        </p15:threadingInfo>
      </p:ext>
      <p:ext uri="http://customooxmlschemas.google.com/">
        <go:slidesCustomData xmlns:go="http://customooxmlschemas.google.com/" commentPostId="AAABWo-sPIc"/>
      </p:ext>
    </p:extLst>
  </p:cm>
  <p:cm authorId="1" idx="2" dt="2024-11-04T08:17:39.036">
    <p:pos x="6000" y="0"/>
    <p:text>OK. AGREED</p:text>
    <p:extLst>
      <p:ext uri="{C676402C-5697-4E1C-873F-D02D1690AC5C}">
        <p15:threadingInfo timeZoneBias="0">
          <p15:parentCm authorId="0" idx="1"/>
        </p15:threadingInfo>
      </p:ext>
      <p:ext uri="http://customooxmlschemas.google.com/">
        <go:slidesCustomData xmlns:go="http://customooxmlschemas.google.com/" commentPostId="AAABX-nHUGE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1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0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0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1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1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2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6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7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8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9:notes"/>
          <p:cNvSpPr txBox="1"/>
          <p:nvPr>
            <p:ph idx="1" type="body"/>
          </p:nvPr>
        </p:nvSpPr>
        <p:spPr>
          <a:xfrm>
            <a:off x="662300" y="4623900"/>
            <a:ext cx="5298425" cy="43805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9:notes"/>
          <p:cNvSpPr/>
          <p:nvPr>
            <p:ph idx="2" type="sldImg"/>
          </p:nvPr>
        </p:nvSpPr>
        <p:spPr>
          <a:xfrm>
            <a:off x="1104050" y="730075"/>
            <a:ext cx="4415575" cy="365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7" name="Google Shape;7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"/>
              <a:buChar char="•"/>
              <a:defRPr b="0" i="0" sz="3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"/>
              <a:buChar char="–"/>
              <a:defRPr b="0" i="0" sz="28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•"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–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»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»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»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»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Char char="»"/>
              <a:defRPr b="0" i="0" sz="20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8" name="Google Shape;8;p1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9" name="Google Shape;9;p1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10" name="Google Shape;10;p1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"/>
              <a:buNone/>
              <a:defRPr b="0" i="0" sz="1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9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31" name="Google Shape;31;p1"/>
          <p:cNvSpPr txBox="1"/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PROGRAMMING WITH &amp; FOR CHILDREN AND YOUNG PEOPLE IN MONGOLIA</a:t>
            </a:r>
            <a:b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UNICEF Staff Orientation Training  </a:t>
            </a: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16 March 2004, Ulaan Bataar</a:t>
            </a: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0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Victor P. Karunan</a:t>
            </a:r>
            <a:br>
              <a:rPr b="1" i="0" lang="en-US" sz="20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20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Project Officer, Participation &amp; Partnerships</a:t>
            </a:r>
            <a:br>
              <a:rPr b="1" i="0" lang="en-US" sz="20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i="0" lang="en-US" sz="20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UNICEF-EAPRO</a:t>
            </a:r>
            <a:endParaRPr/>
          </a:p>
        </p:txBody>
      </p:sp>
      <p:pic>
        <p:nvPicPr>
          <p:cNvPr id="32" name="Google Shape;3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" y="5856287"/>
            <a:ext cx="3048000" cy="773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0"/>
          <p:cNvSpPr txBox="1"/>
          <p:nvPr>
            <p:ph type="title"/>
          </p:nvPr>
        </p:nvSpPr>
        <p:spPr>
          <a:xfrm>
            <a:off x="685800" y="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Presentation 1 : Some suggested Objectives for Programming</a:t>
            </a:r>
            <a:endParaRPr/>
          </a:p>
        </p:txBody>
      </p:sp>
      <p:sp>
        <p:nvSpPr>
          <p:cNvPr id="95" name="Google Shape;95;p10"/>
          <p:cNvSpPr txBox="1"/>
          <p:nvPr>
            <p:ph idx="1" type="body"/>
          </p:nvPr>
        </p:nvSpPr>
        <p:spPr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promote personal growth and healthy development of children and adolescents in Mongolia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promote better awareness - including development of a national policy - for the protection of rights of children and adolescents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address specific violations experienced by adolescents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promote a more positive approach to adolescents and challenge the tendency to criminalise them and their behaviour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create opportunities for enabling their voices to be heard and acted upon - including and especially the marginalised young people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engage young people as agents in the realisation of their rights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create better opportunities for young people to make informed and healthy life choices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address issues for adolescents not being met by other organisations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"/>
              <a:buNone/>
            </a:pPr>
            <a:r>
              <a:t/>
            </a:r>
            <a:endParaRPr b="1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" name="Google Shape;9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Presentation 2 : Some suggested Areas/Strategies for Adolescent Programming</a:t>
            </a:r>
            <a:endParaRPr/>
          </a:p>
        </p:txBody>
      </p:sp>
      <p:sp>
        <p:nvSpPr>
          <p:cNvPr id="102" name="Google Shape;102;p1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Building our knowledge base on children and adolescents (e.g., ChildInfo, SITANs, Youth surveys)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Planning Process (e.g., Consulting with children and adolescents, setting objectives and outcomes)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 Developing approach to programming (e.g., programme design and implementation with partners)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4. Assessing impact and outcomes (e.g., MTRs, programme/project evaluations)</a:t>
            </a:r>
            <a:endParaRPr/>
          </a:p>
        </p:txBody>
      </p:sp>
      <p:pic>
        <p:nvPicPr>
          <p:cNvPr id="103" name="Google Shape;10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"/>
          <p:cNvSpPr txBox="1"/>
          <p:nvPr>
            <p:ph type="title"/>
          </p:nvPr>
        </p:nvSpPr>
        <p:spPr>
          <a:xfrm>
            <a:off x="685800" y="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Presentation 3 : Other Programming Issues </a:t>
            </a:r>
            <a:endParaRPr/>
          </a:p>
        </p:txBody>
      </p:sp>
      <p:sp>
        <p:nvSpPr>
          <p:cNvPr id="109" name="Google Shape;109;p12"/>
          <p:cNvSpPr txBox="1"/>
          <p:nvPr>
            <p:ph idx="1" type="body"/>
          </p:nvPr>
        </p:nvSpPr>
        <p:spPr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Developing a wholistic approach to adolescent programming (e.g., cross-sectoral and cross-cutting initiatives and linkages in country programme)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Identifying a focal point person in country office - linked to a cross-sectoral team of programme staff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Optimising partners (government, NGOs, youth groups) knowledge and expertise - building equal and strategic partnerships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Ongoing Training and Capacity Building - for staff and partners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"/>
          <p:cNvSpPr txBox="1"/>
          <p:nvPr>
            <p:ph type="title"/>
          </p:nvPr>
        </p:nvSpPr>
        <p:spPr>
          <a:xfrm>
            <a:off x="685800" y="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Suggested Schedule</a:t>
            </a:r>
            <a:endParaRPr/>
          </a:p>
        </p:txBody>
      </p:sp>
      <p:sp>
        <p:nvSpPr>
          <p:cNvPr id="39" name="Google Shape;39;p2"/>
          <p:cNvSpPr txBox="1"/>
          <p:nvPr>
            <p:ph idx="1" type="body"/>
          </p:nvPr>
        </p:nvSpPr>
        <p:spPr>
          <a:xfrm>
            <a:off x="685800" y="838200"/>
            <a:ext cx="77724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09.00 - 09.30 : Introductions/Purpose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09.30 - 10.30 :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1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Understanding 		                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Participation - Learning Exercise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10.30 - 10.45 : Break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10.45 - 12.00 :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2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Review of participation in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UNICEF Mongolia country programme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12.00 - 13.30 : Lunch break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13.30 - 14.30 : Session 2 (contd.)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14.30 - 15.30 :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3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Future Direction and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Strategy - Programme clusters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15.30 - 15.45 : Break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15.45 - 16.45 :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Session 4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Action Points - Inputs to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MTR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16.45 - 17.00 : Conclusions</a:t>
            </a:r>
            <a:endParaRPr/>
          </a:p>
        </p:txBody>
      </p:sp>
      <p:pic>
        <p:nvPicPr>
          <p:cNvPr id="40" name="Google Shape;4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"/>
          <p:cNvSpPr txBox="1"/>
          <p:nvPr/>
        </p:nvSpPr>
        <p:spPr>
          <a:xfrm>
            <a:off x="685800" y="3048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Purpose and Outcomes</a:t>
            </a:r>
            <a:br>
              <a:rPr b="1" i="0" lang="en-US" sz="4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46" name="Google Shape;46;p3"/>
          <p:cNvSpPr txBox="1"/>
          <p:nvPr/>
        </p:nvSpPr>
        <p:spPr>
          <a:xfrm>
            <a:off x="609600" y="1524000"/>
            <a:ext cx="7391400" cy="4291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Level-off on our common understanding of participation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Review lessons learnt in working with and for children and young people across programme sections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 Identify key elements of future direction and strategy for programming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4. Agree on actions points for each programme section and country programme as a whole - as input to the MTR process</a:t>
            </a:r>
            <a:endParaRPr/>
          </a:p>
        </p:txBody>
      </p:sp>
      <p:pic>
        <p:nvPicPr>
          <p:cNvPr id="47" name="Google Shape;4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Session 1 : Understanding Participation</a:t>
            </a:r>
            <a:endParaRPr/>
          </a:p>
        </p:txBody>
      </p:sp>
      <p:sp>
        <p:nvSpPr>
          <p:cNvPr id="53" name="Google Shape;53;p4"/>
          <p:cNvSpPr txBox="1"/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Learning Exercise 1 : Individual and Group Work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FFFF"/>
              </a:buClr>
              <a:buSzPts val="2400"/>
              <a:buFont typeface="Arial"/>
              <a:buChar char="–"/>
            </a:pPr>
            <a:r>
              <a:rPr b="1" i="1" lang="en-US" sz="2400" u="none" cap="none" strike="noStrike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Q : What does participation mean to me?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FFFF"/>
              </a:buClr>
              <a:buSzPts val="2400"/>
              <a:buFont typeface="Arial"/>
              <a:buChar char="–"/>
            </a:pPr>
            <a:r>
              <a:rPr b="1" i="1" lang="en-US" sz="2400" u="none" cap="none" strike="noStrike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Q : Three essential elements of meaningful participation of children and adolescents.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Write answers on paper-strips (10 mins)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Discuss and agree in groups (20 mins)</a:t>
            </a:r>
            <a:endParaRPr/>
          </a:p>
        </p:txBody>
      </p:sp>
      <p:pic>
        <p:nvPicPr>
          <p:cNvPr id="54" name="Google Shape;5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Presentation 1 : Understanding Participation </a:t>
            </a:r>
            <a:endParaRPr/>
          </a:p>
        </p:txBody>
      </p:sp>
      <p:sp>
        <p:nvSpPr>
          <p:cNvPr id="60" name="Google Shape;60;p5"/>
          <p:cNvSpPr txBox="1"/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ongoing process of children/adolescent expression and active involvement in decision-making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process by which children and adolescents develop their knowledge, skills and competencies to engage in society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process that gives children/adolescents an opportunity to shape both process and outcomes of an event or action.</a:t>
            </a:r>
            <a:endParaRPr/>
          </a:p>
        </p:txBody>
      </p:sp>
      <p:pic>
        <p:nvPicPr>
          <p:cNvPr id="61" name="Google Shape;6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Presentation 2 : How to work with adolescents?</a:t>
            </a:r>
            <a:endParaRPr/>
          </a:p>
        </p:txBody>
      </p:sp>
      <p:sp>
        <p:nvSpPr>
          <p:cNvPr id="67" name="Google Shape;67;p6"/>
          <p:cNvSpPr txBox="1"/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need to make a </a:t>
            </a:r>
            <a:r>
              <a:rPr b="1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“mind-shift”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in the way we view adolescents and young people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need to work towards creating a </a:t>
            </a:r>
            <a:r>
              <a:rPr b="1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“safe and supportive environment”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family, school, community, peer group, society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need to build </a:t>
            </a:r>
            <a:r>
              <a:rPr b="1" i="0" lang="en-US" sz="28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“equal partnerships”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with young people.</a:t>
            </a:r>
            <a:endParaRPr/>
          </a:p>
        </p:txBody>
      </p:sp>
      <p:pic>
        <p:nvPicPr>
          <p:cNvPr id="68" name="Google Shape;6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Presentation 3 : Pre-requisites for promoting meaningful participation</a:t>
            </a:r>
            <a:endParaRPr/>
          </a:p>
        </p:txBody>
      </p:sp>
      <p:sp>
        <p:nvSpPr>
          <p:cNvPr id="74" name="Google Shape;74;p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Recognition and respect for children’s agency and capacity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Information sharing and dialogue between children and adults based on mutual respect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 Understanding and respect for children’s evolving capacities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4. Conducive and enabling environment</a:t>
            </a:r>
            <a:endParaRPr/>
          </a:p>
        </p:txBody>
      </p:sp>
      <p:pic>
        <p:nvPicPr>
          <p:cNvPr id="75" name="Google Shape;7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Session 2 : Review of Participation in UNICEF Mongolia country programme</a:t>
            </a:r>
            <a:endParaRPr/>
          </a:p>
        </p:txBody>
      </p:sp>
      <p:sp>
        <p:nvSpPr>
          <p:cNvPr id="81" name="Google Shape;81;p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Group work in Programme sections/clusters - using matrix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Report back 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General Discussion, Q &amp; A</a:t>
            </a:r>
            <a:endParaRPr/>
          </a:p>
        </p:txBody>
      </p:sp>
      <p:pic>
        <p:nvPicPr>
          <p:cNvPr id="82" name="Google Shape;8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399FF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omic Sans MS"/>
              <a:buNone/>
            </a:pPr>
            <a:r>
              <a:rPr b="1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Session 3 : Future Direction and Strategy for Programming</a:t>
            </a:r>
            <a:endParaRPr/>
          </a:p>
        </p:txBody>
      </p:sp>
      <p:sp>
        <p:nvSpPr>
          <p:cNvPr id="88" name="Google Shape;88;p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Setting Objectives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 programming with children and adolescents in Mongolia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Identifying Key Strategies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to achieve these objectives - specific programme areas &amp; country programme as a whole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Developing a Plan - 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including monitoring and review of outcomes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1" i="0" lang="en-US" sz="28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Implementing the Plan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in a given time-frame</a:t>
            </a:r>
            <a:endParaRPr/>
          </a:p>
        </p:txBody>
      </p:sp>
      <p:pic>
        <p:nvPicPr>
          <p:cNvPr id="89" name="Google Shape;8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8400" y="5962650"/>
            <a:ext cx="25908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/>
</file>