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</p:sldIdLst>
  <p:sldSz cy="6858000" cx="9144000"/>
  <p:notesSz cx="6623050" cy="9734550"/>
  <p:embeddedFontLst>
    <p:embeddedFont>
      <p:font typeface="Helvetica Neue"/>
      <p:regular r:id="rId61"/>
      <p:bold r:id="rId62"/>
      <p:italic r:id="rId63"/>
      <p:boldItalic r:id="rId6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65" roundtripDataSignature="AMtx7miJVZ9QCHWDrJnSF8gnuZ934CPnj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Gerard Sequeira"/>
  <p:cmAuthor clrIdx="1" id="1" initials="" lastIdx="2" name="Victor Karunan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62" Type="http://schemas.openxmlformats.org/officeDocument/2006/relationships/font" Target="fonts/HelveticaNeue-bold.fntdata"/><Relationship Id="rId61" Type="http://schemas.openxmlformats.org/officeDocument/2006/relationships/font" Target="fonts/HelveticaNeue-regular.fntdata"/><Relationship Id="rId20" Type="http://schemas.openxmlformats.org/officeDocument/2006/relationships/slide" Target="slides/slide14.xml"/><Relationship Id="rId64" Type="http://schemas.openxmlformats.org/officeDocument/2006/relationships/font" Target="fonts/HelveticaNeue-boldItalic.fntdata"/><Relationship Id="rId63" Type="http://schemas.openxmlformats.org/officeDocument/2006/relationships/font" Target="fonts/HelveticaNeue-italic.fntdata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65" Type="http://customschemas.google.com/relationships/presentationmetadata" Target="metadata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60" Type="http://schemas.openxmlformats.org/officeDocument/2006/relationships/slide" Target="slides/slide54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slide" Target="slides/slide49.xml"/><Relationship Id="rId10" Type="http://schemas.openxmlformats.org/officeDocument/2006/relationships/slide" Target="slides/slide4.xml"/><Relationship Id="rId54" Type="http://schemas.openxmlformats.org/officeDocument/2006/relationships/slide" Target="slides/slide48.xml"/><Relationship Id="rId13" Type="http://schemas.openxmlformats.org/officeDocument/2006/relationships/slide" Target="slides/slide7.xml"/><Relationship Id="rId57" Type="http://schemas.openxmlformats.org/officeDocument/2006/relationships/slide" Target="slides/slide51.xml"/><Relationship Id="rId12" Type="http://schemas.openxmlformats.org/officeDocument/2006/relationships/slide" Target="slides/slide6.xml"/><Relationship Id="rId56" Type="http://schemas.openxmlformats.org/officeDocument/2006/relationships/slide" Target="slides/slide50.xml"/><Relationship Id="rId15" Type="http://schemas.openxmlformats.org/officeDocument/2006/relationships/slide" Target="slides/slide9.xml"/><Relationship Id="rId59" Type="http://schemas.openxmlformats.org/officeDocument/2006/relationships/slide" Target="slides/slide53.xml"/><Relationship Id="rId14" Type="http://schemas.openxmlformats.org/officeDocument/2006/relationships/slide" Target="slides/slide8.xml"/><Relationship Id="rId58" Type="http://schemas.openxmlformats.org/officeDocument/2006/relationships/slide" Target="slides/slide5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4-11-04T08:18:02.370">
    <p:pos x="6000" y="0"/>
    <p:text>this slideshow (.PPTX) can figure in the Resources (Training) section.
Only the title details can be listed in the Child Rights/Training listings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BWoyU3nI"/>
      </p:ext>
    </p:extLst>
  </p:cm>
  <p:cm authorId="1" idx="1" dt="2024-10-15T08:32:02.091">
    <p:pos x="6000" y="0"/>
    <p:text>OK noted</p:text>
    <p:extLst>
      <p:ext uri="{C676402C-5697-4E1C-873F-D02D1690AC5C}">
        <p15:threadingInfo timeZoneBias="0">
          <p15:parentCm authorId="0" idx="1"/>
        </p15:threadingInfo>
      </p:ext>
      <p:ext uri="http://customooxmlschemas.google.com/">
        <go:slidesCustomData xmlns:go="http://customooxmlschemas.google.com/" commentPostId="AAABWoyU3nM"/>
      </p:ext>
    </p:extLst>
  </p:cm>
  <p:cm authorId="0" idx="2" dt="2024-11-02T13:41:30.674">
    <p:pos x="6000" y="0"/>
    <p:text>Last slide blank... to be removed.</p:text>
    <p:extLst>
      <p:ext uri="{C676402C-5697-4E1C-873F-D02D1690AC5C}">
        <p15:threadingInfo timeZoneBias="0">
          <p15:parentCm authorId="0" idx="1"/>
        </p15:threadingInfo>
      </p:ext>
      <p:ext uri="http://customooxmlschemas.google.com/">
        <go:slidesCustomData xmlns:go="http://customooxmlschemas.google.com/" commentPostId="AAABX9uNEKw"/>
      </p:ext>
    </p:extLst>
  </p:cm>
  <p:cm authorId="1" idx="2" dt="2024-11-04T08:18:02.370">
    <p:pos x="6000" y="0"/>
    <p:text>OK AGREED</p:text>
    <p:extLst>
      <p:ext uri="{C676402C-5697-4E1C-873F-D02D1690AC5C}">
        <p15:threadingInfo timeZoneBias="0">
          <p15:parentCm authorId="0" idx="1"/>
        </p15:threadingInfo>
      </p:ext>
      <p:ext uri="http://customooxmlschemas.google.com/">
        <go:slidesCustomData xmlns:go="http://customooxmlschemas.google.com/" commentPostId="AAABYBF1IJs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1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0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0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1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1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2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2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3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4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5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5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6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7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8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8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9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9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0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1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2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3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3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4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4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5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5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6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7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7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8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8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9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9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0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30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1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31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2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32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3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33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4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34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5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35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6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36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7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37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8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38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9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39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0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40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1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41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2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42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3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43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4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44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5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45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46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46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47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47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8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48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9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49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50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50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51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51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52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52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53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53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54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54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6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7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8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9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9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5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5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7" name="Google Shape;7;p5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"/>
              <a:buChar char="•"/>
              <a:defRPr b="0" i="0" sz="3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Char char="–"/>
              <a:defRPr b="0" i="0" sz="28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•"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–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8" name="Google Shape;8;p5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9" name="Google Shape;9;p5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10" name="Google Shape;10;p5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3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3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3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3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3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3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3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3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3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3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3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3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3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3.pn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3.pn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3.pn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3.pn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3.pn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3.pn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3.png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Relationship Id="rId3" Type="http://schemas.openxmlformats.org/officeDocument/2006/relationships/image" Target="../media/image3.png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Relationship Id="rId3" Type="http://schemas.openxmlformats.org/officeDocument/2006/relationships/image" Target="../media/image3.png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9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31" name="Google Shape;31;p1"/>
          <p:cNvSpPr txBox="1"/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CHILD PARTICIPATION </a:t>
            </a:r>
            <a:b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&amp; </a:t>
            </a:r>
            <a:b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ADOLESCENT PROGRAMMING </a:t>
            </a:r>
            <a:b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THAILAND</a:t>
            </a:r>
            <a:b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Staff Orientation Training</a:t>
            </a:r>
            <a:br>
              <a:rPr b="1" i="0" lang="en-US" sz="24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24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UNICEF Thailand  </a:t>
            </a:r>
            <a:br>
              <a:rPr b="1" i="0" lang="en-US" sz="24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24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9 July 2004, Bangkok</a:t>
            </a:r>
            <a:br>
              <a:rPr b="1" i="0" lang="en-US" sz="24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Victor P. Karunan</a:t>
            </a:r>
            <a:b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Project Officer, Participation &amp; Partnerships</a:t>
            </a:r>
            <a:b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UNICEF-EAPRO</a:t>
            </a:r>
            <a:endParaRPr/>
          </a:p>
        </p:txBody>
      </p:sp>
      <p:pic>
        <p:nvPicPr>
          <p:cNvPr id="32" name="Google Shape;3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" y="5856287"/>
            <a:ext cx="3048000" cy="773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"/>
          <p:cNvSpPr txBox="1"/>
          <p:nvPr/>
        </p:nvSpPr>
        <p:spPr>
          <a:xfrm>
            <a:off x="685800" y="609600"/>
            <a:ext cx="77724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omic Sans MS"/>
              <a:buNone/>
            </a:pPr>
            <a:br>
              <a:rPr b="1" i="0" lang="en-US" sz="3600" u="none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is meaningful participation?</a:t>
            </a:r>
            <a:br>
              <a:rPr b="1" i="0" lang="en-US" sz="3600" u="none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1" i="0" lang="en-US" sz="36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Must start with children and young people 	themselves - on their own terms, within their 	own realities and in pursuit of their own 	visions, dreams, hopes and concerns</a:t>
            </a:r>
            <a:b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b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Children need information, support and favourable 	conditions to meaningfully participate</a:t>
            </a:r>
            <a:b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b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It is about “valuing people” (children/young 	people)</a:t>
            </a:r>
            <a:b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b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It is determined by the given socio-cultural, 	economic and political context</a:t>
            </a:r>
            <a:b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br>
              <a:rPr b="1" i="0" lang="en-US" sz="36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/>
          </a:p>
        </p:txBody>
      </p:sp>
      <p:sp>
        <p:nvSpPr>
          <p:cNvPr id="97" name="Google Shape;97;p10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98" name="Google Shape;9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1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Understanding Participation </a:t>
            </a:r>
            <a:endParaRPr/>
          </a:p>
        </p:txBody>
      </p:sp>
      <p:sp>
        <p:nvSpPr>
          <p:cNvPr id="104" name="Google Shape;104;p11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ongoing process of children/adolescent expression and active involvement in decision-making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process by which children and adolescents develop their knowledge, skills and competencies to engage in society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process that gives children/adolescents an opportunity to shape both process and outcomes of an event or action.</a:t>
            </a:r>
            <a:endParaRPr/>
          </a:p>
        </p:txBody>
      </p:sp>
      <p:pic>
        <p:nvPicPr>
          <p:cNvPr id="105" name="Google Shape;10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to work with children and adolescents?</a:t>
            </a:r>
            <a:endParaRPr/>
          </a:p>
        </p:txBody>
      </p:sp>
      <p:sp>
        <p:nvSpPr>
          <p:cNvPr id="111" name="Google Shape;111;p12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need to make a </a:t>
            </a: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“mind-shift”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 the way we view children and young people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need to work towards creating a </a:t>
            </a: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“safe and supportive environment”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family, school, community, peer group, society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need to build </a:t>
            </a: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“equal partnerships”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with adolescents and young people.</a:t>
            </a:r>
            <a:endParaRPr/>
          </a:p>
        </p:txBody>
      </p:sp>
      <p:pic>
        <p:nvPicPr>
          <p:cNvPr id="112" name="Google Shape;11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Pre-requisites for promoting meaningful participation</a:t>
            </a:r>
            <a:endParaRPr/>
          </a:p>
        </p:txBody>
      </p:sp>
      <p:sp>
        <p:nvSpPr>
          <p:cNvPr id="118" name="Google Shape;118;p13"/>
          <p:cNvSpPr txBox="1"/>
          <p:nvPr>
            <p:ph idx="1" type="body"/>
          </p:nvPr>
        </p:nvSpPr>
        <p:spPr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Recognition and respect for children’s agency and capacity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Information sharing and dialogue between children and adults based on mutual respect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Understanding and respect for children’s evolving capacities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 Conducive and participatory  environment in family, community and society</a:t>
            </a:r>
            <a:endParaRPr/>
          </a:p>
        </p:txBody>
      </p:sp>
      <p:pic>
        <p:nvPicPr>
          <p:cNvPr id="119" name="Google Shape;11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Comic Sans MS"/>
              <a:buNone/>
            </a:pPr>
            <a:r>
              <a:rPr b="1" i="0" lang="en-US" sz="40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3</a:t>
            </a:r>
            <a:endParaRPr/>
          </a:p>
        </p:txBody>
      </p:sp>
      <p:sp>
        <p:nvSpPr>
          <p:cNvPr id="125" name="Google Shape;125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"/>
              <a:buNone/>
            </a:pPr>
            <a:r>
              <a:t/>
            </a:r>
            <a:endParaRPr b="1" i="0" sz="4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UNICEF’S APPROACH AND STRATEGY ON CHILD/ADOLESCENT PARTICIPATION &amp; DEVELOPMENT</a:t>
            </a:r>
            <a:endParaRPr/>
          </a:p>
        </p:txBody>
      </p:sp>
      <p:pic>
        <p:nvPicPr>
          <p:cNvPr id="126" name="Google Shape;12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UN Special Session Follow-up </a:t>
            </a:r>
            <a:b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“Road-Map” 2002 (3 Areas) </a:t>
            </a:r>
            <a:endParaRPr/>
          </a:p>
        </p:txBody>
      </p:sp>
      <p:sp>
        <p:nvSpPr>
          <p:cNvPr id="132" name="Google Shape;132;p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Partnerships : </a:t>
            </a: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(Office of Public Partnerships)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developing a “strategic approach” to partnerships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- assessment of potential partners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- MDG/WFFC targets as basis for building partnerships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- “broad-based” partnerships : c/yp, youth networks, civil society, faith groups, media, private sector</a:t>
            </a:r>
            <a:endParaRPr/>
          </a:p>
        </p:txBody>
      </p:sp>
      <p:pic>
        <p:nvPicPr>
          <p:cNvPr id="133" name="Google Shape;13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Road Map (Contd)</a:t>
            </a:r>
            <a:endParaRPr/>
          </a:p>
        </p:txBody>
      </p:sp>
      <p:sp>
        <p:nvSpPr>
          <p:cNvPr id="139" name="Google Shape;139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National Policies 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First Stage : broad-based consensus – representation and involvement of c/yp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- Second Stage : develop NPA or National Mechanisms (National Development Plans, PRSP) – by end 2003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- Involvement of c/yp in NPA process – monitoring &amp; reporting (Ref : Save the Children guide)</a:t>
            </a:r>
            <a:endParaRPr/>
          </a:p>
        </p:txBody>
      </p:sp>
      <p:pic>
        <p:nvPicPr>
          <p:cNvPr id="140" name="Google Shape;14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Road Map (Contd)</a:t>
            </a:r>
            <a:endParaRPr/>
          </a:p>
        </p:txBody>
      </p:sp>
      <p:sp>
        <p:nvSpPr>
          <p:cNvPr id="146" name="Google Shape;146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Participation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- Active and meaningful participation of c/yp – in keeping with their “evolving capacities”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- UNICEF offices to support capacity development of key government agencies and national NGOs for using participatory approaches</a:t>
            </a:r>
            <a:endParaRPr/>
          </a:p>
        </p:txBody>
      </p:sp>
      <p:pic>
        <p:nvPicPr>
          <p:cNvPr id="147" name="Google Shape;14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UNICEF Regional Office</a:t>
            </a:r>
            <a:endParaRPr/>
          </a:p>
        </p:txBody>
      </p:sp>
      <p:sp>
        <p:nvSpPr>
          <p:cNvPr id="153" name="Google Shape;153;p1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Set-up “tracking system” on national actions for WFFC implementation – including innovative approaches to child/youth participation, partnerships and social mobilisation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Regional Meetings, Reviews and Progress Reports – Mid-Decade Review of WFFC 2005/2006 for SG’s report to GA in 2006</a:t>
            </a:r>
            <a:endParaRPr/>
          </a:p>
        </p:txBody>
      </p:sp>
      <p:pic>
        <p:nvPicPr>
          <p:cNvPr id="154" name="Google Shape;15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UNICEF’s Corporate Position on Children and Young Peoples Participation</a:t>
            </a:r>
            <a:endParaRPr/>
          </a:p>
        </p:txBody>
      </p:sp>
      <p:sp>
        <p:nvSpPr>
          <p:cNvPr id="160" name="Google Shape;160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State of the World’s Children 2003 on Child Participation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draw public attention to the importance of c/yp participation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encourage State, civil society and private sector to promote meaningful participation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Examples of “good practices” around the world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Stimulate actions to promote c/yp participation in MDG/WFFC implementation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1" name="Google Shape;16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Comic Sans MS"/>
              <a:buNone/>
            </a:pPr>
            <a:r>
              <a:rPr b="1" i="0" lang="en-US" sz="40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1</a:t>
            </a:r>
            <a:endParaRPr/>
          </a:p>
        </p:txBody>
      </p:sp>
      <p:sp>
        <p:nvSpPr>
          <p:cNvPr id="39" name="Google Shape;39;p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651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PURPOSE &amp; AGENDA OF WORKSHOP</a:t>
            </a:r>
            <a:endParaRPr/>
          </a:p>
        </p:txBody>
      </p:sp>
      <p:pic>
        <p:nvPicPr>
          <p:cNvPr id="40" name="Google Shape;4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Ex-Dir : E/ICEF/2003/CRP.3</a:t>
            </a:r>
            <a:b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11 Dec.2002</a:t>
            </a:r>
            <a:endParaRPr/>
          </a:p>
        </p:txBody>
      </p:sp>
      <p:sp>
        <p:nvSpPr>
          <p:cNvPr id="167" name="Google Shape;167;p2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Ensure participation of children and young people and civil society in reviews of MDG/WFFC implementation – as well as of national policies/NPAs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 partnerships for social mobilisation with c/yp,  NGOs and civil society groups</a:t>
            </a:r>
            <a:endParaRPr/>
          </a:p>
        </p:txBody>
      </p:sp>
      <p:pic>
        <p:nvPicPr>
          <p:cNvPr id="168" name="Google Shape;16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"/>
          <p:cNvSpPr txBox="1"/>
          <p:nvPr>
            <p:ph type="title"/>
          </p:nvPr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Comic Sans MS"/>
              <a:buNone/>
            </a:pPr>
            <a:r>
              <a:rPr b="1" i="0" lang="en-US" sz="28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Programme Implications</a:t>
            </a:r>
            <a:br>
              <a:rPr b="1" i="0" lang="en-US" sz="28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“Participation Guide” – PPP Manual 2003</a:t>
            </a:r>
            <a:endParaRPr/>
          </a:p>
        </p:txBody>
      </p:sp>
      <p:sp>
        <p:nvSpPr>
          <p:cNvPr id="174" name="Google Shape;174;p21"/>
          <p:cNvSpPr txBox="1"/>
          <p:nvPr>
            <p:ph idx="1" type="body"/>
          </p:nvPr>
        </p:nvSpPr>
        <p:spPr>
          <a:xfrm>
            <a:off x="685800" y="13716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CONTEXT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Negative attitudes/biases towards participation – from govt. agencies, civil society, others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Need for “positive approach” to c/yp participation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Participation rights included in WFFC – thereby committing Govts to fulfill them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C/YP are often “better placed” to analyse situation, take initiatives, design solutions to their own problems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Participation helps c/yp to build their competencies, develop skills and gain confidence </a:t>
            </a:r>
            <a:endParaRPr/>
          </a:p>
        </p:txBody>
      </p:sp>
      <p:pic>
        <p:nvPicPr>
          <p:cNvPr id="175" name="Google Shape;17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Participation Guide (Contd)</a:t>
            </a:r>
            <a:endParaRPr/>
          </a:p>
        </p:txBody>
      </p:sp>
      <p:sp>
        <p:nvSpPr>
          <p:cNvPr id="181" name="Google Shape;181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PRINCIPLES &amp; ETHICS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Guiding principles : Human Rights &amp; CRC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Special attention to “marginalised” c/yp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Mutual respect : child-adult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Informed consent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Participatory context/environment (home, school)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Confidentiality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Realistic Expectations : child-adult</a:t>
            </a:r>
            <a:endParaRPr/>
          </a:p>
        </p:txBody>
      </p:sp>
      <p:pic>
        <p:nvPicPr>
          <p:cNvPr id="182" name="Google Shape;18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Participation Guide (Contd)</a:t>
            </a:r>
            <a:endParaRPr/>
          </a:p>
        </p:txBody>
      </p:sp>
      <p:sp>
        <p:nvSpPr>
          <p:cNvPr id="188" name="Google Shape;188;p2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HUMAN RIGHTS APPROACH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“Rights”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of children and young people vis-à-vis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“Duties”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of parents/govt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Possible strategies : (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a) identify and address unfulfilled rights, (b) claiming of rights, (c ) identifying solutions and duties, (d) participating in implementing solutions, (e) monitoring and reporting.</a:t>
            </a:r>
            <a:endParaRPr/>
          </a:p>
        </p:txBody>
      </p:sp>
      <p:pic>
        <p:nvPicPr>
          <p:cNvPr id="189" name="Google Shape;18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Participation Guide (Contd)</a:t>
            </a:r>
            <a:endParaRPr/>
          </a:p>
        </p:txBody>
      </p:sp>
      <p:sp>
        <p:nvSpPr>
          <p:cNvPr id="195" name="Google Shape;195;p2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PARTICIPATION IN LOCAL/NATIONAL CONTEXT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Creating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“spaces”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“opportunities”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 participation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Building capacities and skills of adults and c/yp in participation – including organisational capacities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Creating a wider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“enabling environment”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policies, laws</a:t>
            </a:r>
            <a:endParaRPr/>
          </a:p>
        </p:txBody>
      </p:sp>
      <p:pic>
        <p:nvPicPr>
          <p:cNvPr id="196" name="Google Shape;196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Participation Guide (Contd)</a:t>
            </a:r>
            <a:endParaRPr/>
          </a:p>
        </p:txBody>
      </p:sp>
      <p:sp>
        <p:nvSpPr>
          <p:cNvPr id="202" name="Google Shape;202;p2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SOME </a:t>
            </a:r>
            <a:r>
              <a:rPr b="1" i="1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“ENTRY POINTS”</a:t>
            </a: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 PARTICIPATION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Using local structures, mechanisms and initiatives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Creating platforms – e.g., children parliaments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Using settings close to c/yp : home, school, community centre, playground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Partnerships with children and young peoples organisations and networks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Advisory groups/bodies involving c/yp</a:t>
            </a:r>
            <a:endParaRPr/>
          </a:p>
        </p:txBody>
      </p:sp>
      <p:pic>
        <p:nvPicPr>
          <p:cNvPr id="203" name="Google Shape;20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Understanding Child Participation</a:t>
            </a:r>
            <a:endParaRPr/>
          </a:p>
        </p:txBody>
      </p:sp>
      <p:sp>
        <p:nvSpPr>
          <p:cNvPr id="209" name="Google Shape;209;p2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Learning Exercise 2 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None/>
            </a:pPr>
            <a:r>
              <a:t/>
            </a:r>
            <a:endParaRPr b="1" i="0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To each question/statement that is read out, choose one answer from four answers displayed in four corners of the room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You will be asked “Why?” you have made this choice</a:t>
            </a:r>
            <a:endParaRPr/>
          </a:p>
        </p:txBody>
      </p:sp>
      <p:pic>
        <p:nvPicPr>
          <p:cNvPr id="210" name="Google Shape;21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 1</a:t>
            </a:r>
            <a:endParaRPr/>
          </a:p>
        </p:txBody>
      </p:sp>
      <p:sp>
        <p:nvSpPr>
          <p:cNvPr id="216" name="Google Shape;216;p2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are now taking the very first step to promote meaningful children and young peoples participation – </a:t>
            </a:r>
            <a:endParaRPr/>
          </a:p>
          <a:p>
            <a:pPr indent="-342900" lvl="0" marL="34290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with whom would you start? </a:t>
            </a:r>
            <a:endParaRPr/>
          </a:p>
          <a:p>
            <a:pPr indent="-342900" lvl="0" marL="34290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Why?</a:t>
            </a:r>
            <a:endParaRPr/>
          </a:p>
          <a:p>
            <a:pPr indent="-1143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"/>
              <a:buNone/>
            </a:pPr>
            <a:r>
              <a:t/>
            </a:r>
            <a:endParaRPr b="1" i="0" sz="36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7" name="Google Shape;217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 2</a:t>
            </a:r>
            <a:endParaRPr/>
          </a:p>
        </p:txBody>
      </p:sp>
      <p:sp>
        <p:nvSpPr>
          <p:cNvPr id="223" name="Google Shape;223;p2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 children have equal abilities and skills to participate effectively. </a:t>
            </a:r>
            <a:endParaRPr/>
          </a:p>
          <a:p>
            <a:pPr indent="-342900" lvl="0" marL="34290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 you agree/disagree/not sure?</a:t>
            </a:r>
            <a:endParaRPr/>
          </a:p>
        </p:txBody>
      </p:sp>
      <p:pic>
        <p:nvPicPr>
          <p:cNvPr id="224" name="Google Shape;224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 3</a:t>
            </a:r>
            <a:endParaRPr/>
          </a:p>
        </p:txBody>
      </p:sp>
      <p:sp>
        <p:nvSpPr>
          <p:cNvPr id="230" name="Google Shape;230;p29"/>
          <p:cNvSpPr txBox="1"/>
          <p:nvPr>
            <p:ph idx="1" type="body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Children and Young People benefit in a variety of ways from participating in activities and programmes. 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you have to choose one, what – in your opinion – 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most important benefit to them? 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Why?</a:t>
            </a:r>
            <a:endParaRPr/>
          </a:p>
        </p:txBody>
      </p:sp>
      <p:pic>
        <p:nvPicPr>
          <p:cNvPr id="231" name="Google Shape;231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 txBox="1"/>
          <p:nvPr/>
        </p:nvSpPr>
        <p:spPr>
          <a:xfrm>
            <a:off x="685800" y="3048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Purpose and Objectives</a:t>
            </a:r>
            <a:br>
              <a:rPr b="1" i="0" lang="en-US" sz="4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46" name="Google Shape;46;p3"/>
          <p:cNvSpPr txBox="1"/>
          <p:nvPr/>
        </p:nvSpPr>
        <p:spPr>
          <a:xfrm>
            <a:off x="609600" y="1524000"/>
            <a:ext cx="7391400" cy="3560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level-off on our common understanding of children participation in the Thai context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To familiarise ourselves with UNICEF’s corporate approach and strategy on promoting child and adolescent participation and development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To review obstacles and gaps in Thai context 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 To agree on some action points and next steps</a:t>
            </a:r>
            <a:endParaRPr/>
          </a:p>
        </p:txBody>
      </p:sp>
      <p:pic>
        <p:nvPicPr>
          <p:cNvPr id="47" name="Google Shape;4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 4</a:t>
            </a:r>
            <a:endParaRPr/>
          </a:p>
        </p:txBody>
      </p:sp>
      <p:sp>
        <p:nvSpPr>
          <p:cNvPr id="237" name="Google Shape;237;p3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"/>
              <a:buNone/>
            </a:pPr>
            <a:r>
              <a:t/>
            </a:r>
            <a:endParaRPr b="1" i="0" sz="36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Children and adolescents can participate only with the help and support of parents and adults. 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 you agree? 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Why?</a:t>
            </a:r>
            <a:endParaRPr/>
          </a:p>
        </p:txBody>
      </p:sp>
      <p:pic>
        <p:nvPicPr>
          <p:cNvPr id="238" name="Google Shape;23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 5</a:t>
            </a:r>
            <a:endParaRPr/>
          </a:p>
        </p:txBody>
      </p:sp>
      <p:sp>
        <p:nvSpPr>
          <p:cNvPr id="244" name="Google Shape;244;p3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"/>
              <a:buNone/>
            </a:pPr>
            <a:r>
              <a:t/>
            </a:r>
            <a:endParaRPr b="1" i="0" sz="36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Thailand, UNICEF’s approach and strategy of working with and for children and young people can be best described as….???</a:t>
            </a:r>
            <a:endParaRPr/>
          </a:p>
        </p:txBody>
      </p:sp>
      <p:pic>
        <p:nvPicPr>
          <p:cNvPr id="245" name="Google Shape;245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4 : Review of obstacles/gaps in Thai context</a:t>
            </a:r>
            <a:endParaRPr/>
          </a:p>
        </p:txBody>
      </p:sp>
      <p:sp>
        <p:nvSpPr>
          <p:cNvPr id="251" name="Google Shape;251;p3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"/>
              <a:buNone/>
            </a:pPr>
            <a:r>
              <a:rPr b="1" i="0" lang="en-US" sz="1800" u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GROUP WORK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"/>
              <a:buNone/>
            </a:pPr>
            <a:r>
              <a:rPr b="1" i="0" lang="en-US" sz="1800" u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	Method : Questions for discussion : (approx. 30 mins)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"/>
              <a:buNone/>
            </a:pPr>
            <a:r>
              <a:t/>
            </a:r>
            <a:endParaRPr b="1" i="0" sz="1800" u="none">
              <a:solidFill>
                <a:schemeClr val="lt1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"/>
              <a:buNone/>
            </a:pPr>
            <a:r>
              <a:rPr b="1" i="0" lang="en-US" sz="1800" u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	(1) Discuss in groups at least 2 (two) obstacles to promoting meaningful children and youth participation in each of the following areas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Children &amp; Youth (among peers)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Parents/Elders (in family)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Teachers (in school)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Community (in neighbourhood)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National Context (in national policy/legal context)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"/>
              <a:buNone/>
            </a:pPr>
            <a:r>
              <a:rPr b="1" i="0" lang="en-US" sz="1800" u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 	(2) Share experiences or lessons learnt on how any of these obstacles or gaps have been overcome or could be overcome. Note key points below 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"/>
              <a:buNone/>
            </a:pPr>
            <a:r>
              <a:t/>
            </a:r>
            <a:endParaRPr b="1" i="0" sz="1800" u="none">
              <a:solidFill>
                <a:schemeClr val="lt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252" name="Google Shape;252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Comic Sans MS"/>
              <a:buNone/>
            </a:pPr>
            <a:r>
              <a:rPr b="1" i="0" lang="en-US" sz="40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5</a:t>
            </a:r>
            <a:endParaRPr/>
          </a:p>
        </p:txBody>
      </p:sp>
      <p:sp>
        <p:nvSpPr>
          <p:cNvPr id="258" name="Google Shape;258;p3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"/>
              <a:buNone/>
            </a:pPr>
            <a:r>
              <a:t/>
            </a:r>
            <a:endParaRPr b="1" i="0" sz="4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INTRODUCTION TO 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ADOLESCENT PROGRAMMING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Guidelines &amp; Tools</a:t>
            </a:r>
            <a:endParaRPr/>
          </a:p>
        </p:txBody>
      </p:sp>
      <p:pic>
        <p:nvPicPr>
          <p:cNvPr id="259" name="Google Shape;259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concept of “Adolescence”</a:t>
            </a:r>
            <a:endParaRPr/>
          </a:p>
        </p:txBody>
      </p:sp>
      <p:sp>
        <p:nvSpPr>
          <p:cNvPr id="265" name="Google Shape;265;p3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Adolescence is defined by the Oxford dictionary as being </a:t>
            </a: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“between childhood and maturity”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transition stage in life that is not valued or recognised in its own right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Adolescents are defined by </a:t>
            </a: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“what they are not”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rather than </a:t>
            </a: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“what they are”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a </a:t>
            </a:r>
            <a:r>
              <a:rPr b="1" i="1" lang="en-US" sz="24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deficit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rather than an </a:t>
            </a:r>
            <a:r>
              <a:rPr b="1" i="1" lang="en-US" sz="24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asset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based perception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They are largely a neglected group – their vulnerabilities unrecognised, their potential contributions under-valued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They are often only seen as “problems”… 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6" name="Google Shape;266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Importance of Adolescence</a:t>
            </a:r>
            <a:endParaRPr/>
          </a:p>
        </p:txBody>
      </p:sp>
      <p:sp>
        <p:nvSpPr>
          <p:cNvPr id="272" name="Google Shape;272;p3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Over 30 per cent of total population in EAP are below 18 years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Adolescence is  a period of rapid transition and life change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Adolescence is a period of great strengths and capabilities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And yet, adolescents and young people are generally regarded negatively – as “beneficiaries”, “victims”, “problems”</a:t>
            </a:r>
            <a:endParaRPr/>
          </a:p>
        </p:txBody>
      </p:sp>
      <p:pic>
        <p:nvPicPr>
          <p:cNvPr id="273" name="Google Shape;273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Why focus on Adolescents?</a:t>
            </a:r>
            <a:endParaRPr/>
          </a:p>
        </p:txBody>
      </p:sp>
      <p:sp>
        <p:nvSpPr>
          <p:cNvPr id="279" name="Google Shape;279;p3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“Youth are not the sources of problems – they are the resources that are needed to solve them. They are not expenses – they are investments to be made”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None/>
            </a:pPr>
            <a:r>
              <a:t/>
            </a:r>
            <a:endParaRPr b="1" i="1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</a:pPr>
            <a:r>
              <a:rPr b="1" i="0" lang="en-US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Adapted from “A World Fit for Us” – Children’s Statement to the UN General Assembly Special Session on Children, New York, May 2002</a:t>
            </a:r>
            <a:endParaRPr/>
          </a:p>
        </p:txBody>
      </p:sp>
      <p:pic>
        <p:nvPicPr>
          <p:cNvPr id="280" name="Google Shape;280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Adolescent’s Rights and Development </a:t>
            </a:r>
            <a:b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Four elements of a  framework for programming</a:t>
            </a:r>
            <a:endParaRPr/>
          </a:p>
        </p:txBody>
      </p:sp>
      <p:sp>
        <p:nvSpPr>
          <p:cNvPr id="286" name="Google Shape;286;p37"/>
          <p:cNvSpPr txBox="1"/>
          <p:nvPr>
            <p:ph idx="1" type="body"/>
          </p:nvPr>
        </p:nvSpPr>
        <p:spPr>
          <a:xfrm>
            <a:off x="685800" y="2514600"/>
            <a:ext cx="77724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Information and Equal Opportunities to develop their knowledge, lifeskills and capacities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Equal opportunities to access and benefit from services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safe and supportive environment free from exploitation and abuse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Opportunities for livelihoods or social support and economic skills-building</a:t>
            </a:r>
            <a:endParaRPr/>
          </a:p>
        </p:txBody>
      </p:sp>
      <p:pic>
        <p:nvPicPr>
          <p:cNvPr id="287" name="Google Shape;287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8"/>
          <p:cNvSpPr txBox="1"/>
          <p:nvPr>
            <p:ph type="title"/>
          </p:nvPr>
        </p:nvSpPr>
        <p:spPr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An Approach to Adolescent Programming</a:t>
            </a:r>
            <a:endParaRPr/>
          </a:p>
        </p:txBody>
      </p:sp>
      <p:sp>
        <p:nvSpPr>
          <p:cNvPr id="293" name="Google Shape;293;p38"/>
          <p:cNvSpPr txBox="1"/>
          <p:nvPr>
            <p:ph idx="1" type="body"/>
          </p:nvPr>
        </p:nvSpPr>
        <p:spPr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Entry Points 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Identifying opportunities at every stage of UNICEF’s programming cycle (e.g., SITANs, planning, MTR, etc)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Addressing issues affecting adolescents (e.g., in health, education, emergencies, child protection, HIV)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-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Developing a cross-sectoral &amp; holistic approach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Opportunities 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- media, government consultants, surveys, schools, conferences and meetings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Methodologies :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- participatory research, surveys,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forums, school activities</a:t>
            </a:r>
            <a:endParaRPr/>
          </a:p>
        </p:txBody>
      </p:sp>
      <p:pic>
        <p:nvPicPr>
          <p:cNvPr id="294" name="Google Shape;294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9"/>
          <p:cNvSpPr txBox="1"/>
          <p:nvPr>
            <p:ph type="title"/>
          </p:nvPr>
        </p:nvSpPr>
        <p:spPr>
          <a:xfrm>
            <a:off x="685800" y="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Adolescent Programming…contd</a:t>
            </a:r>
            <a:endParaRPr/>
          </a:p>
        </p:txBody>
      </p:sp>
      <p:sp>
        <p:nvSpPr>
          <p:cNvPr id="300" name="Google Shape;300;p39"/>
          <p:cNvSpPr txBox="1"/>
          <p:nvPr>
            <p:ph idx="1" type="body"/>
          </p:nvPr>
        </p:nvSpPr>
        <p:spPr>
          <a:xfrm>
            <a:off x="685800" y="1143000"/>
            <a:ext cx="77724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 Range of potential activities 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youth media, education campaigns, contributing adolescent perspectives to government policy in juvenile justice or child protection, forums for addressing rights, school clubs and youth councils.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5. Key Issues to address 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clarification on concept of adolescent participation and programming among all staff and partners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- better data/information on young peoples lives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- work with both young people and NGOs as partners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- greater awareness of developments in the region and globally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- child-sensitive structures and ways of working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- capacity building in practice of participation 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1" name="Google Shape;301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"/>
          <p:cNvSpPr txBox="1"/>
          <p:nvPr/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99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“Conceptual Confusions….”</a:t>
            </a:r>
            <a:br>
              <a:rPr b="1" i="0" lang="en-US" sz="3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53" name="Google Shape;53;p4"/>
          <p:cNvSpPr txBox="1"/>
          <p:nvPr/>
        </p:nvSpPr>
        <p:spPr>
          <a:xfrm>
            <a:off x="609600" y="1524000"/>
            <a:ext cx="7391400" cy="4656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“Child” : under 18 years of age (CRC)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“Adolescent” : 10 to 19 years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“Youth” : 15 to 24 years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“Young People” : 10 to 24 years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PERHAPS – A MORE APPROPRIATE TERM IN THIS REGION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“Children and Young People”</a:t>
            </a:r>
            <a:endParaRPr/>
          </a:p>
        </p:txBody>
      </p:sp>
      <p:pic>
        <p:nvPicPr>
          <p:cNvPr id="54" name="Google Shape;5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Comic Sans MS"/>
              <a:buNone/>
            </a:pPr>
            <a:r>
              <a:rPr b="1" i="0" lang="en-US" sz="40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6</a:t>
            </a:r>
            <a:endParaRPr/>
          </a:p>
        </p:txBody>
      </p:sp>
      <p:sp>
        <p:nvSpPr>
          <p:cNvPr id="307" name="Google Shape;307;p4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FUTURE DIRECTION AND STRATEGY on CHILD/ADOLESCENT PARTICIPATION &amp; DEVELOPMENT  FOR UNICEF-THAILAND</a:t>
            </a:r>
            <a:endParaRPr/>
          </a:p>
        </p:txBody>
      </p:sp>
      <p:pic>
        <p:nvPicPr>
          <p:cNvPr id="308" name="Google Shape;308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Future Direction and Strategy for Programming</a:t>
            </a:r>
            <a:endParaRPr/>
          </a:p>
        </p:txBody>
      </p:sp>
      <p:sp>
        <p:nvSpPr>
          <p:cNvPr id="314" name="Google Shape;314;p4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Setting Objectives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 programming with children and adolescents in Thailand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Identifying Key Strategies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to achieve these objectives - specific programme areas &amp; country programme as a whole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Developing a Plan - 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including monitoring and review of outcomes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Implementing the Plan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in a given time-frame</a:t>
            </a:r>
            <a:endParaRPr/>
          </a:p>
        </p:txBody>
      </p:sp>
      <p:pic>
        <p:nvPicPr>
          <p:cNvPr id="315" name="Google Shape;315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2"/>
          <p:cNvSpPr txBox="1"/>
          <p:nvPr>
            <p:ph type="title"/>
          </p:nvPr>
        </p:nvSpPr>
        <p:spPr>
          <a:xfrm>
            <a:off x="685800" y="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Some suggested Objectives for Programming</a:t>
            </a:r>
            <a:endParaRPr/>
          </a:p>
        </p:txBody>
      </p:sp>
      <p:sp>
        <p:nvSpPr>
          <p:cNvPr id="321" name="Google Shape;321;p42"/>
          <p:cNvSpPr txBox="1"/>
          <p:nvPr>
            <p:ph idx="1" type="body"/>
          </p:nvPr>
        </p:nvSpPr>
        <p:spPr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promote personal growth and healthy development of children and adolescents in Thailand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promote better awareness - including development of a national policy - for the protection of rights of children and adolescents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address specific violations experienced by adolescents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promote a more positive approach to adolescents and challenge the tendency to criminalise them and their behaviour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create opportunities for enabling their voices to be heard and acted upon - including and especially the marginalised young people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engage young people as agents in the realisation of their rights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create better opportunities for young people to make informed and healthy life choices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address issues for adolescents not being met by other organisations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"/>
              <a:buNone/>
            </a:pPr>
            <a:r>
              <a:t/>
            </a:r>
            <a:endParaRPr b="1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2" name="Google Shape;322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Some suggested Areas/Strategies for Adolescent Programming</a:t>
            </a:r>
            <a:endParaRPr/>
          </a:p>
        </p:txBody>
      </p:sp>
      <p:sp>
        <p:nvSpPr>
          <p:cNvPr id="328" name="Google Shape;328;p4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Building our knowledge base on children and adolescents (e.g., ChildInfo, SITANs, Youth surveys)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Planning Process (e.g., Consulting with children and adolescents, setting objectives and outcomes)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Developing approach to programming (e.g., programme design and implementation with partners)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 Assessing impact and outcomes (e.g., MTRs, programme/project evaluations)</a:t>
            </a:r>
            <a:endParaRPr/>
          </a:p>
        </p:txBody>
      </p:sp>
      <p:pic>
        <p:nvPicPr>
          <p:cNvPr id="329" name="Google Shape;329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4"/>
          <p:cNvSpPr txBox="1"/>
          <p:nvPr>
            <p:ph type="title"/>
          </p:nvPr>
        </p:nvSpPr>
        <p:spPr>
          <a:xfrm>
            <a:off x="685800" y="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Other Programming Issues </a:t>
            </a:r>
            <a:endParaRPr/>
          </a:p>
        </p:txBody>
      </p:sp>
      <p:sp>
        <p:nvSpPr>
          <p:cNvPr id="335" name="Google Shape;335;p44"/>
          <p:cNvSpPr txBox="1"/>
          <p:nvPr>
            <p:ph idx="1" type="body"/>
          </p:nvPr>
        </p:nvSpPr>
        <p:spPr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Developing a wholistic approach to adolescent programming (e.g., cross-sectoral and cross-cutting initiatives and linkages in country programme)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Identifying a focal point person in country office - linked to a cross-sectoral team of programme staff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Optimising partners (government, NGOs, youth groups) knowledge and expertise - building equal and strategic partnerships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Ongoing Training and Capacity Building - for staff and partners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6" name="Google Shape;336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5"/>
          <p:cNvSpPr txBox="1"/>
          <p:nvPr/>
        </p:nvSpPr>
        <p:spPr>
          <a:xfrm>
            <a:off x="685800" y="2286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can we meaningfully involve children/young people?</a:t>
            </a:r>
            <a:endParaRPr/>
          </a:p>
        </p:txBody>
      </p:sp>
      <p:sp>
        <p:nvSpPr>
          <p:cNvPr id="342" name="Google Shape;342;p45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343" name="Google Shape;343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  <p:sp>
        <p:nvSpPr>
          <p:cNvPr id="344" name="Google Shape;344;p45"/>
          <p:cNvSpPr txBox="1"/>
          <p:nvPr/>
        </p:nvSpPr>
        <p:spPr>
          <a:xfrm>
            <a:off x="457200" y="1600200"/>
            <a:ext cx="8001000" cy="4473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</a:pPr>
            <a: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Step 1 :	Understanding the “context” of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</a:pPr>
            <a: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participation :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generally a skeptical or negative attitude towards participation in society - government agencies, civil society, others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need for a mind-shift to a “positive approach” to child/youth participation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children/young people are often better placed to analyse their situation, take initiatives, design solutions to their own problems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participation helps children/youth to build their competencies, develop skills and gain confidence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46"/>
          <p:cNvSpPr txBox="1"/>
          <p:nvPr>
            <p:ph type="title"/>
          </p:nvPr>
        </p:nvSpPr>
        <p:spPr>
          <a:xfrm>
            <a:off x="685800" y="228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Involving Children &amp; Young People…contd</a:t>
            </a:r>
            <a:endParaRPr/>
          </a:p>
        </p:txBody>
      </p:sp>
      <p:sp>
        <p:nvSpPr>
          <p:cNvPr id="350" name="Google Shape;350;p46"/>
          <p:cNvSpPr txBox="1"/>
          <p:nvPr>
            <p:ph idx="1" type="body"/>
          </p:nvPr>
        </p:nvSpPr>
        <p:spPr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elvetica Neue"/>
              <a:buNone/>
            </a:pPr>
            <a:r>
              <a:rPr b="1" i="0" lang="en-US" sz="28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Step 2. 	Adhering to Key Principles and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elvetica Neue"/>
              <a:buNone/>
            </a:pPr>
            <a:r>
              <a:rPr b="1" i="0" lang="en-US" sz="28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Ethical Considerations 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Using Human Rights and the CRC as the guiding framework for promoting participation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Paying special attention to “marginalised” children and young people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Seeking informed consent of c/yp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Understanding and strengthening the participatory context and environment (at home, school, community, etc.)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Respecting Confidentiality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Setting Realistic Expectations : Adults - Children</a:t>
            </a: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351" name="Google Shape;351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47"/>
          <p:cNvSpPr txBox="1"/>
          <p:nvPr>
            <p:ph type="title"/>
          </p:nvPr>
        </p:nvSpPr>
        <p:spPr>
          <a:xfrm>
            <a:off x="685800" y="228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Involving Children and Young People…contd.</a:t>
            </a:r>
            <a:endParaRPr/>
          </a:p>
        </p:txBody>
      </p:sp>
      <p:sp>
        <p:nvSpPr>
          <p:cNvPr id="357" name="Google Shape;357;p47"/>
          <p:cNvSpPr txBox="1"/>
          <p:nvPr>
            <p:ph idx="1" type="body"/>
          </p:nvPr>
        </p:nvSpPr>
        <p:spPr>
          <a:xfrm>
            <a:off x="685800" y="9906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elvetica Neue"/>
              <a:buNone/>
            </a:pPr>
            <a:r>
              <a:rPr b="1" i="0" lang="en-US" sz="28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Step 3. Using “entry-points” 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local structures, mechanisms and initiatives in setting up children’s groups/networks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settings close to the children/young people : home, school, community centre, playground, etc.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Peer-counseling and peer-communications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Involve family, school and community at local levels to support their c/yp participation and development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Involve representatives of c/yp in local structures, project committees to provide input/feedback for project planning, implementation, review and evaluation.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358" name="Google Shape;358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Comic Sans MS"/>
              <a:buNone/>
            </a:pPr>
            <a:r>
              <a:rPr b="1" i="0" lang="en-US" sz="40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7</a:t>
            </a:r>
            <a:endParaRPr/>
          </a:p>
        </p:txBody>
      </p:sp>
      <p:sp>
        <p:nvSpPr>
          <p:cNvPr id="364" name="Google Shape;364;p4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"/>
              <a:buNone/>
            </a:pPr>
            <a:r>
              <a:t/>
            </a:r>
            <a:endParaRPr b="1" i="0" sz="4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UNICEF-EAPRO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FOLLOW-UP AND NEXT STEPS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(2002 - 2004)</a:t>
            </a:r>
            <a:endParaRPr/>
          </a:p>
        </p:txBody>
      </p:sp>
      <p:pic>
        <p:nvPicPr>
          <p:cNvPr id="365" name="Google Shape;365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49"/>
          <p:cNvSpPr txBox="1"/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Follow-up &amp; Next Steps</a:t>
            </a:r>
            <a:b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Regional Level : East Asia and Pacific</a:t>
            </a:r>
            <a:endParaRPr/>
          </a:p>
        </p:txBody>
      </p:sp>
      <p:sp>
        <p:nvSpPr>
          <p:cNvPr id="371" name="Google Shape;371;p49"/>
          <p:cNvSpPr txBox="1"/>
          <p:nvPr>
            <p:ph idx="1" type="body"/>
          </p:nvPr>
        </p:nvSpPr>
        <p:spPr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UNSS FOLLOW-UP 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None/>
            </a:pPr>
            <a:r>
              <a:t/>
            </a:r>
            <a:endParaRPr b="1" i="0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Sustain network of c/yp from UNSS process, Regional Childrens Forum and expand links with youth networks - esp. HIV/AIDS, child protection, human rights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Support c/yp participation in implementation of Bali Consensus, WFFC, MDGs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Set-up “tracking system” to document c/yp participation in MTSP priority areas – share good practices and lessons learnt</a:t>
            </a:r>
            <a:endParaRPr/>
          </a:p>
        </p:txBody>
      </p:sp>
      <p:pic>
        <p:nvPicPr>
          <p:cNvPr id="372" name="Google Shape;372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/>
          <p:nvPr>
            <p:ph type="title"/>
          </p:nvPr>
        </p:nvSpPr>
        <p:spPr>
          <a:xfrm>
            <a:off x="685800" y="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Tentative Agenda </a:t>
            </a:r>
            <a:endParaRPr/>
          </a:p>
        </p:txBody>
      </p:sp>
      <p:sp>
        <p:nvSpPr>
          <p:cNvPr id="60" name="Google Shape;60;p5"/>
          <p:cNvSpPr txBox="1"/>
          <p:nvPr>
            <p:ph idx="1" type="body"/>
          </p:nvPr>
        </p:nvSpPr>
        <p:spPr>
          <a:xfrm>
            <a:off x="685800" y="914400"/>
            <a:ext cx="77724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1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Welcome &amp; Introductions :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Purpose &amp; Agenda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1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2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Understanding Child Participation –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Learning Exercise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1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3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UNICEF’s Approach and Strategy on 				Child/Adolescent Participation and 				Development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4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Group Work : Review of obstacles &amp; gaps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in Thai context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5 : Adolescent Programming – Guidelines &amp; Tools	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6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Action Points &amp; Next Steps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" name="Google Shape;6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50"/>
          <p:cNvSpPr txBox="1"/>
          <p:nvPr>
            <p:ph type="title"/>
          </p:nvPr>
        </p:nvSpPr>
        <p:spPr>
          <a:xfrm>
            <a:off x="685800" y="2286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Follow-up : Regional Level (Contd)</a:t>
            </a:r>
            <a:endParaRPr/>
          </a:p>
        </p:txBody>
      </p:sp>
      <p:sp>
        <p:nvSpPr>
          <p:cNvPr id="378" name="Google Shape;378;p50"/>
          <p:cNvSpPr txBox="1"/>
          <p:nvPr>
            <p:ph idx="1" type="body"/>
          </p:nvPr>
        </p:nvSpPr>
        <p:spPr>
          <a:xfrm>
            <a:off x="685800" y="1295400"/>
            <a:ext cx="77724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C/P PARTICIPATION IN PROGRAMMING :</a:t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Encourage governments to develop or update </a:t>
            </a: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“National Policies and Strategies on Youth Participation &amp; Development”</a:t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Training and Capacity Building of c/yp and adults in meaningful participation and partnership-building in programming– esp, for NPA/National Plan implementation, monitoring and reporting </a:t>
            </a: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(using Participation Guide, Save the Children Guide on NPAs)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Share good practices and tools/methods of integrating c/yp meaningful participation in programming</a:t>
            </a:r>
            <a:endParaRPr/>
          </a:p>
        </p:txBody>
      </p:sp>
      <p:pic>
        <p:nvPicPr>
          <p:cNvPr id="379" name="Google Shape;379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5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Follow-up : Regional Level (Contd)</a:t>
            </a:r>
            <a:endParaRPr/>
          </a:p>
        </p:txBody>
      </p:sp>
      <p:sp>
        <p:nvSpPr>
          <p:cNvPr id="385" name="Google Shape;385;p51"/>
          <p:cNvSpPr txBox="1"/>
          <p:nvPr>
            <p:ph idx="1" type="body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PROGRAMMING WITH AND FOR ADOLESCENTS 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Majority of population of EAP countries are youth and adolescents - priority for UNICEF programming using “Speak Out” opinion survey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Drafting “Paper on UNICEF’s Approach and Strategy of working with adolescents in EAP region” - EAPRO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Review and document Lessons Learnt of adolescent participation in UNICEF programming at country level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6" name="Google Shape;386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2"/>
          <p:cNvSpPr txBox="1"/>
          <p:nvPr>
            <p:ph type="title"/>
          </p:nvPr>
        </p:nvSpPr>
        <p:spPr>
          <a:xfrm>
            <a:off x="685800" y="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Follow-up : Regional Level (contd.)</a:t>
            </a:r>
            <a:endParaRPr/>
          </a:p>
        </p:txBody>
      </p:sp>
      <p:sp>
        <p:nvSpPr>
          <p:cNvPr id="392" name="Google Shape;392;p52"/>
          <p:cNvSpPr txBox="1"/>
          <p:nvPr>
            <p:ph idx="1" type="body"/>
          </p:nvPr>
        </p:nvSpPr>
        <p:spPr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 HQ-SIDA PROJECT : “RIGHTS-BASED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PROGRAMMING FOR ADOLESCENTS”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(2004-2005) – Country Projects 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1. CHINA : Review of lessons learnt on youth participation  and development across country programme (education, HIV/AIDS, Child Protection and Advocacy, Communications)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2.  PACIFIC ISLANDS : Involving young people in SITAN and development of CSEC-NPA in Vanuatu, Solomon Islands and Kiribati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3. LAO PDR : Developing IEC cultural materials by youth and documentation of good practices in adolescent/youth programming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4. MALAYSIA : Out-of-school Youth Forum on HIV/AIDS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3" name="Google Shape;393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53"/>
          <p:cNvSpPr txBox="1"/>
          <p:nvPr>
            <p:ph type="title"/>
          </p:nvPr>
        </p:nvSpPr>
        <p:spPr>
          <a:xfrm>
            <a:off x="685800" y="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Follow-up Regional Level (contd)</a:t>
            </a:r>
            <a:endParaRPr/>
          </a:p>
        </p:txBody>
      </p:sp>
      <p:sp>
        <p:nvSpPr>
          <p:cNvPr id="399" name="Google Shape;399;p53"/>
          <p:cNvSpPr txBox="1"/>
          <p:nvPr>
            <p:ph idx="1" type="body"/>
          </p:nvPr>
        </p:nvSpPr>
        <p:spPr>
          <a:xfrm>
            <a:off x="685800" y="1066800"/>
            <a:ext cx="77724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HQ-SIDA PROJECT : “RIGHTS-BASED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PROGRAMMING FOR ADOLESCENTS”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(2004-2005) – Regional Projects 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1. Handbook on “Guide to Adolescent Programming” –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late 2004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2. Training Workshops for staff &amp; partners on Adolescent Participation and Development (three sub-regional workshops in Cambodia, Timor Leste, Mongolia) –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early/mid 2005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3. Annual Meetings of Regional Task Group on Youth Partnerships – in 2004 &amp; 2005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4. Regional Networking with Youth organisations and networks in EAP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t/>
            </a:r>
            <a:endParaRPr b="1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0" name="Google Shape;400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5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Followup &amp; Next Steps</a:t>
            </a:r>
            <a:endParaRPr/>
          </a:p>
        </p:txBody>
      </p:sp>
      <p:sp>
        <p:nvSpPr>
          <p:cNvPr id="406" name="Google Shape;406;p5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Read SOWC-2003 on Child Participation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Familiarise with PPP Manual, Chapter 6, Section 13 – “Guidance Note on Participation of c/yp”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Programme sections to review child participation in country programme –  using matrix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Consider developing a “Vision Statement and Strategy Paper on meaningful c/yp participation for UoT”</a:t>
            </a:r>
            <a:endParaRPr/>
          </a:p>
        </p:txBody>
      </p:sp>
      <p:pic>
        <p:nvPicPr>
          <p:cNvPr id="407" name="Google Shape;407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Comic Sans MS"/>
              <a:buNone/>
            </a:pPr>
            <a:r>
              <a:rPr b="1" i="0" lang="en-US" sz="40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2</a:t>
            </a:r>
            <a:endParaRPr/>
          </a:p>
        </p:txBody>
      </p:sp>
      <p:sp>
        <p:nvSpPr>
          <p:cNvPr id="67" name="Google Shape;67;p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"/>
              <a:buNone/>
            </a:pPr>
            <a:r>
              <a:t/>
            </a:r>
            <a:endParaRPr b="1" i="0" sz="4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UNDERSTANDING CHILD  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PARTICIPATION</a:t>
            </a:r>
            <a:endParaRPr/>
          </a:p>
        </p:txBody>
      </p:sp>
      <p:pic>
        <p:nvPicPr>
          <p:cNvPr id="68" name="Google Shape;6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Understanding Child Participation</a:t>
            </a:r>
            <a:endParaRPr/>
          </a:p>
        </p:txBody>
      </p:sp>
      <p:sp>
        <p:nvSpPr>
          <p:cNvPr id="74" name="Google Shape;74;p7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Learning Exercise 1 : Individual and Group Work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FFFF"/>
              </a:buClr>
              <a:buSzPts val="2400"/>
              <a:buFont typeface="Arial"/>
              <a:buChar char="–"/>
            </a:pPr>
            <a:r>
              <a:rPr b="1" i="1" lang="en-US" sz="2400" u="none" cap="none" strike="noStrike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Q : What does child participation mean to me?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FFFF"/>
              </a:buClr>
              <a:buSzPts val="2400"/>
              <a:buFont typeface="Arial"/>
              <a:buChar char="–"/>
            </a:pPr>
            <a:r>
              <a:rPr b="1" i="1" lang="en-US" sz="2400" u="none" cap="none" strike="noStrike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Q : List three essential elements of meaningful participation of children and adolescents.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Write answers on VIPP cards (10 mins)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Discuss and agree in groups (20 mins)</a:t>
            </a:r>
            <a:endParaRPr/>
          </a:p>
        </p:txBody>
      </p:sp>
      <p:pic>
        <p:nvPicPr>
          <p:cNvPr id="75" name="Google Shape;7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is Participation?</a:t>
            </a:r>
            <a:endParaRPr/>
          </a:p>
        </p:txBody>
      </p:sp>
      <p:sp>
        <p:nvSpPr>
          <p:cNvPr id="81" name="Google Shape;81;p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Participation is :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 - 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process of sharing decisions which affects one’s life and the life of the community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involvement that can differ in form and style when children are at different ages (“evolving capacities”)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skill that must be learned and practiced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responsibility and an obligation for children and adults alike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put into practice, participation involves adults listening to children</a:t>
            </a:r>
            <a:endParaRPr/>
          </a:p>
          <a:p>
            <a:pPr indent="-1905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8"/>
          <p:cNvSpPr txBox="1"/>
          <p:nvPr/>
        </p:nvSpPr>
        <p:spPr>
          <a:xfrm>
            <a:off x="685800" y="3048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83" name="Google Shape;8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"/>
          <p:cNvSpPr txBox="1"/>
          <p:nvPr/>
        </p:nvSpPr>
        <p:spPr>
          <a:xfrm>
            <a:off x="685800" y="609600"/>
            <a:ext cx="77724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b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“Right” to  Participate</a:t>
            </a:r>
            <a:b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24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</a:t>
            </a: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Participation is a human right - a means to an end, 	as well as 	an end in itself</a:t>
            </a:r>
            <a:b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Participation is a right for ALL - not an option that can be 	withheld from children/youth</a:t>
            </a:r>
            <a:b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Participation is voluntary - children/youth need to be invited 	and encouraged, not coerced or manipulated</a:t>
            </a:r>
            <a:b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Resistance or non-participation can be an important form of 	participation</a:t>
            </a:r>
            <a:b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Participation challenges power relations and the status quo</a:t>
            </a:r>
            <a:b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Participation does not mean that children/youth make all the 	decisions on their own : child-	adult relationships are 	important for effective</a:t>
            </a:r>
            <a:r>
              <a:rPr b="1" i="0" lang="en-US" sz="20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participation.</a:t>
            </a:r>
            <a:br>
              <a:rPr b="1" i="0" lang="en-US" sz="2000" u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/>
          </a:p>
        </p:txBody>
      </p:sp>
      <p:sp>
        <p:nvSpPr>
          <p:cNvPr id="89" name="Google Shape;89;p9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90" name="Google Shape;9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9"/>
          <p:cNvSpPr txBox="1"/>
          <p:nvPr/>
        </p:nvSpPr>
        <p:spPr>
          <a:xfrm>
            <a:off x="1143000" y="2735262"/>
            <a:ext cx="7620000" cy="1465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</a:pPr>
            <a:r>
              <a:rPr b="0" i="0" lang="en-US" sz="1800" u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 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